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tiff" ContentType="image/tif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475" r:id="rId5"/>
    <p:sldMasterId id="2147484495" r:id="rId6"/>
  </p:sldMasterIdLst>
  <p:notesMasterIdLst>
    <p:notesMasterId r:id="rId62"/>
  </p:notesMasterIdLst>
  <p:handoutMasterIdLst>
    <p:handoutMasterId r:id="rId63"/>
  </p:handoutMasterIdLst>
  <p:sldIdLst>
    <p:sldId id="1485" r:id="rId7"/>
    <p:sldId id="1519" r:id="rId8"/>
    <p:sldId id="1549" r:id="rId9"/>
    <p:sldId id="1551" r:id="rId10"/>
    <p:sldId id="1552" r:id="rId11"/>
    <p:sldId id="1575" r:id="rId12"/>
    <p:sldId id="1576" r:id="rId13"/>
    <p:sldId id="1577" r:id="rId14"/>
    <p:sldId id="1578" r:id="rId15"/>
    <p:sldId id="1579" r:id="rId16"/>
    <p:sldId id="1593" r:id="rId17"/>
    <p:sldId id="1586" r:id="rId18"/>
    <p:sldId id="1580" r:id="rId19"/>
    <p:sldId id="1582" r:id="rId20"/>
    <p:sldId id="1585" r:id="rId21"/>
    <p:sldId id="1583" r:id="rId22"/>
    <p:sldId id="1584" r:id="rId23"/>
    <p:sldId id="1587" r:id="rId24"/>
    <p:sldId id="1588" r:id="rId25"/>
    <p:sldId id="1594" r:id="rId26"/>
    <p:sldId id="1595" r:id="rId27"/>
    <p:sldId id="1590" r:id="rId28"/>
    <p:sldId id="1605" r:id="rId29"/>
    <p:sldId id="1607" r:id="rId30"/>
    <p:sldId id="1612" r:id="rId31"/>
    <p:sldId id="1624" r:id="rId32"/>
    <p:sldId id="1625" r:id="rId33"/>
    <p:sldId id="1591" r:id="rId34"/>
    <p:sldId id="1601" r:id="rId35"/>
    <p:sldId id="1602" r:id="rId36"/>
    <p:sldId id="1603" r:id="rId37"/>
    <p:sldId id="1608" r:id="rId38"/>
    <p:sldId id="1611" r:id="rId39"/>
    <p:sldId id="1592" r:id="rId40"/>
    <p:sldId id="1597" r:id="rId41"/>
    <p:sldId id="1598" r:id="rId42"/>
    <p:sldId id="1599" r:id="rId43"/>
    <p:sldId id="1600" r:id="rId44"/>
    <p:sldId id="1609" r:id="rId45"/>
    <p:sldId id="1613" r:id="rId46"/>
    <p:sldId id="1614" r:id="rId47"/>
    <p:sldId id="1615" r:id="rId48"/>
    <p:sldId id="1616" r:id="rId49"/>
    <p:sldId id="1617" r:id="rId50"/>
    <p:sldId id="1618" r:id="rId51"/>
    <p:sldId id="1619" r:id="rId52"/>
    <p:sldId id="1620" r:id="rId53"/>
    <p:sldId id="1621" r:id="rId54"/>
    <p:sldId id="1622" r:id="rId55"/>
    <p:sldId id="1623" r:id="rId56"/>
    <p:sldId id="1572" r:id="rId57"/>
    <p:sldId id="1610" r:id="rId58"/>
    <p:sldId id="1555" r:id="rId59"/>
    <p:sldId id="1554" r:id="rId60"/>
    <p:sldId id="1532" r:id="rId61"/>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737373"/>
    <a:srgbClr val="000000"/>
    <a:srgbClr val="D83B01"/>
    <a:srgbClr val="353535"/>
    <a:srgbClr val="0078D7"/>
    <a:srgbClr val="FF8C00"/>
    <a:srgbClr val="FFB900"/>
    <a:srgbClr val="107C10"/>
    <a:srgbClr val="FF5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390" autoAdjust="0"/>
    <p:restoredTop sz="86768" autoAdjust="0"/>
  </p:normalViewPr>
  <p:slideViewPr>
    <p:cSldViewPr>
      <p:cViewPr varScale="1">
        <p:scale>
          <a:sx n="84" d="100"/>
          <a:sy n="84" d="100"/>
        </p:scale>
        <p:origin x="30" y="150"/>
      </p:cViewPr>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50" d="100"/>
        <a:sy n="50" d="100"/>
      </p:scale>
      <p:origin x="0" y="0"/>
    </p:cViewPr>
  </p:sorterViewPr>
  <p:notesViewPr>
    <p:cSldViewPr showGuides="1">
      <p:cViewPr varScale="1">
        <p:scale>
          <a:sx n="60" d="100"/>
          <a:sy n="60" d="100"/>
        </p:scale>
        <p:origin x="3187" y="3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slide" Target="slides/slide49.xml"/><Relationship Id="rId63" Type="http://schemas.openxmlformats.org/officeDocument/2006/relationships/handoutMaster" Target="handoutMasters/handoutMaster1.xml"/><Relationship Id="rId68" Type="http://schemas.openxmlformats.org/officeDocument/2006/relationships/tableStyles" Target="tableStyles.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66"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61" Type="http://schemas.openxmlformats.org/officeDocument/2006/relationships/slide" Target="slides/slide55.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commentAuthors" Target="commentAuthors.xml"/><Relationship Id="rId69" Type="http://schemas.microsoft.com/office/2015/10/relationships/revisionInfo" Target="revisionInfo.xml"/><Relationship Id="rId8" Type="http://schemas.openxmlformats.org/officeDocument/2006/relationships/slide" Target="slides/slide2.xml"/><Relationship Id="rId51" Type="http://schemas.openxmlformats.org/officeDocument/2006/relationships/slide" Target="slides/slide45.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theme" Target="theme/theme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10/10/2017 2:05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10/10/2017 2:03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88B44C4B-E218-4158-810E-47EF8FD635FD}" type="datetime8">
              <a:rPr lang="en-US" smtClean="0"/>
              <a:t>10/10/2017 2:03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31483795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10/10/2017 3:53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30540440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6376381-BB8B-F941-9FDF-6AFD043E5FB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850007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10/10/2017 3:53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5110922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10/10/2017 3:53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39508983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6376381-BB8B-F941-9FDF-6AFD043E5FB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731218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6376381-BB8B-F941-9FDF-6AFD043E5FB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185584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6376381-BB8B-F941-9FDF-6AFD043E5FB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521288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6376381-BB8B-F941-9FDF-6AFD043E5FB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060520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10/10/2017 3:53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24302264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10/10/2017 3:53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18231597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8683C9CD-37C6-4B53-B210-CC8F66F90493}" type="datetime8">
              <a:rPr lang="en-US" smtClean="0"/>
              <a:t>10/10/2017 2:07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95877312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6376381-BB8B-F941-9FDF-6AFD043E5FB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108732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6376381-BB8B-F941-9FDF-6AFD043E5FB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599715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10/10/2017 3:53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12910535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6376381-BB8B-F941-9FDF-6AFD043E5FB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7188574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6376381-BB8B-F941-9FDF-6AFD043E5FB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7202444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10/11/2017 9:44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355002513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10/10/2017 3:53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408199652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10/10/2017 3:53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151860766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10/10/2017 3:53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179765073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2017</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10/10/2017 2:03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465901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10/10/2017 3:53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122937473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2017</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10/10/2017 2:03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5697801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2017</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10/10/2017 2:03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5564344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10/10/2017 3:53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32</a:t>
            </a:fld>
            <a:endParaRPr lang="en-US" dirty="0"/>
          </a:p>
        </p:txBody>
      </p:sp>
    </p:spTree>
    <p:extLst>
      <p:ext uri="{BB962C8B-B14F-4D97-AF65-F5344CB8AC3E}">
        <p14:creationId xmlns:p14="http://schemas.microsoft.com/office/powerpoint/2010/main" val="30583646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10/10/2017 3:53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33</a:t>
            </a:fld>
            <a:endParaRPr lang="en-US" dirty="0"/>
          </a:p>
        </p:txBody>
      </p:sp>
    </p:spTree>
    <p:extLst>
      <p:ext uri="{BB962C8B-B14F-4D97-AF65-F5344CB8AC3E}">
        <p14:creationId xmlns:p14="http://schemas.microsoft.com/office/powerpoint/2010/main" val="179719344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10/10/2017 3:53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34</a:t>
            </a:fld>
            <a:endParaRPr lang="en-US" dirty="0"/>
          </a:p>
        </p:txBody>
      </p:sp>
    </p:spTree>
    <p:extLst>
      <p:ext uri="{BB962C8B-B14F-4D97-AF65-F5344CB8AC3E}">
        <p14:creationId xmlns:p14="http://schemas.microsoft.com/office/powerpoint/2010/main" val="203683413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0400C77-98DD-41D6-BDE7-5E20B890E765}"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139215164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0400C77-98DD-41D6-BDE7-5E20B890E765}"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262426286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2017</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10/10/2017 2:03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5472295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9E72A3-73C3-4EC0-976B-555052BC0BC2}"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10/10/2017 2:03 PM</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16312290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10/10/2017 3:53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39</a:t>
            </a:fld>
            <a:endParaRPr lang="en-US" dirty="0"/>
          </a:p>
        </p:txBody>
      </p:sp>
    </p:spTree>
    <p:extLst>
      <p:ext uri="{BB962C8B-B14F-4D97-AF65-F5344CB8AC3E}">
        <p14:creationId xmlns:p14="http://schemas.microsoft.com/office/powerpoint/2010/main" val="1613636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10/10/2017 3:53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135254906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10/10/2017 3:53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40</a:t>
            </a:fld>
            <a:endParaRPr lang="en-US" dirty="0"/>
          </a:p>
        </p:txBody>
      </p:sp>
    </p:spTree>
    <p:extLst>
      <p:ext uri="{BB962C8B-B14F-4D97-AF65-F5344CB8AC3E}">
        <p14:creationId xmlns:p14="http://schemas.microsoft.com/office/powerpoint/2010/main" val="76996319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Aggregator would be a simple web page that invokes multiple services to achieve the functionality required by the application.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Proxy microservice design pattern is a variation of Aggregator. In this case, no aggregation needs to happen on the client but a different microservice may be invoked based upon the business need.</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6376381-BB8B-F941-9FDF-6AFD043E5FB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1375225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Chained microservice design pattern produce a single consolidated response to the request. In this case, the request from the client is received by Service A, which is then communicating with Service B, which in turn may be communicating with Service C. All the services are likely using a synchronous HTTP request/response messaging.</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6376381-BB8B-F941-9FDF-6AFD043E5FB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8198697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Aggregator/proxy + Chain</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6376381-BB8B-F941-9FDF-6AFD043E5FB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904252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That means the service is full-stack and has control of all the components – UI, middleware, persistence, transaction.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Shared Data storage, typically</a:t>
            </a:r>
            <a:r>
              <a:rPr lang="en-US" sz="1200" kern="1200" baseline="0" dirty="0">
                <a:solidFill>
                  <a:schemeClr val="tx1"/>
                </a:solidFill>
                <a:effectLst/>
                <a:latin typeface="+mn-lt"/>
                <a:ea typeface="+mn-ea"/>
                <a:cs typeface="+mn-cs"/>
              </a:rPr>
              <a:t> an anti-pattern</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6376381-BB8B-F941-9FDF-6AFD043E5FB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6481925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Use</a:t>
            </a:r>
            <a:r>
              <a:rPr lang="en-US" sz="1200" kern="1200" baseline="0" dirty="0">
                <a:solidFill>
                  <a:schemeClr val="tx1"/>
                </a:solidFill>
                <a:effectLst/>
                <a:latin typeface="+mn-lt"/>
                <a:ea typeface="+mn-ea"/>
                <a:cs typeface="+mn-cs"/>
              </a:rPr>
              <a:t> queues to remove synchronous calls. </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6376381-BB8B-F941-9FDF-6AFD043E5FB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8407322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calls to remote resources and services can fail due to transient faults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Circuit Breaker pattern can prevent an application from repeatedly trying to execute an operation that's likely to fail.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https://docs.microsoft.com/en-us/azure/architecture/patterns/circuit-breaker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6376381-BB8B-F941-9FDF-6AFD043E5FB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6191660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As the original operation proceeds, the system records information about each step and how the work performed by that step can be undone. If the operation fails at any point, the workflow rewinds back through the steps it's completed and performs the work that reverses each step.</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https://docs.microsoft.com/en-us/azure/architecture/patterns/compensating-transaction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6376381-BB8B-F941-9FDF-6AFD043E5FB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9733042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a:t>
            </a:r>
            <a:r>
              <a:rPr lang="en-US" b="1" dirty="0"/>
              <a:t>Scheduler</a:t>
            </a:r>
            <a:r>
              <a:rPr lang="en-US" dirty="0"/>
              <a:t> arranges for the steps that make up the task to be executed and orchestrates their operation.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a:t>
            </a:r>
            <a:r>
              <a:rPr lang="en-US" b="1" dirty="0"/>
              <a:t>Agent</a:t>
            </a:r>
            <a:r>
              <a:rPr lang="en-US" dirty="0"/>
              <a:t> contains logic that encapsulates a call to a remote service, or access to a remote resource referenced by a step in a task.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a:t>
            </a:r>
            <a:r>
              <a:rPr lang="en-US" b="1" dirty="0"/>
              <a:t>Supervisor</a:t>
            </a:r>
            <a:r>
              <a:rPr lang="en-US" dirty="0"/>
              <a:t> monitors the status of the steps in the task being performed by the Scheduler.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https://docs.microsoft.com/en-us/azure/architecture/patterns/scheduler-agent-supervisor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6376381-BB8B-F941-9FDF-6AFD043E5FB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9131501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https://docs.microsoft.com/en-us/azure/architecture/patterns/retry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6376381-BB8B-F941-9FDF-6AFD043E5FB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154211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10/10/2017 3:53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81848974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Coordinate the actions performed by a collection of collaborating instances in a distributed application by electing one instance as the leader that assumes responsibility for managing the others.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https://docs.microsoft.com/en-us/azure/architecture/patterns/leader-election</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6376381-BB8B-F941-9FDF-6AFD043E5FB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1757528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10/10/2017 3:53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51</a:t>
            </a:fld>
            <a:endParaRPr lang="en-US" dirty="0"/>
          </a:p>
        </p:txBody>
      </p:sp>
    </p:spTree>
    <p:extLst>
      <p:ext uri="{BB962C8B-B14F-4D97-AF65-F5344CB8AC3E}">
        <p14:creationId xmlns:p14="http://schemas.microsoft.com/office/powerpoint/2010/main" val="12344404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10/10/2017 3:53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52</a:t>
            </a:fld>
            <a:endParaRPr lang="en-US" dirty="0"/>
          </a:p>
        </p:txBody>
      </p:sp>
    </p:spTree>
    <p:extLst>
      <p:ext uri="{BB962C8B-B14F-4D97-AF65-F5344CB8AC3E}">
        <p14:creationId xmlns:p14="http://schemas.microsoft.com/office/powerpoint/2010/main" val="209895963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10/10/2017 3:53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53</a:t>
            </a:fld>
            <a:endParaRPr lang="en-US" dirty="0"/>
          </a:p>
        </p:txBody>
      </p:sp>
    </p:spTree>
    <p:extLst>
      <p:ext uri="{BB962C8B-B14F-4D97-AF65-F5344CB8AC3E}">
        <p14:creationId xmlns:p14="http://schemas.microsoft.com/office/powerpoint/2010/main" val="196504607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10/10/2017 3:53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54</a:t>
            </a:fld>
            <a:endParaRPr lang="en-US" dirty="0"/>
          </a:p>
        </p:txBody>
      </p:sp>
    </p:spTree>
    <p:extLst>
      <p:ext uri="{BB962C8B-B14F-4D97-AF65-F5344CB8AC3E}">
        <p14:creationId xmlns:p14="http://schemas.microsoft.com/office/powerpoint/2010/main" val="150925045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E2F5416D-752F-4A27-A7A5-0CB5FC0CFE2E}" type="datetime8">
              <a:rPr lang="en-US" smtClean="0">
                <a:solidFill>
                  <a:prstClr val="black"/>
                </a:solidFill>
              </a:rPr>
              <a:t>10/10/2017 2:03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55</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1855107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10/10/2017 3:53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32767261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10/10/2017 3:53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33020819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6376381-BB8B-F941-9FDF-6AFD043E5FB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851295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10/10/2017 3:53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15329145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105" name="Freeform: Shape 104"/>
          <p:cNvSpPr>
            <a:spLocks/>
          </p:cNvSpPr>
          <p:nvPr userDrawn="1"/>
        </p:nvSpPr>
        <p:spPr bwMode="gray">
          <a:xfrm>
            <a:off x="352" y="4251226"/>
            <a:ext cx="12436123" cy="2743300"/>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9" name="Title 1"/>
          <p:cNvSpPr>
            <a:spLocks noGrp="1"/>
          </p:cNvSpPr>
          <p:nvPr>
            <p:ph type="title" hasCustomPrompt="1"/>
          </p:nvPr>
        </p:nvSpPr>
        <p:spPr>
          <a:xfrm>
            <a:off x="274702" y="1211264"/>
            <a:ext cx="9143936" cy="1828800"/>
          </a:xfrm>
          <a:noFill/>
        </p:spPr>
        <p:txBody>
          <a:bodyPr lIns="146304" tIns="91440" rIns="146304" bIns="91440" anchor="b" anchorCtr="0"/>
          <a:lstStyle>
            <a:lvl1pPr>
              <a:defRPr sz="5400" spc="-100" baseline="0">
                <a:gradFill>
                  <a:gsLst>
                    <a:gs pos="62564">
                      <a:schemeClr val="tx1"/>
                    </a:gs>
                    <a:gs pos="55000">
                      <a:schemeClr val="tx1"/>
                    </a:gs>
                  </a:gsLst>
                  <a:lin ang="5400000" scaled="0"/>
                </a:gradFill>
              </a:defRPr>
            </a:lvl1pPr>
          </a:lstStyle>
          <a:p>
            <a:r>
              <a:rPr lang="en-US" dirty="0"/>
              <a:t>Event name</a:t>
            </a:r>
          </a:p>
        </p:txBody>
      </p:sp>
      <p:sp>
        <p:nvSpPr>
          <p:cNvPr id="5" name="Text Placeholder 4"/>
          <p:cNvSpPr>
            <a:spLocks noGrp="1"/>
          </p:cNvSpPr>
          <p:nvPr>
            <p:ph type="body" sz="quarter" idx="12" hasCustomPrompt="1"/>
          </p:nvPr>
        </p:nvSpPr>
        <p:spPr>
          <a:xfrm>
            <a:off x="274701" y="3040063"/>
            <a:ext cx="9143937" cy="730183"/>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Date</a:t>
            </a:r>
          </a:p>
        </p:txBody>
      </p:sp>
      <p:sp>
        <p:nvSpPr>
          <p:cNvPr id="3" name="Text Placeholder 2"/>
          <p:cNvSpPr>
            <a:spLocks noGrp="1"/>
          </p:cNvSpPr>
          <p:nvPr>
            <p:ph type="body" sz="quarter" idx="13" hasCustomPrompt="1"/>
          </p:nvPr>
        </p:nvSpPr>
        <p:spPr>
          <a:xfrm>
            <a:off x="274639" y="3770246"/>
            <a:ext cx="9144000" cy="461665"/>
          </a:xfrm>
        </p:spPr>
        <p:txBody>
          <a:bodyPr/>
          <a:lstStyle>
            <a:lvl1pPr marL="0" indent="0">
              <a:buNone/>
              <a:defRPr lang="en-US" sz="2000"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dirty="0"/>
              <a:t>Optional (City, State or venue)</a:t>
            </a:r>
          </a:p>
        </p:txBody>
      </p:sp>
      <p:pic>
        <p:nvPicPr>
          <p:cNvPr id="2" name="Picture 1"/>
          <p:cNvPicPr>
            <a:picLocks noChangeAspect="1"/>
          </p:cNvPicPr>
          <p:nvPr userDrawn="1"/>
        </p:nvPicPr>
        <p:blipFill>
          <a:blip r:embed="rId2"/>
          <a:stretch>
            <a:fillRect/>
          </a:stretch>
        </p:blipFill>
        <p:spPr bwMode="black">
          <a:xfrm>
            <a:off x="457200" y="481082"/>
            <a:ext cx="1483418" cy="310896"/>
          </a:xfrm>
          <a:prstGeom prst="rect">
            <a:avLst/>
          </a:prstGeom>
        </p:spPr>
      </p:pic>
      <p:grpSp>
        <p:nvGrpSpPr>
          <p:cNvPr id="141" name="Group 140"/>
          <p:cNvGrpSpPr>
            <a:grpSpLocks noChangeAspect="1"/>
          </p:cNvGrpSpPr>
          <p:nvPr userDrawn="1"/>
        </p:nvGrpSpPr>
        <p:grpSpPr bwMode="gray">
          <a:xfrm>
            <a:off x="7462446" y="3200401"/>
            <a:ext cx="4577461" cy="3539940"/>
            <a:chOff x="8496600" y="3495586"/>
            <a:chExt cx="3009906" cy="2327684"/>
          </a:xfrm>
        </p:grpSpPr>
        <p:sp>
          <p:nvSpPr>
            <p:cNvPr id="142"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5882318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0258259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8934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216358242"/>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29962453"/>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81082"/>
            <a:ext cx="1483418" cy="310896"/>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_Main">
    <p:spTree>
      <p:nvGrpSpPr>
        <p:cNvPr id="1" name=""/>
        <p:cNvGrpSpPr/>
        <p:nvPr/>
      </p:nvGrpSpPr>
      <p:grpSpPr>
        <a:xfrm>
          <a:off x="0" y="0"/>
          <a:ext cx="0" cy="0"/>
          <a:chOff x="0" y="0"/>
          <a:chExt cx="0" cy="0"/>
        </a:xfrm>
      </p:grpSpPr>
      <p:sp>
        <p:nvSpPr>
          <p:cNvPr id="6" name="Slide Number Placeholder 3"/>
          <p:cNvSpPr>
            <a:spLocks noGrp="1"/>
          </p:cNvSpPr>
          <p:nvPr>
            <p:ph type="sldNum" sz="quarter" idx="4"/>
          </p:nvPr>
        </p:nvSpPr>
        <p:spPr>
          <a:xfrm>
            <a:off x="12062921" y="6790832"/>
            <a:ext cx="114461" cy="101692"/>
          </a:xfrm>
          <a:prstGeom prst="rect">
            <a:avLst/>
          </a:prstGeom>
        </p:spPr>
        <p:txBody>
          <a:bodyPr vert="horz" wrap="none" lIns="0" tIns="0" rIns="0" bIns="0" rtlCol="0" anchor="ctr">
            <a:spAutoFit/>
          </a:bodyPr>
          <a:lstStyle>
            <a:lvl1pPr algn="r">
              <a:defRPr lang="en-US" sz="720" smtClean="0">
                <a:gradFill>
                  <a:gsLst>
                    <a:gs pos="31624">
                      <a:srgbClr val="505050"/>
                    </a:gs>
                    <a:gs pos="45000">
                      <a:srgbClr val="505050"/>
                    </a:gs>
                  </a:gsLst>
                  <a:lin ang="5400000" scaled="0"/>
                </a:gradFill>
              </a:defRPr>
            </a:lvl1pPr>
          </a:lstStyle>
          <a:p>
            <a:pPr defTabSz="888757">
              <a:lnSpc>
                <a:spcPct val="90000"/>
              </a:lnSpc>
            </a:pPr>
            <a:fld id="{2BDEB1D2-51A7-4905-969F-F05A60425C66}" type="slidenum">
              <a:rPr lang="en-US" smtClean="0"/>
              <a:pPr defTabSz="888757">
                <a:lnSpc>
                  <a:spcPct val="90000"/>
                </a:lnSpc>
              </a:pPr>
              <a:t>‹#›</a:t>
            </a:fld>
            <a:endParaRPr lang="en-US"/>
          </a:p>
        </p:txBody>
      </p:sp>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3" name="Footer Placeholder 2"/>
          <p:cNvSpPr>
            <a:spLocks noGrp="1"/>
          </p:cNvSpPr>
          <p:nvPr>
            <p:ph type="ftr" sz="quarter" idx="10"/>
          </p:nvPr>
        </p:nvSpPr>
        <p:spPr/>
        <p:txBody>
          <a:bodyPr/>
          <a:lstStyle/>
          <a:p>
            <a:pPr defTabSz="888757"/>
            <a:r>
              <a:rPr lang="en-US"/>
              <a:t>MICROSOFT CONFIDENTIAL/</a:t>
            </a:r>
            <a:r>
              <a:rPr lang="en-US" b="1"/>
              <a:t>FOR INTERNAL USE</a:t>
            </a:r>
            <a:r>
              <a:rPr lang="en-US"/>
              <a:t> ONLY</a:t>
            </a:r>
          </a:p>
        </p:txBody>
      </p:sp>
    </p:spTree>
    <p:extLst>
      <p:ext uri="{BB962C8B-B14F-4D97-AF65-F5344CB8AC3E}">
        <p14:creationId xmlns:p14="http://schemas.microsoft.com/office/powerpoint/2010/main" val="693797527"/>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104" name="Freeform: Shape 103"/>
          <p:cNvSpPr>
            <a:spLocks/>
          </p:cNvSpPr>
          <p:nvPr userDrawn="1"/>
        </p:nvSpPr>
        <p:spPr bwMode="gray">
          <a:xfrm>
            <a:off x="352" y="4251226"/>
            <a:ext cx="12436123" cy="2743300"/>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140" name="Picture 139"/>
          <p:cNvPicPr>
            <a:picLocks noChangeAspect="1"/>
          </p:cNvPicPr>
          <p:nvPr userDrawn="1"/>
        </p:nvPicPr>
        <p:blipFill>
          <a:blip r:embed="rId2"/>
          <a:stretch>
            <a:fillRect/>
          </a:stretch>
        </p:blipFill>
        <p:spPr bwMode="black">
          <a:xfrm>
            <a:off x="457200" y="481082"/>
            <a:ext cx="1483418" cy="310896"/>
          </a:xfrm>
          <a:prstGeom prst="rect">
            <a:avLst/>
          </a:prstGeom>
        </p:spPr>
      </p:pic>
      <p:grpSp>
        <p:nvGrpSpPr>
          <p:cNvPr id="141" name="Group 140"/>
          <p:cNvGrpSpPr>
            <a:grpSpLocks noChangeAspect="1"/>
          </p:cNvGrpSpPr>
          <p:nvPr userDrawn="1"/>
        </p:nvGrpSpPr>
        <p:grpSpPr bwMode="gray">
          <a:xfrm>
            <a:off x="7462446" y="3200401"/>
            <a:ext cx="4577461" cy="3539940"/>
            <a:chOff x="8496600" y="3495586"/>
            <a:chExt cx="3009906" cy="2327684"/>
          </a:xfrm>
        </p:grpSpPr>
        <p:sp>
          <p:nvSpPr>
            <p:cNvPr id="142"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4518501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228174"/>
          </a:xfrm>
        </p:spPr>
        <p:txBody>
          <a:bodyPr>
            <a:spAutoFit/>
          </a:bodyPr>
          <a:lstStyle>
            <a:lvl1pPr>
              <a:defRPr sz="3999">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9081063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105" name="Freeform: Shape 104"/>
          <p:cNvSpPr>
            <a:spLocks/>
          </p:cNvSpPr>
          <p:nvPr userDrawn="1"/>
        </p:nvSpPr>
        <p:spPr bwMode="gray">
          <a:xfrm>
            <a:off x="352" y="4251226"/>
            <a:ext cx="12436123" cy="2743300"/>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9" name="Title 1"/>
          <p:cNvSpPr>
            <a:spLocks noGrp="1"/>
          </p:cNvSpPr>
          <p:nvPr>
            <p:ph type="title" hasCustomPrompt="1"/>
          </p:nvPr>
        </p:nvSpPr>
        <p:spPr>
          <a:xfrm>
            <a:off x="274702" y="1211264"/>
            <a:ext cx="9143936" cy="1828800"/>
          </a:xfrm>
          <a:noFill/>
        </p:spPr>
        <p:txBody>
          <a:bodyPr lIns="146304" tIns="91440" rIns="146304" bIns="91440" anchor="b" anchorCtr="0"/>
          <a:lstStyle>
            <a:lvl1pPr>
              <a:defRPr sz="5400" spc="-100" baseline="0">
                <a:gradFill>
                  <a:gsLst>
                    <a:gs pos="62564">
                      <a:schemeClr val="tx1"/>
                    </a:gs>
                    <a:gs pos="55000">
                      <a:schemeClr val="tx1"/>
                    </a:gs>
                  </a:gsLst>
                  <a:lin ang="5400000" scaled="0"/>
                </a:gradFill>
              </a:defRPr>
            </a:lvl1pPr>
          </a:lstStyle>
          <a:p>
            <a:r>
              <a:rPr lang="en-US" dirty="0"/>
              <a:t>Event name</a:t>
            </a:r>
          </a:p>
        </p:txBody>
      </p:sp>
      <p:sp>
        <p:nvSpPr>
          <p:cNvPr id="5" name="Text Placeholder 4"/>
          <p:cNvSpPr>
            <a:spLocks noGrp="1"/>
          </p:cNvSpPr>
          <p:nvPr>
            <p:ph type="body" sz="quarter" idx="12" hasCustomPrompt="1"/>
          </p:nvPr>
        </p:nvSpPr>
        <p:spPr>
          <a:xfrm>
            <a:off x="274701" y="3040063"/>
            <a:ext cx="9143937" cy="730183"/>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Date</a:t>
            </a:r>
          </a:p>
        </p:txBody>
      </p:sp>
      <p:sp>
        <p:nvSpPr>
          <p:cNvPr id="3" name="Text Placeholder 2"/>
          <p:cNvSpPr>
            <a:spLocks noGrp="1"/>
          </p:cNvSpPr>
          <p:nvPr>
            <p:ph type="body" sz="quarter" idx="13" hasCustomPrompt="1"/>
          </p:nvPr>
        </p:nvSpPr>
        <p:spPr>
          <a:xfrm>
            <a:off x="274639" y="3770246"/>
            <a:ext cx="9144000" cy="461665"/>
          </a:xfrm>
        </p:spPr>
        <p:txBody>
          <a:bodyPr/>
          <a:lstStyle>
            <a:lvl1pPr marL="0" indent="0">
              <a:buNone/>
              <a:defRPr lang="en-US" sz="2000"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dirty="0"/>
              <a:t>Optional (City, State or venue)</a:t>
            </a:r>
          </a:p>
        </p:txBody>
      </p:sp>
      <p:pic>
        <p:nvPicPr>
          <p:cNvPr id="141" name="Picture 140"/>
          <p:cNvPicPr>
            <a:picLocks noChangeAspect="1"/>
          </p:cNvPicPr>
          <p:nvPr userDrawn="1"/>
        </p:nvPicPr>
        <p:blipFill>
          <a:blip r:embed="rId2"/>
          <a:stretch>
            <a:fillRect/>
          </a:stretch>
        </p:blipFill>
        <p:spPr bwMode="black">
          <a:xfrm>
            <a:off x="457200" y="481082"/>
            <a:ext cx="1483418" cy="310896"/>
          </a:xfrm>
          <a:prstGeom prst="rect">
            <a:avLst/>
          </a:prstGeom>
        </p:spPr>
      </p:pic>
      <p:grpSp>
        <p:nvGrpSpPr>
          <p:cNvPr id="142" name="Group 141"/>
          <p:cNvGrpSpPr>
            <a:grpSpLocks noChangeAspect="1"/>
          </p:cNvGrpSpPr>
          <p:nvPr userDrawn="1"/>
        </p:nvGrpSpPr>
        <p:grpSpPr bwMode="gray">
          <a:xfrm>
            <a:off x="7462446" y="3200401"/>
            <a:ext cx="4577461" cy="3539940"/>
            <a:chOff x="8496600" y="3495586"/>
            <a:chExt cx="3009906" cy="2327684"/>
          </a:xfrm>
        </p:grpSpPr>
        <p:sp>
          <p:nvSpPr>
            <p:cNvPr id="143"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0"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4550102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104" name="Freeform: Shape 103"/>
          <p:cNvSpPr>
            <a:spLocks/>
          </p:cNvSpPr>
          <p:nvPr userDrawn="1"/>
        </p:nvSpPr>
        <p:spPr bwMode="gray">
          <a:xfrm>
            <a:off x="352" y="4251226"/>
            <a:ext cx="12436123" cy="2743300"/>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140" name="Picture 139"/>
          <p:cNvPicPr>
            <a:picLocks noChangeAspect="1"/>
          </p:cNvPicPr>
          <p:nvPr userDrawn="1"/>
        </p:nvPicPr>
        <p:blipFill>
          <a:blip r:embed="rId2"/>
          <a:stretch>
            <a:fillRect/>
          </a:stretch>
        </p:blipFill>
        <p:spPr bwMode="black">
          <a:xfrm>
            <a:off x="457200" y="481082"/>
            <a:ext cx="1483418" cy="310896"/>
          </a:xfrm>
          <a:prstGeom prst="rect">
            <a:avLst/>
          </a:prstGeom>
        </p:spPr>
      </p:pic>
      <p:grpSp>
        <p:nvGrpSpPr>
          <p:cNvPr id="141" name="Group 140"/>
          <p:cNvGrpSpPr>
            <a:grpSpLocks noChangeAspect="1"/>
          </p:cNvGrpSpPr>
          <p:nvPr userDrawn="1"/>
        </p:nvGrpSpPr>
        <p:grpSpPr bwMode="gray">
          <a:xfrm>
            <a:off x="7462446" y="3200401"/>
            <a:ext cx="4577461" cy="3539940"/>
            <a:chOff x="8496600" y="3495586"/>
            <a:chExt cx="3009906" cy="2327684"/>
          </a:xfrm>
        </p:grpSpPr>
        <p:sp>
          <p:nvSpPr>
            <p:cNvPr id="142"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8678132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141" name="Rectangle 140"/>
          <p:cNvSpPr/>
          <p:nvPr userDrawn="1"/>
        </p:nvSpPr>
        <p:spPr bwMode="gray">
          <a:xfrm>
            <a:off x="5441950" y="0"/>
            <a:ext cx="6994525"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5" name="Freeform: Shape 104"/>
          <p:cNvSpPr>
            <a:spLocks/>
          </p:cNvSpPr>
          <p:nvPr userDrawn="1"/>
        </p:nvSpPr>
        <p:spPr bwMode="gray">
          <a:xfrm>
            <a:off x="5441950" y="4251325"/>
            <a:ext cx="6994525" cy="2743200"/>
          </a:xfrm>
          <a:custGeom>
            <a:avLst/>
            <a:gdLst>
              <a:gd name="connsiteX0" fmla="*/ 237491 w 7007806"/>
              <a:gd name="connsiteY0" fmla="*/ 0 h 2048448"/>
              <a:gd name="connsiteX1" fmla="*/ 966532 w 7007806"/>
              <a:gd name="connsiteY1" fmla="*/ 0 h 2048448"/>
              <a:gd name="connsiteX2" fmla="*/ 966532 w 7007806"/>
              <a:gd name="connsiteY2" fmla="*/ 578198 h 2048448"/>
              <a:gd name="connsiteX3" fmla="*/ 1425492 w 7007806"/>
              <a:gd name="connsiteY3" fmla="*/ 606386 h 2048448"/>
              <a:gd name="connsiteX4" fmla="*/ 1677037 w 7007806"/>
              <a:gd name="connsiteY4" fmla="*/ 606386 h 2048448"/>
              <a:gd name="connsiteX5" fmla="*/ 1677037 w 7007806"/>
              <a:gd name="connsiteY5" fmla="*/ 483901 h 2048448"/>
              <a:gd name="connsiteX6" fmla="*/ 1686642 w 7007806"/>
              <a:gd name="connsiteY6" fmla="*/ 483901 h 2048448"/>
              <a:gd name="connsiteX7" fmla="*/ 1686642 w 7007806"/>
              <a:gd name="connsiteY7" fmla="*/ 225552 h 2048448"/>
              <a:gd name="connsiteX8" fmla="*/ 2059578 w 7007806"/>
              <a:gd name="connsiteY8" fmla="*/ 225552 h 2048448"/>
              <a:gd name="connsiteX9" fmla="*/ 2059578 w 7007806"/>
              <a:gd name="connsiteY9" fmla="*/ 339268 h 2048448"/>
              <a:gd name="connsiteX10" fmla="*/ 2098045 w 7007806"/>
              <a:gd name="connsiteY10" fmla="*/ 339268 h 2048448"/>
              <a:gd name="connsiteX11" fmla="*/ 2098045 w 7007806"/>
              <a:gd name="connsiteY11" fmla="*/ 483901 h 2048448"/>
              <a:gd name="connsiteX12" fmla="*/ 2204842 w 7007806"/>
              <a:gd name="connsiteY12" fmla="*/ 483901 h 2048448"/>
              <a:gd name="connsiteX13" fmla="*/ 2204842 w 7007806"/>
              <a:gd name="connsiteY13" fmla="*/ 643969 h 2048448"/>
              <a:gd name="connsiteX14" fmla="*/ 2602307 w 7007806"/>
              <a:gd name="connsiteY14" fmla="*/ 643969 h 2048448"/>
              <a:gd name="connsiteX15" fmla="*/ 2602307 w 7007806"/>
              <a:gd name="connsiteY15" fmla="*/ 744644 h 2048448"/>
              <a:gd name="connsiteX16" fmla="*/ 3055683 w 7007806"/>
              <a:gd name="connsiteY16" fmla="*/ 744644 h 2048448"/>
              <a:gd name="connsiteX17" fmla="*/ 3055683 w 7007806"/>
              <a:gd name="connsiteY17" fmla="*/ 777377 h 2048448"/>
              <a:gd name="connsiteX18" fmla="*/ 3075299 w 7007806"/>
              <a:gd name="connsiteY18" fmla="*/ 777377 h 2048448"/>
              <a:gd name="connsiteX19" fmla="*/ 3075299 w 7007806"/>
              <a:gd name="connsiteY19" fmla="*/ 965361 h 2048448"/>
              <a:gd name="connsiteX20" fmla="*/ 3423979 w 7007806"/>
              <a:gd name="connsiteY20" fmla="*/ 965361 h 2048448"/>
              <a:gd name="connsiteX21" fmla="*/ 3423979 w 7007806"/>
              <a:gd name="connsiteY21" fmla="*/ 525721 h 2048448"/>
              <a:gd name="connsiteX22" fmla="*/ 3527067 w 7007806"/>
              <a:gd name="connsiteY22" fmla="*/ 525721 h 2048448"/>
              <a:gd name="connsiteX23" fmla="*/ 3527067 w 7007806"/>
              <a:gd name="connsiteY23" fmla="*/ 386248 h 2048448"/>
              <a:gd name="connsiteX24" fmla="*/ 3830268 w 7007806"/>
              <a:gd name="connsiteY24" fmla="*/ 386248 h 2048448"/>
              <a:gd name="connsiteX25" fmla="*/ 3830268 w 7007806"/>
              <a:gd name="connsiteY25" fmla="*/ 525721 h 2048448"/>
              <a:gd name="connsiteX26" fmla="*/ 3927292 w 7007806"/>
              <a:gd name="connsiteY26" fmla="*/ 525721 h 2048448"/>
              <a:gd name="connsiteX27" fmla="*/ 3927292 w 7007806"/>
              <a:gd name="connsiteY27" fmla="*/ 58792 h 2048448"/>
              <a:gd name="connsiteX28" fmla="*/ 4630716 w 7007806"/>
              <a:gd name="connsiteY28" fmla="*/ 58792 h 2048448"/>
              <a:gd name="connsiteX29" fmla="*/ 4630716 w 7007806"/>
              <a:gd name="connsiteY29" fmla="*/ 616681 h 2048448"/>
              <a:gd name="connsiteX30" fmla="*/ 5073388 w 7007806"/>
              <a:gd name="connsiteY30" fmla="*/ 255872 h 2048448"/>
              <a:gd name="connsiteX31" fmla="*/ 5073388 w 7007806"/>
              <a:gd name="connsiteY31" fmla="*/ 643969 h 2048448"/>
              <a:gd name="connsiteX32" fmla="*/ 5315948 w 7007806"/>
              <a:gd name="connsiteY32" fmla="*/ 643969 h 2048448"/>
              <a:gd name="connsiteX33" fmla="*/ 5315948 w 7007806"/>
              <a:gd name="connsiteY33" fmla="*/ 525721 h 2048448"/>
              <a:gd name="connsiteX34" fmla="*/ 5419036 w 7007806"/>
              <a:gd name="connsiteY34" fmla="*/ 525721 h 2048448"/>
              <a:gd name="connsiteX35" fmla="*/ 5419036 w 7007806"/>
              <a:gd name="connsiteY35" fmla="*/ 386248 h 2048448"/>
              <a:gd name="connsiteX36" fmla="*/ 5722237 w 7007806"/>
              <a:gd name="connsiteY36" fmla="*/ 386248 h 2048448"/>
              <a:gd name="connsiteX37" fmla="*/ 5722237 w 7007806"/>
              <a:gd name="connsiteY37" fmla="*/ 525721 h 2048448"/>
              <a:gd name="connsiteX38" fmla="*/ 5825325 w 7007806"/>
              <a:gd name="connsiteY38" fmla="*/ 525721 h 2048448"/>
              <a:gd name="connsiteX39" fmla="*/ 5825325 w 7007806"/>
              <a:gd name="connsiteY39" fmla="*/ 965361 h 2048448"/>
              <a:gd name="connsiteX40" fmla="*/ 6170974 w 7007806"/>
              <a:gd name="connsiteY40" fmla="*/ 965361 h 2048448"/>
              <a:gd name="connsiteX41" fmla="*/ 6170974 w 7007806"/>
              <a:gd name="connsiteY41" fmla="*/ 777377 h 2048448"/>
              <a:gd name="connsiteX42" fmla="*/ 6646998 w 7007806"/>
              <a:gd name="connsiteY42" fmla="*/ 777377 h 2048448"/>
              <a:gd name="connsiteX43" fmla="*/ 6646998 w 7007806"/>
              <a:gd name="connsiteY43" fmla="*/ 1374681 h 2048448"/>
              <a:gd name="connsiteX44" fmla="*/ 7007806 w 7007806"/>
              <a:gd name="connsiteY44" fmla="*/ 1374681 h 2048448"/>
              <a:gd name="connsiteX45" fmla="*/ 7007806 w 7007806"/>
              <a:gd name="connsiteY45" fmla="*/ 1677881 h 2048448"/>
              <a:gd name="connsiteX46" fmla="*/ 6995117 w 7007806"/>
              <a:gd name="connsiteY46" fmla="*/ 1677881 h 2048448"/>
              <a:gd name="connsiteX47" fmla="*/ 6995117 w 7007806"/>
              <a:gd name="connsiteY47" fmla="*/ 2048448 h 2048448"/>
              <a:gd name="connsiteX48" fmla="*/ 0 w 7007806"/>
              <a:gd name="connsiteY48" fmla="*/ 2048448 h 2048448"/>
              <a:gd name="connsiteX49" fmla="*/ 0 w 7007806"/>
              <a:gd name="connsiteY49" fmla="*/ 339268 h 2048448"/>
              <a:gd name="connsiteX50" fmla="*/ 136873 w 7007806"/>
              <a:gd name="connsiteY50" fmla="*/ 339268 h 2048448"/>
              <a:gd name="connsiteX51" fmla="*/ 136873 w 7007806"/>
              <a:gd name="connsiteY51" fmla="*/ 483901 h 2048448"/>
              <a:gd name="connsiteX52" fmla="*/ 237491 w 7007806"/>
              <a:gd name="connsiteY52"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7007806" h="2048448">
                <a:moveTo>
                  <a:pt x="237491" y="0"/>
                </a:moveTo>
                <a:lnTo>
                  <a:pt x="966532" y="0"/>
                </a:lnTo>
                <a:lnTo>
                  <a:pt x="966532" y="578198"/>
                </a:lnTo>
                <a:lnTo>
                  <a:pt x="1425492" y="606386"/>
                </a:lnTo>
                <a:lnTo>
                  <a:pt x="1677037" y="606386"/>
                </a:lnTo>
                <a:lnTo>
                  <a:pt x="1677037" y="483901"/>
                </a:lnTo>
                <a:lnTo>
                  <a:pt x="1686642" y="483901"/>
                </a:lnTo>
                <a:lnTo>
                  <a:pt x="1686642" y="225552"/>
                </a:lnTo>
                <a:lnTo>
                  <a:pt x="2059578" y="225552"/>
                </a:lnTo>
                <a:lnTo>
                  <a:pt x="2059578" y="339268"/>
                </a:lnTo>
                <a:lnTo>
                  <a:pt x="2098045" y="339268"/>
                </a:lnTo>
                <a:lnTo>
                  <a:pt x="2098045" y="483901"/>
                </a:lnTo>
                <a:lnTo>
                  <a:pt x="2204842" y="483901"/>
                </a:lnTo>
                <a:lnTo>
                  <a:pt x="2204842" y="643969"/>
                </a:lnTo>
                <a:lnTo>
                  <a:pt x="2602307" y="643969"/>
                </a:lnTo>
                <a:lnTo>
                  <a:pt x="2602307" y="744644"/>
                </a:lnTo>
                <a:lnTo>
                  <a:pt x="3055683" y="744644"/>
                </a:lnTo>
                <a:lnTo>
                  <a:pt x="3055683" y="777377"/>
                </a:lnTo>
                <a:lnTo>
                  <a:pt x="3075299" y="777377"/>
                </a:lnTo>
                <a:lnTo>
                  <a:pt x="3075299" y="965361"/>
                </a:lnTo>
                <a:lnTo>
                  <a:pt x="3423979" y="965361"/>
                </a:lnTo>
                <a:lnTo>
                  <a:pt x="3423979" y="525721"/>
                </a:lnTo>
                <a:lnTo>
                  <a:pt x="3527067" y="525721"/>
                </a:lnTo>
                <a:lnTo>
                  <a:pt x="3527067" y="386248"/>
                </a:lnTo>
                <a:lnTo>
                  <a:pt x="3830268" y="386248"/>
                </a:lnTo>
                <a:lnTo>
                  <a:pt x="3830268" y="525721"/>
                </a:lnTo>
                <a:lnTo>
                  <a:pt x="3927292" y="525721"/>
                </a:lnTo>
                <a:lnTo>
                  <a:pt x="3927292" y="58792"/>
                </a:lnTo>
                <a:lnTo>
                  <a:pt x="4630716" y="58792"/>
                </a:lnTo>
                <a:lnTo>
                  <a:pt x="4630716" y="616681"/>
                </a:lnTo>
                <a:lnTo>
                  <a:pt x="5073388" y="255872"/>
                </a:lnTo>
                <a:lnTo>
                  <a:pt x="5073388" y="643969"/>
                </a:lnTo>
                <a:lnTo>
                  <a:pt x="5315948" y="643969"/>
                </a:lnTo>
                <a:lnTo>
                  <a:pt x="5315948" y="525721"/>
                </a:lnTo>
                <a:lnTo>
                  <a:pt x="5419036" y="525721"/>
                </a:lnTo>
                <a:lnTo>
                  <a:pt x="5419036" y="386248"/>
                </a:lnTo>
                <a:lnTo>
                  <a:pt x="5722237" y="386248"/>
                </a:lnTo>
                <a:lnTo>
                  <a:pt x="5722237" y="525721"/>
                </a:lnTo>
                <a:lnTo>
                  <a:pt x="5825325" y="525721"/>
                </a:lnTo>
                <a:lnTo>
                  <a:pt x="5825325" y="965361"/>
                </a:lnTo>
                <a:lnTo>
                  <a:pt x="6170974" y="965361"/>
                </a:lnTo>
                <a:lnTo>
                  <a:pt x="6170974" y="777377"/>
                </a:lnTo>
                <a:lnTo>
                  <a:pt x="6646998" y="777377"/>
                </a:lnTo>
                <a:lnTo>
                  <a:pt x="6646998" y="1374681"/>
                </a:lnTo>
                <a:lnTo>
                  <a:pt x="7007806" y="1374681"/>
                </a:lnTo>
                <a:lnTo>
                  <a:pt x="7007806" y="1677881"/>
                </a:lnTo>
                <a:lnTo>
                  <a:pt x="6995117" y="1677881"/>
                </a:lnTo>
                <a:lnTo>
                  <a:pt x="6995117" y="2048448"/>
                </a:lnTo>
                <a:lnTo>
                  <a:pt x="0" y="2048448"/>
                </a:lnTo>
                <a:lnTo>
                  <a:pt x="0" y="339268"/>
                </a:lnTo>
                <a:lnTo>
                  <a:pt x="136873" y="339268"/>
                </a:lnTo>
                <a:lnTo>
                  <a:pt x="136873" y="483901"/>
                </a:lnTo>
                <a:lnTo>
                  <a:pt x="237491" y="483901"/>
                </a:lnTo>
                <a:close/>
              </a:path>
            </a:pathLst>
          </a:custGeom>
          <a:solidFill>
            <a:srgbClr val="409AE1">
              <a:alpha val="40000"/>
            </a:srgbClr>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9" name="Title 1"/>
          <p:cNvSpPr>
            <a:spLocks noGrp="1"/>
          </p:cNvSpPr>
          <p:nvPr>
            <p:ph type="title" hasCustomPrompt="1"/>
          </p:nvPr>
        </p:nvSpPr>
        <p:spPr bwMode="auto">
          <a:xfrm>
            <a:off x="274702" y="2119178"/>
            <a:ext cx="4937760" cy="1835285"/>
          </a:xfrm>
          <a:noFill/>
        </p:spPr>
        <p:txBody>
          <a:bodyPr lIns="146304" tIns="91440" rIns="146304" bIns="91440" anchor="t" anchorCtr="0"/>
          <a:lstStyle>
            <a:lvl1pPr>
              <a:defRPr sz="4800" spc="-100" baseline="0">
                <a:gradFill>
                  <a:gsLst>
                    <a:gs pos="74359">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937760" cy="731528"/>
          </a:xfrm>
        </p:spPr>
        <p:txBody>
          <a:bodyPr lIns="164592" tIns="109728" rIns="164592" bIns="109728">
            <a:noAutofit/>
          </a:bodyPr>
          <a:lstStyle>
            <a:lvl1pPr marL="0" indent="0">
              <a:spcBef>
                <a:spcPts val="0"/>
              </a:spcBef>
              <a:buNone/>
              <a:defRPr lang="en-US" sz="3200"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32742"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pic>
        <p:nvPicPr>
          <p:cNvPr id="142" name="MS logo gray - EMF"/>
          <p:cNvPicPr>
            <a:picLocks noChangeAspect="1"/>
          </p:cNvPicPr>
          <p:nvPr userDrawn="1"/>
        </p:nvPicPr>
        <p:blipFill>
          <a:blip r:embed="rId2"/>
          <a:stretch>
            <a:fillRect/>
          </a:stretch>
        </p:blipFill>
        <p:spPr bwMode="black">
          <a:xfrm>
            <a:off x="463116" y="479425"/>
            <a:ext cx="1451843" cy="310896"/>
          </a:xfrm>
          <a:prstGeom prst="rect">
            <a:avLst/>
          </a:prstGeom>
        </p:spPr>
      </p:pic>
      <p:grpSp>
        <p:nvGrpSpPr>
          <p:cNvPr id="143" name="Group 142"/>
          <p:cNvGrpSpPr>
            <a:grpSpLocks noChangeAspect="1"/>
          </p:cNvGrpSpPr>
          <p:nvPr userDrawn="1"/>
        </p:nvGrpSpPr>
        <p:grpSpPr bwMode="gray">
          <a:xfrm>
            <a:off x="7462446" y="3200401"/>
            <a:ext cx="4577461" cy="3539940"/>
            <a:chOff x="8496600" y="3495586"/>
            <a:chExt cx="3009906" cy="2327684"/>
          </a:xfrm>
        </p:grpSpPr>
        <p:sp>
          <p:nvSpPr>
            <p:cNvPr id="144"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0"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1"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9140419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01319586"/>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sz="quarter" idx="10"/>
          </p:nvPr>
        </p:nvSpPr>
        <p:spPr>
          <a:xfrm>
            <a:off x="274702" y="1211287"/>
            <a:ext cx="11888787" cy="548481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85784415"/>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dirty="0"/>
              <a:t>Click to edit Master text styles</a:t>
            </a:r>
          </a:p>
          <a:p>
            <a:pPr marL="712788" marR="0" lvl="1" indent="-457200" algn="l" defTabSz="932742" rtl="0" eaLnBrk="1" fontAlgn="auto" latinLnBrk="0" hangingPunct="1">
              <a:lnSpc>
                <a:spcPct val="90000"/>
              </a:lnSpc>
              <a:spcBef>
                <a:spcPct val="20000"/>
              </a:spcBef>
              <a:spcAft>
                <a:spcPts val="0"/>
              </a:spcAft>
              <a:buClrTx/>
              <a:buSzPct val="90000"/>
              <a:tabLst/>
            </a:pPr>
            <a:r>
              <a:rPr lang="en-US" dirty="0"/>
              <a:t>Second level</a:t>
            </a:r>
          </a:p>
          <a:p>
            <a:pPr marL="908050" marR="0" lvl="2" indent="-457200" algn="l" defTabSz="932742" rtl="0" eaLnBrk="1" fontAlgn="auto" latinLnBrk="0" hangingPunct="1">
              <a:lnSpc>
                <a:spcPct val="90000"/>
              </a:lnSpc>
              <a:spcBef>
                <a:spcPct val="20000"/>
              </a:spcBef>
              <a:spcAft>
                <a:spcPts val="0"/>
              </a:spcAft>
              <a:buClrTx/>
              <a:buSzPct val="90000"/>
              <a:tabLst/>
            </a:pPr>
            <a:r>
              <a:rPr lang="en-US" dirty="0"/>
              <a:t>Third level</a:t>
            </a:r>
          </a:p>
          <a:p>
            <a:pPr marL="1109662" marR="0" lvl="3" indent="-457200" algn="l" defTabSz="932742" rtl="0" eaLnBrk="1" fontAlgn="auto" latinLnBrk="0" hangingPunct="1">
              <a:lnSpc>
                <a:spcPct val="90000"/>
              </a:lnSpc>
              <a:spcBef>
                <a:spcPct val="20000"/>
              </a:spcBef>
              <a:spcAft>
                <a:spcPts val="0"/>
              </a:spcAft>
              <a:buClrTx/>
              <a:buSzPct val="90000"/>
              <a:tabLst/>
            </a:pPr>
            <a:r>
              <a:rPr lang="en-US" dirty="0"/>
              <a:t>Fourth level</a:t>
            </a:r>
          </a:p>
          <a:p>
            <a:pPr marL="1311275" marR="0" lvl="4" indent="-457200" algn="l" defTabSz="932742" rtl="0" eaLnBrk="1" fontAlgn="auto" latinLnBrk="0" hangingPunct="1">
              <a:lnSpc>
                <a:spcPct val="90000"/>
              </a:lnSpc>
              <a:spcBef>
                <a:spcPct val="20000"/>
              </a:spcBef>
              <a:spcAft>
                <a:spcPts val="0"/>
              </a:spcAft>
              <a:buClrTx/>
              <a:buSzPct val="90000"/>
              <a:tabLst/>
            </a:pPr>
            <a:r>
              <a:rPr lang="en-US" dirty="0"/>
              <a:t>Fifth level</a:t>
            </a:r>
          </a:p>
        </p:txBody>
      </p:sp>
    </p:spTree>
    <p:extLst>
      <p:ext uri="{BB962C8B-B14F-4D97-AF65-F5344CB8AC3E}">
        <p14:creationId xmlns:p14="http://schemas.microsoft.com/office/powerpoint/2010/main" val="2886365969"/>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dirty="0"/>
              <a:t>Click to edit Master text styles</a:t>
            </a:r>
          </a:p>
          <a:p>
            <a:pPr marL="427038" marR="0" lvl="1" indent="-17145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Second level</a:t>
            </a:r>
          </a:p>
          <a:p>
            <a:pPr marL="639763" marR="0" lvl="2" indent="-188913"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Third level</a:t>
            </a:r>
          </a:p>
          <a:p>
            <a:pPr marL="828675" marR="0" lvl="3" indent="-176213"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Fourth level</a:t>
            </a:r>
          </a:p>
          <a:p>
            <a:pPr marL="1023938" marR="0" lvl="4" indent="-169863"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Fifth level</a:t>
            </a:r>
          </a:p>
        </p:txBody>
      </p:sp>
    </p:spTree>
    <p:extLst>
      <p:ext uri="{BB962C8B-B14F-4D97-AF65-F5344CB8AC3E}">
        <p14:creationId xmlns:p14="http://schemas.microsoft.com/office/powerpoint/2010/main" val="4091931630"/>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0925205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5919933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8" name="Rectangle 7"/>
          <p:cNvSpPr/>
          <p:nvPr userDrawn="1"/>
        </p:nvSpPr>
        <p:spPr bwMode="gray">
          <a:xfrm>
            <a:off x="5441950" y="0"/>
            <a:ext cx="6994525"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6" name="Freeform: Shape 105"/>
          <p:cNvSpPr>
            <a:spLocks/>
          </p:cNvSpPr>
          <p:nvPr userDrawn="1"/>
        </p:nvSpPr>
        <p:spPr bwMode="gray">
          <a:xfrm>
            <a:off x="5441950" y="4251325"/>
            <a:ext cx="6994525" cy="2743200"/>
          </a:xfrm>
          <a:custGeom>
            <a:avLst/>
            <a:gdLst>
              <a:gd name="connsiteX0" fmla="*/ 237491 w 7007806"/>
              <a:gd name="connsiteY0" fmla="*/ 0 h 2048448"/>
              <a:gd name="connsiteX1" fmla="*/ 966532 w 7007806"/>
              <a:gd name="connsiteY1" fmla="*/ 0 h 2048448"/>
              <a:gd name="connsiteX2" fmla="*/ 966532 w 7007806"/>
              <a:gd name="connsiteY2" fmla="*/ 578198 h 2048448"/>
              <a:gd name="connsiteX3" fmla="*/ 1425492 w 7007806"/>
              <a:gd name="connsiteY3" fmla="*/ 606386 h 2048448"/>
              <a:gd name="connsiteX4" fmla="*/ 1677037 w 7007806"/>
              <a:gd name="connsiteY4" fmla="*/ 606386 h 2048448"/>
              <a:gd name="connsiteX5" fmla="*/ 1677037 w 7007806"/>
              <a:gd name="connsiteY5" fmla="*/ 483901 h 2048448"/>
              <a:gd name="connsiteX6" fmla="*/ 1686642 w 7007806"/>
              <a:gd name="connsiteY6" fmla="*/ 483901 h 2048448"/>
              <a:gd name="connsiteX7" fmla="*/ 1686642 w 7007806"/>
              <a:gd name="connsiteY7" fmla="*/ 225552 h 2048448"/>
              <a:gd name="connsiteX8" fmla="*/ 2059578 w 7007806"/>
              <a:gd name="connsiteY8" fmla="*/ 225552 h 2048448"/>
              <a:gd name="connsiteX9" fmla="*/ 2059578 w 7007806"/>
              <a:gd name="connsiteY9" fmla="*/ 339268 h 2048448"/>
              <a:gd name="connsiteX10" fmla="*/ 2098045 w 7007806"/>
              <a:gd name="connsiteY10" fmla="*/ 339268 h 2048448"/>
              <a:gd name="connsiteX11" fmla="*/ 2098045 w 7007806"/>
              <a:gd name="connsiteY11" fmla="*/ 483901 h 2048448"/>
              <a:gd name="connsiteX12" fmla="*/ 2204842 w 7007806"/>
              <a:gd name="connsiteY12" fmla="*/ 483901 h 2048448"/>
              <a:gd name="connsiteX13" fmla="*/ 2204842 w 7007806"/>
              <a:gd name="connsiteY13" fmla="*/ 643969 h 2048448"/>
              <a:gd name="connsiteX14" fmla="*/ 2602307 w 7007806"/>
              <a:gd name="connsiteY14" fmla="*/ 643969 h 2048448"/>
              <a:gd name="connsiteX15" fmla="*/ 2602307 w 7007806"/>
              <a:gd name="connsiteY15" fmla="*/ 744644 h 2048448"/>
              <a:gd name="connsiteX16" fmla="*/ 3055683 w 7007806"/>
              <a:gd name="connsiteY16" fmla="*/ 744644 h 2048448"/>
              <a:gd name="connsiteX17" fmla="*/ 3055683 w 7007806"/>
              <a:gd name="connsiteY17" fmla="*/ 777377 h 2048448"/>
              <a:gd name="connsiteX18" fmla="*/ 3075299 w 7007806"/>
              <a:gd name="connsiteY18" fmla="*/ 777377 h 2048448"/>
              <a:gd name="connsiteX19" fmla="*/ 3075299 w 7007806"/>
              <a:gd name="connsiteY19" fmla="*/ 965361 h 2048448"/>
              <a:gd name="connsiteX20" fmla="*/ 3423979 w 7007806"/>
              <a:gd name="connsiteY20" fmla="*/ 965361 h 2048448"/>
              <a:gd name="connsiteX21" fmla="*/ 3423979 w 7007806"/>
              <a:gd name="connsiteY21" fmla="*/ 525721 h 2048448"/>
              <a:gd name="connsiteX22" fmla="*/ 3527067 w 7007806"/>
              <a:gd name="connsiteY22" fmla="*/ 525721 h 2048448"/>
              <a:gd name="connsiteX23" fmla="*/ 3527067 w 7007806"/>
              <a:gd name="connsiteY23" fmla="*/ 386248 h 2048448"/>
              <a:gd name="connsiteX24" fmla="*/ 3830268 w 7007806"/>
              <a:gd name="connsiteY24" fmla="*/ 386248 h 2048448"/>
              <a:gd name="connsiteX25" fmla="*/ 3830268 w 7007806"/>
              <a:gd name="connsiteY25" fmla="*/ 525721 h 2048448"/>
              <a:gd name="connsiteX26" fmla="*/ 3927292 w 7007806"/>
              <a:gd name="connsiteY26" fmla="*/ 525721 h 2048448"/>
              <a:gd name="connsiteX27" fmla="*/ 3927292 w 7007806"/>
              <a:gd name="connsiteY27" fmla="*/ 58792 h 2048448"/>
              <a:gd name="connsiteX28" fmla="*/ 4630716 w 7007806"/>
              <a:gd name="connsiteY28" fmla="*/ 58792 h 2048448"/>
              <a:gd name="connsiteX29" fmla="*/ 4630716 w 7007806"/>
              <a:gd name="connsiteY29" fmla="*/ 616681 h 2048448"/>
              <a:gd name="connsiteX30" fmla="*/ 5073388 w 7007806"/>
              <a:gd name="connsiteY30" fmla="*/ 255872 h 2048448"/>
              <a:gd name="connsiteX31" fmla="*/ 5073388 w 7007806"/>
              <a:gd name="connsiteY31" fmla="*/ 643969 h 2048448"/>
              <a:gd name="connsiteX32" fmla="*/ 5315948 w 7007806"/>
              <a:gd name="connsiteY32" fmla="*/ 643969 h 2048448"/>
              <a:gd name="connsiteX33" fmla="*/ 5315948 w 7007806"/>
              <a:gd name="connsiteY33" fmla="*/ 525721 h 2048448"/>
              <a:gd name="connsiteX34" fmla="*/ 5419036 w 7007806"/>
              <a:gd name="connsiteY34" fmla="*/ 525721 h 2048448"/>
              <a:gd name="connsiteX35" fmla="*/ 5419036 w 7007806"/>
              <a:gd name="connsiteY35" fmla="*/ 386248 h 2048448"/>
              <a:gd name="connsiteX36" fmla="*/ 5722237 w 7007806"/>
              <a:gd name="connsiteY36" fmla="*/ 386248 h 2048448"/>
              <a:gd name="connsiteX37" fmla="*/ 5722237 w 7007806"/>
              <a:gd name="connsiteY37" fmla="*/ 525721 h 2048448"/>
              <a:gd name="connsiteX38" fmla="*/ 5825325 w 7007806"/>
              <a:gd name="connsiteY38" fmla="*/ 525721 h 2048448"/>
              <a:gd name="connsiteX39" fmla="*/ 5825325 w 7007806"/>
              <a:gd name="connsiteY39" fmla="*/ 965361 h 2048448"/>
              <a:gd name="connsiteX40" fmla="*/ 6170974 w 7007806"/>
              <a:gd name="connsiteY40" fmla="*/ 965361 h 2048448"/>
              <a:gd name="connsiteX41" fmla="*/ 6170974 w 7007806"/>
              <a:gd name="connsiteY41" fmla="*/ 777377 h 2048448"/>
              <a:gd name="connsiteX42" fmla="*/ 6646998 w 7007806"/>
              <a:gd name="connsiteY42" fmla="*/ 777377 h 2048448"/>
              <a:gd name="connsiteX43" fmla="*/ 6646998 w 7007806"/>
              <a:gd name="connsiteY43" fmla="*/ 1374681 h 2048448"/>
              <a:gd name="connsiteX44" fmla="*/ 7007806 w 7007806"/>
              <a:gd name="connsiteY44" fmla="*/ 1374681 h 2048448"/>
              <a:gd name="connsiteX45" fmla="*/ 7007806 w 7007806"/>
              <a:gd name="connsiteY45" fmla="*/ 1677881 h 2048448"/>
              <a:gd name="connsiteX46" fmla="*/ 6995117 w 7007806"/>
              <a:gd name="connsiteY46" fmla="*/ 1677881 h 2048448"/>
              <a:gd name="connsiteX47" fmla="*/ 6995117 w 7007806"/>
              <a:gd name="connsiteY47" fmla="*/ 2048448 h 2048448"/>
              <a:gd name="connsiteX48" fmla="*/ 0 w 7007806"/>
              <a:gd name="connsiteY48" fmla="*/ 2048448 h 2048448"/>
              <a:gd name="connsiteX49" fmla="*/ 0 w 7007806"/>
              <a:gd name="connsiteY49" fmla="*/ 339268 h 2048448"/>
              <a:gd name="connsiteX50" fmla="*/ 136873 w 7007806"/>
              <a:gd name="connsiteY50" fmla="*/ 339268 h 2048448"/>
              <a:gd name="connsiteX51" fmla="*/ 136873 w 7007806"/>
              <a:gd name="connsiteY51" fmla="*/ 483901 h 2048448"/>
              <a:gd name="connsiteX52" fmla="*/ 237491 w 7007806"/>
              <a:gd name="connsiteY52"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7007806" h="2048448">
                <a:moveTo>
                  <a:pt x="237491" y="0"/>
                </a:moveTo>
                <a:lnTo>
                  <a:pt x="966532" y="0"/>
                </a:lnTo>
                <a:lnTo>
                  <a:pt x="966532" y="578198"/>
                </a:lnTo>
                <a:lnTo>
                  <a:pt x="1425492" y="606386"/>
                </a:lnTo>
                <a:lnTo>
                  <a:pt x="1677037" y="606386"/>
                </a:lnTo>
                <a:lnTo>
                  <a:pt x="1677037" y="483901"/>
                </a:lnTo>
                <a:lnTo>
                  <a:pt x="1686642" y="483901"/>
                </a:lnTo>
                <a:lnTo>
                  <a:pt x="1686642" y="225552"/>
                </a:lnTo>
                <a:lnTo>
                  <a:pt x="2059578" y="225552"/>
                </a:lnTo>
                <a:lnTo>
                  <a:pt x="2059578" y="339268"/>
                </a:lnTo>
                <a:lnTo>
                  <a:pt x="2098045" y="339268"/>
                </a:lnTo>
                <a:lnTo>
                  <a:pt x="2098045" y="483901"/>
                </a:lnTo>
                <a:lnTo>
                  <a:pt x="2204842" y="483901"/>
                </a:lnTo>
                <a:lnTo>
                  <a:pt x="2204842" y="643969"/>
                </a:lnTo>
                <a:lnTo>
                  <a:pt x="2602307" y="643969"/>
                </a:lnTo>
                <a:lnTo>
                  <a:pt x="2602307" y="744644"/>
                </a:lnTo>
                <a:lnTo>
                  <a:pt x="3055683" y="744644"/>
                </a:lnTo>
                <a:lnTo>
                  <a:pt x="3055683" y="777377"/>
                </a:lnTo>
                <a:lnTo>
                  <a:pt x="3075299" y="777377"/>
                </a:lnTo>
                <a:lnTo>
                  <a:pt x="3075299" y="965361"/>
                </a:lnTo>
                <a:lnTo>
                  <a:pt x="3423979" y="965361"/>
                </a:lnTo>
                <a:lnTo>
                  <a:pt x="3423979" y="525721"/>
                </a:lnTo>
                <a:lnTo>
                  <a:pt x="3527067" y="525721"/>
                </a:lnTo>
                <a:lnTo>
                  <a:pt x="3527067" y="386248"/>
                </a:lnTo>
                <a:lnTo>
                  <a:pt x="3830268" y="386248"/>
                </a:lnTo>
                <a:lnTo>
                  <a:pt x="3830268" y="525721"/>
                </a:lnTo>
                <a:lnTo>
                  <a:pt x="3927292" y="525721"/>
                </a:lnTo>
                <a:lnTo>
                  <a:pt x="3927292" y="58792"/>
                </a:lnTo>
                <a:lnTo>
                  <a:pt x="4630716" y="58792"/>
                </a:lnTo>
                <a:lnTo>
                  <a:pt x="4630716" y="616681"/>
                </a:lnTo>
                <a:lnTo>
                  <a:pt x="5073388" y="255872"/>
                </a:lnTo>
                <a:lnTo>
                  <a:pt x="5073388" y="643969"/>
                </a:lnTo>
                <a:lnTo>
                  <a:pt x="5315948" y="643969"/>
                </a:lnTo>
                <a:lnTo>
                  <a:pt x="5315948" y="525721"/>
                </a:lnTo>
                <a:lnTo>
                  <a:pt x="5419036" y="525721"/>
                </a:lnTo>
                <a:lnTo>
                  <a:pt x="5419036" y="386248"/>
                </a:lnTo>
                <a:lnTo>
                  <a:pt x="5722237" y="386248"/>
                </a:lnTo>
                <a:lnTo>
                  <a:pt x="5722237" y="525721"/>
                </a:lnTo>
                <a:lnTo>
                  <a:pt x="5825325" y="525721"/>
                </a:lnTo>
                <a:lnTo>
                  <a:pt x="5825325" y="965361"/>
                </a:lnTo>
                <a:lnTo>
                  <a:pt x="6170974" y="965361"/>
                </a:lnTo>
                <a:lnTo>
                  <a:pt x="6170974" y="777377"/>
                </a:lnTo>
                <a:lnTo>
                  <a:pt x="6646998" y="777377"/>
                </a:lnTo>
                <a:lnTo>
                  <a:pt x="6646998" y="1374681"/>
                </a:lnTo>
                <a:lnTo>
                  <a:pt x="7007806" y="1374681"/>
                </a:lnTo>
                <a:lnTo>
                  <a:pt x="7007806" y="1677881"/>
                </a:lnTo>
                <a:lnTo>
                  <a:pt x="6995117" y="1677881"/>
                </a:lnTo>
                <a:lnTo>
                  <a:pt x="6995117" y="2048448"/>
                </a:lnTo>
                <a:lnTo>
                  <a:pt x="0" y="2048448"/>
                </a:lnTo>
                <a:lnTo>
                  <a:pt x="0" y="339268"/>
                </a:lnTo>
                <a:lnTo>
                  <a:pt x="136873" y="339268"/>
                </a:lnTo>
                <a:lnTo>
                  <a:pt x="136873" y="483901"/>
                </a:lnTo>
                <a:lnTo>
                  <a:pt x="237491" y="483901"/>
                </a:lnTo>
                <a:close/>
              </a:path>
            </a:pathLst>
          </a:custGeom>
          <a:solidFill>
            <a:srgbClr val="409AE1">
              <a:alpha val="40000"/>
            </a:srgbClr>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9" name="Title 1"/>
          <p:cNvSpPr>
            <a:spLocks noGrp="1"/>
          </p:cNvSpPr>
          <p:nvPr>
            <p:ph type="title" hasCustomPrompt="1"/>
          </p:nvPr>
        </p:nvSpPr>
        <p:spPr bwMode="auto">
          <a:xfrm>
            <a:off x="274702" y="2119178"/>
            <a:ext cx="4937760" cy="1835285"/>
          </a:xfrm>
          <a:noFill/>
        </p:spPr>
        <p:txBody>
          <a:bodyPr lIns="146304" tIns="91440" rIns="146304" bIns="91440" anchor="t" anchorCtr="0"/>
          <a:lstStyle>
            <a:lvl1pPr>
              <a:defRPr sz="4800" spc="-100" baseline="0">
                <a:gradFill>
                  <a:gsLst>
                    <a:gs pos="74359">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937760" cy="731528"/>
          </a:xfrm>
        </p:spPr>
        <p:txBody>
          <a:bodyPr lIns="164592" tIns="109728" rIns="164592" bIns="109728">
            <a:noAutofit/>
          </a:bodyPr>
          <a:lstStyle>
            <a:lvl1pPr marL="0" indent="0">
              <a:spcBef>
                <a:spcPts val="0"/>
              </a:spcBef>
              <a:buNone/>
              <a:defRPr lang="en-US" sz="3200"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32742"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pic>
        <p:nvPicPr>
          <p:cNvPr id="142" name="MS logo gray - EMF"/>
          <p:cNvPicPr>
            <a:picLocks noChangeAspect="1"/>
          </p:cNvPicPr>
          <p:nvPr userDrawn="1"/>
        </p:nvPicPr>
        <p:blipFill>
          <a:blip r:embed="rId2"/>
          <a:stretch>
            <a:fillRect/>
          </a:stretch>
        </p:blipFill>
        <p:spPr bwMode="black">
          <a:xfrm>
            <a:off x="463116" y="479425"/>
            <a:ext cx="1451843" cy="310896"/>
          </a:xfrm>
          <a:prstGeom prst="rect">
            <a:avLst/>
          </a:prstGeom>
        </p:spPr>
      </p:pic>
      <p:grpSp>
        <p:nvGrpSpPr>
          <p:cNvPr id="143" name="Group 142"/>
          <p:cNvGrpSpPr>
            <a:grpSpLocks noChangeAspect="1"/>
          </p:cNvGrpSpPr>
          <p:nvPr userDrawn="1"/>
        </p:nvGrpSpPr>
        <p:grpSpPr bwMode="gray">
          <a:xfrm>
            <a:off x="7462446" y="3200401"/>
            <a:ext cx="4577461" cy="3539940"/>
            <a:chOff x="8496600" y="3495586"/>
            <a:chExt cx="3009906" cy="2327684"/>
          </a:xfrm>
        </p:grpSpPr>
        <p:sp>
          <p:nvSpPr>
            <p:cNvPr id="144"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0"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1"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3681652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2809030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618636637"/>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1383227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2979381609"/>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0109677"/>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90384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22771056"/>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81082"/>
            <a:ext cx="1483418" cy="310896"/>
          </a:xfrm>
          <a:prstGeom prst="rect">
            <a:avLst/>
          </a:prstGeom>
        </p:spPr>
      </p:pic>
    </p:spTree>
    <p:extLst>
      <p:ext uri="{BB962C8B-B14F-4D97-AF65-F5344CB8AC3E}">
        <p14:creationId xmlns:p14="http://schemas.microsoft.com/office/powerpoint/2010/main" val="39441102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16381127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105" name="Freeform: Shape 104"/>
          <p:cNvSpPr>
            <a:spLocks/>
          </p:cNvSpPr>
          <p:nvPr userDrawn="1"/>
        </p:nvSpPr>
        <p:spPr bwMode="gray">
          <a:xfrm>
            <a:off x="352" y="4251226"/>
            <a:ext cx="12436123" cy="2743300"/>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9" name="Title 1"/>
          <p:cNvSpPr>
            <a:spLocks noGrp="1"/>
          </p:cNvSpPr>
          <p:nvPr>
            <p:ph type="title" hasCustomPrompt="1"/>
          </p:nvPr>
        </p:nvSpPr>
        <p:spPr>
          <a:xfrm>
            <a:off x="274702" y="1211264"/>
            <a:ext cx="9143936" cy="1828800"/>
          </a:xfrm>
          <a:noFill/>
        </p:spPr>
        <p:txBody>
          <a:bodyPr lIns="146304" tIns="91440" rIns="146304" bIns="91440" anchor="b" anchorCtr="0"/>
          <a:lstStyle>
            <a:lvl1pPr>
              <a:defRPr sz="5400" spc="-100" baseline="0">
                <a:gradFill>
                  <a:gsLst>
                    <a:gs pos="62564">
                      <a:schemeClr val="tx1"/>
                    </a:gs>
                    <a:gs pos="55000">
                      <a:schemeClr val="tx1"/>
                    </a:gs>
                  </a:gsLst>
                  <a:lin ang="5400000" scaled="0"/>
                </a:gradFill>
              </a:defRPr>
            </a:lvl1pPr>
          </a:lstStyle>
          <a:p>
            <a:r>
              <a:rPr lang="en-US" dirty="0"/>
              <a:t>Event name</a:t>
            </a:r>
          </a:p>
        </p:txBody>
      </p:sp>
      <p:sp>
        <p:nvSpPr>
          <p:cNvPr id="5" name="Text Placeholder 4"/>
          <p:cNvSpPr>
            <a:spLocks noGrp="1"/>
          </p:cNvSpPr>
          <p:nvPr>
            <p:ph type="body" sz="quarter" idx="12" hasCustomPrompt="1"/>
          </p:nvPr>
        </p:nvSpPr>
        <p:spPr>
          <a:xfrm>
            <a:off x="274701" y="3040063"/>
            <a:ext cx="9143937" cy="730183"/>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Date</a:t>
            </a:r>
          </a:p>
        </p:txBody>
      </p:sp>
      <p:sp>
        <p:nvSpPr>
          <p:cNvPr id="3" name="Text Placeholder 2"/>
          <p:cNvSpPr>
            <a:spLocks noGrp="1"/>
          </p:cNvSpPr>
          <p:nvPr>
            <p:ph type="body" sz="quarter" idx="13" hasCustomPrompt="1"/>
          </p:nvPr>
        </p:nvSpPr>
        <p:spPr>
          <a:xfrm>
            <a:off x="274639" y="3770246"/>
            <a:ext cx="9144000" cy="461665"/>
          </a:xfrm>
        </p:spPr>
        <p:txBody>
          <a:bodyPr/>
          <a:lstStyle>
            <a:lvl1pPr marL="0" indent="0">
              <a:buNone/>
              <a:defRPr lang="en-US" sz="2000"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dirty="0"/>
              <a:t>Optional (City, State or venue)</a:t>
            </a:r>
          </a:p>
        </p:txBody>
      </p:sp>
      <p:pic>
        <p:nvPicPr>
          <p:cNvPr id="141" name="Picture 140"/>
          <p:cNvPicPr>
            <a:picLocks noChangeAspect="1"/>
          </p:cNvPicPr>
          <p:nvPr userDrawn="1"/>
        </p:nvPicPr>
        <p:blipFill>
          <a:blip r:embed="rId2"/>
          <a:stretch>
            <a:fillRect/>
          </a:stretch>
        </p:blipFill>
        <p:spPr bwMode="black">
          <a:xfrm>
            <a:off x="457200" y="481082"/>
            <a:ext cx="1483418" cy="310896"/>
          </a:xfrm>
          <a:prstGeom prst="rect">
            <a:avLst/>
          </a:prstGeom>
        </p:spPr>
      </p:pic>
      <p:grpSp>
        <p:nvGrpSpPr>
          <p:cNvPr id="142" name="Group 141"/>
          <p:cNvGrpSpPr>
            <a:grpSpLocks noChangeAspect="1"/>
          </p:cNvGrpSpPr>
          <p:nvPr userDrawn="1"/>
        </p:nvGrpSpPr>
        <p:grpSpPr bwMode="gray">
          <a:xfrm>
            <a:off x="7462446" y="3200401"/>
            <a:ext cx="4577461" cy="3539940"/>
            <a:chOff x="8496600" y="3495586"/>
            <a:chExt cx="3009906" cy="2327684"/>
          </a:xfrm>
        </p:grpSpPr>
        <p:sp>
          <p:nvSpPr>
            <p:cNvPr id="143"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0"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0939315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104" name="Freeform: Shape 103"/>
          <p:cNvSpPr>
            <a:spLocks/>
          </p:cNvSpPr>
          <p:nvPr userDrawn="1"/>
        </p:nvSpPr>
        <p:spPr bwMode="gray">
          <a:xfrm>
            <a:off x="352" y="4251226"/>
            <a:ext cx="12436123" cy="2743300"/>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140" name="Picture 139"/>
          <p:cNvPicPr>
            <a:picLocks noChangeAspect="1"/>
          </p:cNvPicPr>
          <p:nvPr userDrawn="1"/>
        </p:nvPicPr>
        <p:blipFill>
          <a:blip r:embed="rId2"/>
          <a:stretch>
            <a:fillRect/>
          </a:stretch>
        </p:blipFill>
        <p:spPr bwMode="black">
          <a:xfrm>
            <a:off x="457200" y="481082"/>
            <a:ext cx="1483418" cy="310896"/>
          </a:xfrm>
          <a:prstGeom prst="rect">
            <a:avLst/>
          </a:prstGeom>
        </p:spPr>
      </p:pic>
      <p:grpSp>
        <p:nvGrpSpPr>
          <p:cNvPr id="141" name="Group 140"/>
          <p:cNvGrpSpPr>
            <a:grpSpLocks noChangeAspect="1"/>
          </p:cNvGrpSpPr>
          <p:nvPr userDrawn="1"/>
        </p:nvGrpSpPr>
        <p:grpSpPr bwMode="gray">
          <a:xfrm>
            <a:off x="7462446" y="3200399"/>
            <a:ext cx="4577461" cy="3539944"/>
            <a:chOff x="8496600" y="3495584"/>
            <a:chExt cx="3009906" cy="2327686"/>
          </a:xfrm>
        </p:grpSpPr>
        <p:sp>
          <p:nvSpPr>
            <p:cNvPr id="142"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Freeform 10"/>
            <p:cNvSpPr>
              <a:spLocks/>
            </p:cNvSpPr>
            <p:nvPr/>
          </p:nvSpPr>
          <p:spPr bwMode="gray">
            <a:xfrm>
              <a:off x="10804831" y="3495584"/>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40986479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8" name="Rectangle 7"/>
          <p:cNvSpPr/>
          <p:nvPr userDrawn="1"/>
        </p:nvSpPr>
        <p:spPr bwMode="gray">
          <a:xfrm>
            <a:off x="5441950" y="0"/>
            <a:ext cx="6994525"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5" name="Freeform: Shape 104"/>
          <p:cNvSpPr>
            <a:spLocks/>
          </p:cNvSpPr>
          <p:nvPr userDrawn="1"/>
        </p:nvSpPr>
        <p:spPr bwMode="gray">
          <a:xfrm>
            <a:off x="5441950" y="4251325"/>
            <a:ext cx="6994525" cy="2743200"/>
          </a:xfrm>
          <a:custGeom>
            <a:avLst/>
            <a:gdLst>
              <a:gd name="connsiteX0" fmla="*/ 237491 w 7007806"/>
              <a:gd name="connsiteY0" fmla="*/ 0 h 2048448"/>
              <a:gd name="connsiteX1" fmla="*/ 966532 w 7007806"/>
              <a:gd name="connsiteY1" fmla="*/ 0 h 2048448"/>
              <a:gd name="connsiteX2" fmla="*/ 966532 w 7007806"/>
              <a:gd name="connsiteY2" fmla="*/ 578198 h 2048448"/>
              <a:gd name="connsiteX3" fmla="*/ 1425492 w 7007806"/>
              <a:gd name="connsiteY3" fmla="*/ 606386 h 2048448"/>
              <a:gd name="connsiteX4" fmla="*/ 1677037 w 7007806"/>
              <a:gd name="connsiteY4" fmla="*/ 606386 h 2048448"/>
              <a:gd name="connsiteX5" fmla="*/ 1677037 w 7007806"/>
              <a:gd name="connsiteY5" fmla="*/ 483901 h 2048448"/>
              <a:gd name="connsiteX6" fmla="*/ 1686642 w 7007806"/>
              <a:gd name="connsiteY6" fmla="*/ 483901 h 2048448"/>
              <a:gd name="connsiteX7" fmla="*/ 1686642 w 7007806"/>
              <a:gd name="connsiteY7" fmla="*/ 225552 h 2048448"/>
              <a:gd name="connsiteX8" fmla="*/ 2059578 w 7007806"/>
              <a:gd name="connsiteY8" fmla="*/ 225552 h 2048448"/>
              <a:gd name="connsiteX9" fmla="*/ 2059578 w 7007806"/>
              <a:gd name="connsiteY9" fmla="*/ 339268 h 2048448"/>
              <a:gd name="connsiteX10" fmla="*/ 2098045 w 7007806"/>
              <a:gd name="connsiteY10" fmla="*/ 339268 h 2048448"/>
              <a:gd name="connsiteX11" fmla="*/ 2098045 w 7007806"/>
              <a:gd name="connsiteY11" fmla="*/ 483901 h 2048448"/>
              <a:gd name="connsiteX12" fmla="*/ 2204842 w 7007806"/>
              <a:gd name="connsiteY12" fmla="*/ 483901 h 2048448"/>
              <a:gd name="connsiteX13" fmla="*/ 2204842 w 7007806"/>
              <a:gd name="connsiteY13" fmla="*/ 643969 h 2048448"/>
              <a:gd name="connsiteX14" fmla="*/ 2602307 w 7007806"/>
              <a:gd name="connsiteY14" fmla="*/ 643969 h 2048448"/>
              <a:gd name="connsiteX15" fmla="*/ 2602307 w 7007806"/>
              <a:gd name="connsiteY15" fmla="*/ 744644 h 2048448"/>
              <a:gd name="connsiteX16" fmla="*/ 3055683 w 7007806"/>
              <a:gd name="connsiteY16" fmla="*/ 744644 h 2048448"/>
              <a:gd name="connsiteX17" fmla="*/ 3055683 w 7007806"/>
              <a:gd name="connsiteY17" fmla="*/ 777377 h 2048448"/>
              <a:gd name="connsiteX18" fmla="*/ 3075299 w 7007806"/>
              <a:gd name="connsiteY18" fmla="*/ 777377 h 2048448"/>
              <a:gd name="connsiteX19" fmla="*/ 3075299 w 7007806"/>
              <a:gd name="connsiteY19" fmla="*/ 965361 h 2048448"/>
              <a:gd name="connsiteX20" fmla="*/ 3423979 w 7007806"/>
              <a:gd name="connsiteY20" fmla="*/ 965361 h 2048448"/>
              <a:gd name="connsiteX21" fmla="*/ 3423979 w 7007806"/>
              <a:gd name="connsiteY21" fmla="*/ 525721 h 2048448"/>
              <a:gd name="connsiteX22" fmla="*/ 3527067 w 7007806"/>
              <a:gd name="connsiteY22" fmla="*/ 525721 h 2048448"/>
              <a:gd name="connsiteX23" fmla="*/ 3527067 w 7007806"/>
              <a:gd name="connsiteY23" fmla="*/ 386248 h 2048448"/>
              <a:gd name="connsiteX24" fmla="*/ 3830268 w 7007806"/>
              <a:gd name="connsiteY24" fmla="*/ 386248 h 2048448"/>
              <a:gd name="connsiteX25" fmla="*/ 3830268 w 7007806"/>
              <a:gd name="connsiteY25" fmla="*/ 525721 h 2048448"/>
              <a:gd name="connsiteX26" fmla="*/ 3927292 w 7007806"/>
              <a:gd name="connsiteY26" fmla="*/ 525721 h 2048448"/>
              <a:gd name="connsiteX27" fmla="*/ 3927292 w 7007806"/>
              <a:gd name="connsiteY27" fmla="*/ 58792 h 2048448"/>
              <a:gd name="connsiteX28" fmla="*/ 4630716 w 7007806"/>
              <a:gd name="connsiteY28" fmla="*/ 58792 h 2048448"/>
              <a:gd name="connsiteX29" fmla="*/ 4630716 w 7007806"/>
              <a:gd name="connsiteY29" fmla="*/ 616681 h 2048448"/>
              <a:gd name="connsiteX30" fmla="*/ 5073388 w 7007806"/>
              <a:gd name="connsiteY30" fmla="*/ 255872 h 2048448"/>
              <a:gd name="connsiteX31" fmla="*/ 5073388 w 7007806"/>
              <a:gd name="connsiteY31" fmla="*/ 643969 h 2048448"/>
              <a:gd name="connsiteX32" fmla="*/ 5315948 w 7007806"/>
              <a:gd name="connsiteY32" fmla="*/ 643969 h 2048448"/>
              <a:gd name="connsiteX33" fmla="*/ 5315948 w 7007806"/>
              <a:gd name="connsiteY33" fmla="*/ 525721 h 2048448"/>
              <a:gd name="connsiteX34" fmla="*/ 5419036 w 7007806"/>
              <a:gd name="connsiteY34" fmla="*/ 525721 h 2048448"/>
              <a:gd name="connsiteX35" fmla="*/ 5419036 w 7007806"/>
              <a:gd name="connsiteY35" fmla="*/ 386248 h 2048448"/>
              <a:gd name="connsiteX36" fmla="*/ 5722237 w 7007806"/>
              <a:gd name="connsiteY36" fmla="*/ 386248 h 2048448"/>
              <a:gd name="connsiteX37" fmla="*/ 5722237 w 7007806"/>
              <a:gd name="connsiteY37" fmla="*/ 525721 h 2048448"/>
              <a:gd name="connsiteX38" fmla="*/ 5825325 w 7007806"/>
              <a:gd name="connsiteY38" fmla="*/ 525721 h 2048448"/>
              <a:gd name="connsiteX39" fmla="*/ 5825325 w 7007806"/>
              <a:gd name="connsiteY39" fmla="*/ 965361 h 2048448"/>
              <a:gd name="connsiteX40" fmla="*/ 6170974 w 7007806"/>
              <a:gd name="connsiteY40" fmla="*/ 965361 h 2048448"/>
              <a:gd name="connsiteX41" fmla="*/ 6170974 w 7007806"/>
              <a:gd name="connsiteY41" fmla="*/ 777377 h 2048448"/>
              <a:gd name="connsiteX42" fmla="*/ 6646998 w 7007806"/>
              <a:gd name="connsiteY42" fmla="*/ 777377 h 2048448"/>
              <a:gd name="connsiteX43" fmla="*/ 6646998 w 7007806"/>
              <a:gd name="connsiteY43" fmla="*/ 1374681 h 2048448"/>
              <a:gd name="connsiteX44" fmla="*/ 7007806 w 7007806"/>
              <a:gd name="connsiteY44" fmla="*/ 1374681 h 2048448"/>
              <a:gd name="connsiteX45" fmla="*/ 7007806 w 7007806"/>
              <a:gd name="connsiteY45" fmla="*/ 1677881 h 2048448"/>
              <a:gd name="connsiteX46" fmla="*/ 6995117 w 7007806"/>
              <a:gd name="connsiteY46" fmla="*/ 1677881 h 2048448"/>
              <a:gd name="connsiteX47" fmla="*/ 6995117 w 7007806"/>
              <a:gd name="connsiteY47" fmla="*/ 2048448 h 2048448"/>
              <a:gd name="connsiteX48" fmla="*/ 0 w 7007806"/>
              <a:gd name="connsiteY48" fmla="*/ 2048448 h 2048448"/>
              <a:gd name="connsiteX49" fmla="*/ 0 w 7007806"/>
              <a:gd name="connsiteY49" fmla="*/ 339268 h 2048448"/>
              <a:gd name="connsiteX50" fmla="*/ 136873 w 7007806"/>
              <a:gd name="connsiteY50" fmla="*/ 339268 h 2048448"/>
              <a:gd name="connsiteX51" fmla="*/ 136873 w 7007806"/>
              <a:gd name="connsiteY51" fmla="*/ 483901 h 2048448"/>
              <a:gd name="connsiteX52" fmla="*/ 237491 w 7007806"/>
              <a:gd name="connsiteY52"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7007806" h="2048448">
                <a:moveTo>
                  <a:pt x="237491" y="0"/>
                </a:moveTo>
                <a:lnTo>
                  <a:pt x="966532" y="0"/>
                </a:lnTo>
                <a:lnTo>
                  <a:pt x="966532" y="578198"/>
                </a:lnTo>
                <a:lnTo>
                  <a:pt x="1425492" y="606386"/>
                </a:lnTo>
                <a:lnTo>
                  <a:pt x="1677037" y="606386"/>
                </a:lnTo>
                <a:lnTo>
                  <a:pt x="1677037" y="483901"/>
                </a:lnTo>
                <a:lnTo>
                  <a:pt x="1686642" y="483901"/>
                </a:lnTo>
                <a:lnTo>
                  <a:pt x="1686642" y="225552"/>
                </a:lnTo>
                <a:lnTo>
                  <a:pt x="2059578" y="225552"/>
                </a:lnTo>
                <a:lnTo>
                  <a:pt x="2059578" y="339268"/>
                </a:lnTo>
                <a:lnTo>
                  <a:pt x="2098045" y="339268"/>
                </a:lnTo>
                <a:lnTo>
                  <a:pt x="2098045" y="483901"/>
                </a:lnTo>
                <a:lnTo>
                  <a:pt x="2204842" y="483901"/>
                </a:lnTo>
                <a:lnTo>
                  <a:pt x="2204842" y="643969"/>
                </a:lnTo>
                <a:lnTo>
                  <a:pt x="2602307" y="643969"/>
                </a:lnTo>
                <a:lnTo>
                  <a:pt x="2602307" y="744644"/>
                </a:lnTo>
                <a:lnTo>
                  <a:pt x="3055683" y="744644"/>
                </a:lnTo>
                <a:lnTo>
                  <a:pt x="3055683" y="777377"/>
                </a:lnTo>
                <a:lnTo>
                  <a:pt x="3075299" y="777377"/>
                </a:lnTo>
                <a:lnTo>
                  <a:pt x="3075299" y="965361"/>
                </a:lnTo>
                <a:lnTo>
                  <a:pt x="3423979" y="965361"/>
                </a:lnTo>
                <a:lnTo>
                  <a:pt x="3423979" y="525721"/>
                </a:lnTo>
                <a:lnTo>
                  <a:pt x="3527067" y="525721"/>
                </a:lnTo>
                <a:lnTo>
                  <a:pt x="3527067" y="386248"/>
                </a:lnTo>
                <a:lnTo>
                  <a:pt x="3830268" y="386248"/>
                </a:lnTo>
                <a:lnTo>
                  <a:pt x="3830268" y="525721"/>
                </a:lnTo>
                <a:lnTo>
                  <a:pt x="3927292" y="525721"/>
                </a:lnTo>
                <a:lnTo>
                  <a:pt x="3927292" y="58792"/>
                </a:lnTo>
                <a:lnTo>
                  <a:pt x="4630716" y="58792"/>
                </a:lnTo>
                <a:lnTo>
                  <a:pt x="4630716" y="616681"/>
                </a:lnTo>
                <a:lnTo>
                  <a:pt x="5073388" y="255872"/>
                </a:lnTo>
                <a:lnTo>
                  <a:pt x="5073388" y="643969"/>
                </a:lnTo>
                <a:lnTo>
                  <a:pt x="5315948" y="643969"/>
                </a:lnTo>
                <a:lnTo>
                  <a:pt x="5315948" y="525721"/>
                </a:lnTo>
                <a:lnTo>
                  <a:pt x="5419036" y="525721"/>
                </a:lnTo>
                <a:lnTo>
                  <a:pt x="5419036" y="386248"/>
                </a:lnTo>
                <a:lnTo>
                  <a:pt x="5722237" y="386248"/>
                </a:lnTo>
                <a:lnTo>
                  <a:pt x="5722237" y="525721"/>
                </a:lnTo>
                <a:lnTo>
                  <a:pt x="5825325" y="525721"/>
                </a:lnTo>
                <a:lnTo>
                  <a:pt x="5825325" y="965361"/>
                </a:lnTo>
                <a:lnTo>
                  <a:pt x="6170974" y="965361"/>
                </a:lnTo>
                <a:lnTo>
                  <a:pt x="6170974" y="777377"/>
                </a:lnTo>
                <a:lnTo>
                  <a:pt x="6646998" y="777377"/>
                </a:lnTo>
                <a:lnTo>
                  <a:pt x="6646998" y="1374681"/>
                </a:lnTo>
                <a:lnTo>
                  <a:pt x="7007806" y="1374681"/>
                </a:lnTo>
                <a:lnTo>
                  <a:pt x="7007806" y="1677881"/>
                </a:lnTo>
                <a:lnTo>
                  <a:pt x="6995117" y="1677881"/>
                </a:lnTo>
                <a:lnTo>
                  <a:pt x="6995117" y="2048448"/>
                </a:lnTo>
                <a:lnTo>
                  <a:pt x="0" y="2048448"/>
                </a:lnTo>
                <a:lnTo>
                  <a:pt x="0" y="339268"/>
                </a:lnTo>
                <a:lnTo>
                  <a:pt x="136873" y="339268"/>
                </a:lnTo>
                <a:lnTo>
                  <a:pt x="136873" y="483901"/>
                </a:lnTo>
                <a:lnTo>
                  <a:pt x="237491" y="483901"/>
                </a:lnTo>
                <a:close/>
              </a:path>
            </a:pathLst>
          </a:custGeom>
          <a:solidFill>
            <a:srgbClr val="409AE1">
              <a:alpha val="40000"/>
            </a:srgbClr>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9" name="Title 1"/>
          <p:cNvSpPr>
            <a:spLocks noGrp="1"/>
          </p:cNvSpPr>
          <p:nvPr>
            <p:ph type="title" hasCustomPrompt="1"/>
          </p:nvPr>
        </p:nvSpPr>
        <p:spPr bwMode="auto">
          <a:xfrm>
            <a:off x="274702" y="2119178"/>
            <a:ext cx="4937760" cy="1835285"/>
          </a:xfrm>
          <a:noFill/>
        </p:spPr>
        <p:txBody>
          <a:bodyPr lIns="146304" tIns="91440" rIns="146304" bIns="91440" anchor="t" anchorCtr="0"/>
          <a:lstStyle>
            <a:lvl1pPr>
              <a:defRPr sz="4800" spc="-100" baseline="0">
                <a:gradFill>
                  <a:gsLst>
                    <a:gs pos="74359">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937760" cy="731528"/>
          </a:xfrm>
        </p:spPr>
        <p:txBody>
          <a:bodyPr lIns="164592" tIns="109728" rIns="164592" bIns="109728">
            <a:noAutofit/>
          </a:bodyPr>
          <a:lstStyle>
            <a:lvl1pPr marL="0" indent="0">
              <a:spcBef>
                <a:spcPts val="0"/>
              </a:spcBef>
              <a:buNone/>
              <a:defRPr lang="en-US" sz="3200"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32742"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pic>
        <p:nvPicPr>
          <p:cNvPr id="142" name="MS logo gray - EMF"/>
          <p:cNvPicPr>
            <a:picLocks noChangeAspect="1"/>
          </p:cNvPicPr>
          <p:nvPr userDrawn="1"/>
        </p:nvPicPr>
        <p:blipFill>
          <a:blip r:embed="rId2"/>
          <a:stretch>
            <a:fillRect/>
          </a:stretch>
        </p:blipFill>
        <p:spPr bwMode="black">
          <a:xfrm>
            <a:off x="463116" y="479425"/>
            <a:ext cx="1451843" cy="310896"/>
          </a:xfrm>
          <a:prstGeom prst="rect">
            <a:avLst/>
          </a:prstGeom>
        </p:spPr>
      </p:pic>
      <p:grpSp>
        <p:nvGrpSpPr>
          <p:cNvPr id="143" name="Group 142"/>
          <p:cNvGrpSpPr>
            <a:grpSpLocks noChangeAspect="1"/>
          </p:cNvGrpSpPr>
          <p:nvPr userDrawn="1"/>
        </p:nvGrpSpPr>
        <p:grpSpPr bwMode="gray">
          <a:xfrm>
            <a:off x="7462446" y="3200401"/>
            <a:ext cx="4577461" cy="3539940"/>
            <a:chOff x="8496600" y="3495586"/>
            <a:chExt cx="3009906" cy="2327684"/>
          </a:xfrm>
        </p:grpSpPr>
        <p:sp>
          <p:nvSpPr>
            <p:cNvPr id="144"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0"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1"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3956632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17570247"/>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sz="quarter" idx="10"/>
          </p:nvPr>
        </p:nvSpPr>
        <p:spPr>
          <a:xfrm>
            <a:off x="274702" y="1211287"/>
            <a:ext cx="11888787" cy="548481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12321570"/>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dirty="0"/>
              <a:t>Click to edit Master text styles</a:t>
            </a:r>
          </a:p>
          <a:p>
            <a:pPr marL="712788" marR="0" lvl="1" indent="-457200" algn="l" defTabSz="932742" rtl="0" eaLnBrk="1" fontAlgn="auto" latinLnBrk="0" hangingPunct="1">
              <a:lnSpc>
                <a:spcPct val="90000"/>
              </a:lnSpc>
              <a:spcBef>
                <a:spcPct val="20000"/>
              </a:spcBef>
              <a:spcAft>
                <a:spcPts val="0"/>
              </a:spcAft>
              <a:buClrTx/>
              <a:buSzPct val="90000"/>
              <a:tabLst/>
            </a:pPr>
            <a:r>
              <a:rPr lang="en-US" dirty="0"/>
              <a:t>Second level</a:t>
            </a:r>
          </a:p>
          <a:p>
            <a:pPr marL="908050" marR="0" lvl="2" indent="-457200" algn="l" defTabSz="932742" rtl="0" eaLnBrk="1" fontAlgn="auto" latinLnBrk="0" hangingPunct="1">
              <a:lnSpc>
                <a:spcPct val="90000"/>
              </a:lnSpc>
              <a:spcBef>
                <a:spcPct val="20000"/>
              </a:spcBef>
              <a:spcAft>
                <a:spcPts val="0"/>
              </a:spcAft>
              <a:buClrTx/>
              <a:buSzPct val="90000"/>
              <a:tabLst/>
            </a:pPr>
            <a:r>
              <a:rPr lang="en-US" dirty="0"/>
              <a:t>Third level</a:t>
            </a:r>
          </a:p>
          <a:p>
            <a:pPr marL="1109662" marR="0" lvl="3" indent="-457200" algn="l" defTabSz="932742" rtl="0" eaLnBrk="1" fontAlgn="auto" latinLnBrk="0" hangingPunct="1">
              <a:lnSpc>
                <a:spcPct val="90000"/>
              </a:lnSpc>
              <a:spcBef>
                <a:spcPct val="20000"/>
              </a:spcBef>
              <a:spcAft>
                <a:spcPts val="0"/>
              </a:spcAft>
              <a:buClrTx/>
              <a:buSzPct val="90000"/>
              <a:tabLst/>
            </a:pPr>
            <a:r>
              <a:rPr lang="en-US" dirty="0"/>
              <a:t>Fourth level</a:t>
            </a:r>
          </a:p>
          <a:p>
            <a:pPr marL="1311275" marR="0" lvl="4" indent="-457200" algn="l" defTabSz="932742" rtl="0" eaLnBrk="1" fontAlgn="auto" latinLnBrk="0" hangingPunct="1">
              <a:lnSpc>
                <a:spcPct val="90000"/>
              </a:lnSpc>
              <a:spcBef>
                <a:spcPct val="20000"/>
              </a:spcBef>
              <a:spcAft>
                <a:spcPts val="0"/>
              </a:spcAft>
              <a:buClrTx/>
              <a:buSzPct val="90000"/>
              <a:tabLst/>
            </a:pPr>
            <a:r>
              <a:rPr lang="en-US" dirty="0"/>
              <a:t>Fifth level</a:t>
            </a:r>
          </a:p>
        </p:txBody>
      </p:sp>
    </p:spTree>
    <p:extLst>
      <p:ext uri="{BB962C8B-B14F-4D97-AF65-F5344CB8AC3E}">
        <p14:creationId xmlns:p14="http://schemas.microsoft.com/office/powerpoint/2010/main" val="1954530601"/>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dirty="0"/>
              <a:t>Click to edit Master text styles</a:t>
            </a:r>
          </a:p>
          <a:p>
            <a:pPr marL="427038" marR="0" lvl="1" indent="-17145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Second level</a:t>
            </a:r>
          </a:p>
          <a:p>
            <a:pPr marL="639763" marR="0" lvl="2" indent="-188913"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Third level</a:t>
            </a:r>
          </a:p>
          <a:p>
            <a:pPr marL="828675" marR="0" lvl="3" indent="-176213"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Fourth level</a:t>
            </a:r>
          </a:p>
          <a:p>
            <a:pPr marL="1023938" marR="0" lvl="4" indent="-169863"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Fifth level</a:t>
            </a:r>
          </a:p>
        </p:txBody>
      </p:sp>
    </p:spTree>
    <p:extLst>
      <p:ext uri="{BB962C8B-B14F-4D97-AF65-F5344CB8AC3E}">
        <p14:creationId xmlns:p14="http://schemas.microsoft.com/office/powerpoint/2010/main" val="679650135"/>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681027781"/>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7962452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4050760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574406291"/>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03268474"/>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074542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2667155633"/>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56420015"/>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20585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61737675"/>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81082"/>
            <a:ext cx="1483418" cy="310896"/>
          </a:xfrm>
          <a:prstGeom prst="rect">
            <a:avLst/>
          </a:prstGeom>
        </p:spPr>
      </p:pic>
    </p:spTree>
    <p:extLst>
      <p:ext uri="{BB962C8B-B14F-4D97-AF65-F5344CB8AC3E}">
        <p14:creationId xmlns:p14="http://schemas.microsoft.com/office/powerpoint/2010/main" val="40876120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1477246813"/>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a:t>Edit Master text styles</a:t>
            </a:r>
          </a:p>
          <a:p>
            <a:pPr marL="514350" marR="0" lvl="1" indent="-514350" algn="l" defTabSz="932742" rtl="0" eaLnBrk="1" fontAlgn="auto" latinLnBrk="0" hangingPunct="1">
              <a:lnSpc>
                <a:spcPct val="90000"/>
              </a:lnSpc>
              <a:spcBef>
                <a:spcPts val="1224"/>
              </a:spcBef>
              <a:spcAft>
                <a:spcPts val="0"/>
              </a:spcAft>
              <a:buClr>
                <a:schemeClr val="tx1"/>
              </a:buClr>
              <a:buSzPct val="90000"/>
              <a:tabLst/>
            </a:pPr>
            <a:r>
              <a:rPr lang="en-US"/>
              <a:t>Second level</a:t>
            </a:r>
          </a:p>
          <a:p>
            <a:pPr marL="514350" marR="0" lvl="2" indent="-514350" algn="l" defTabSz="932742" rtl="0" eaLnBrk="1" fontAlgn="auto" latinLnBrk="0" hangingPunct="1">
              <a:lnSpc>
                <a:spcPct val="90000"/>
              </a:lnSpc>
              <a:spcBef>
                <a:spcPts val="1224"/>
              </a:spcBef>
              <a:spcAft>
                <a:spcPts val="0"/>
              </a:spcAft>
              <a:buClr>
                <a:schemeClr val="tx1"/>
              </a:buClr>
              <a:buSzPct val="90000"/>
              <a:tabLst/>
            </a:pPr>
            <a:r>
              <a:rPr lang="en-US"/>
              <a:t>Third level</a:t>
            </a:r>
          </a:p>
          <a:p>
            <a:pPr marL="514350" marR="0" lvl="3" indent="-514350" algn="l" defTabSz="932742" rtl="0" eaLnBrk="1" fontAlgn="auto" latinLnBrk="0" hangingPunct="1">
              <a:lnSpc>
                <a:spcPct val="90000"/>
              </a:lnSpc>
              <a:spcBef>
                <a:spcPts val="1224"/>
              </a:spcBef>
              <a:spcAft>
                <a:spcPts val="0"/>
              </a:spcAft>
              <a:buClr>
                <a:schemeClr val="tx1"/>
              </a:buClr>
              <a:buSzPct val="90000"/>
              <a:tabLst/>
            </a:pPr>
            <a:r>
              <a:rPr lang="en-US"/>
              <a:t>Fourth level</a:t>
            </a:r>
          </a:p>
          <a:p>
            <a:pPr marL="514350" marR="0" lvl="4" indent="-514350" algn="l" defTabSz="932742" rtl="0" eaLnBrk="1" fontAlgn="auto" latinLnBrk="0" hangingPunct="1">
              <a:lnSpc>
                <a:spcPct val="90000"/>
              </a:lnSpc>
              <a:spcBef>
                <a:spcPts val="1224"/>
              </a:spcBef>
              <a:spcAft>
                <a:spcPts val="0"/>
              </a:spcAft>
              <a:buClr>
                <a:schemeClr val="tx1"/>
              </a:buClr>
              <a:buSzPct val="90000"/>
              <a:tabLst/>
            </a:pPr>
            <a:r>
              <a:rPr lang="en-US"/>
              <a:t>Fifth level</a:t>
            </a:r>
            <a:endParaRPr lang="en-US" dirty="0"/>
          </a:p>
        </p:txBody>
      </p:sp>
    </p:spTree>
    <p:extLst>
      <p:ext uri="{BB962C8B-B14F-4D97-AF65-F5344CB8AC3E}">
        <p14:creationId xmlns:p14="http://schemas.microsoft.com/office/powerpoint/2010/main" val="2192018982"/>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775" marR="0" lvl="1"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75" marR="0" lvl="2"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75" marR="0" lvl="3"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75" marR="0" lvl="4"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ext uri="{BB962C8B-B14F-4D97-AF65-F5344CB8AC3E}">
        <p14:creationId xmlns:p14="http://schemas.microsoft.com/office/powerpoint/2010/main" val="4179946700"/>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189335521"/>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emf"/></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slideLayout" Target="../slideLayouts/slideLayout33.xml"/><Relationship Id="rId18" Type="http://schemas.openxmlformats.org/officeDocument/2006/relationships/slideLayout" Target="../slideLayouts/slideLayout38.xml"/><Relationship Id="rId3" Type="http://schemas.openxmlformats.org/officeDocument/2006/relationships/slideLayout" Target="../slideLayouts/slideLayout23.xml"/><Relationship Id="rId7" Type="http://schemas.openxmlformats.org/officeDocument/2006/relationships/slideLayout" Target="../slideLayouts/slideLayout27.xml"/><Relationship Id="rId12" Type="http://schemas.openxmlformats.org/officeDocument/2006/relationships/slideLayout" Target="../slideLayouts/slideLayout32.xml"/><Relationship Id="rId17" Type="http://schemas.openxmlformats.org/officeDocument/2006/relationships/slideLayout" Target="../slideLayouts/slideLayout37.xml"/><Relationship Id="rId2" Type="http://schemas.openxmlformats.org/officeDocument/2006/relationships/slideLayout" Target="../slideLayouts/slideLayout22.xml"/><Relationship Id="rId16" Type="http://schemas.openxmlformats.org/officeDocument/2006/relationships/slideLayout" Target="../slideLayouts/slideLayout36.xml"/><Relationship Id="rId20" Type="http://schemas.openxmlformats.org/officeDocument/2006/relationships/image" Target="../media/image1.emf"/><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5" Type="http://schemas.openxmlformats.org/officeDocument/2006/relationships/slideLayout" Target="../slideLayouts/slideLayout25.xml"/><Relationship Id="rId15" Type="http://schemas.openxmlformats.org/officeDocument/2006/relationships/slideLayout" Target="../slideLayouts/slideLayout35.xml"/><Relationship Id="rId10" Type="http://schemas.openxmlformats.org/officeDocument/2006/relationships/slideLayout" Target="../slideLayouts/slideLayout30.xml"/><Relationship Id="rId19" Type="http://schemas.openxmlformats.org/officeDocument/2006/relationships/theme" Target="../theme/theme2.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slideLayout" Target="../slideLayouts/slideLayout3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6.xml"/><Relationship Id="rId13" Type="http://schemas.openxmlformats.org/officeDocument/2006/relationships/slideLayout" Target="../slideLayouts/slideLayout51.xml"/><Relationship Id="rId18" Type="http://schemas.openxmlformats.org/officeDocument/2006/relationships/slideLayout" Target="../slideLayouts/slideLayout56.xml"/><Relationship Id="rId3" Type="http://schemas.openxmlformats.org/officeDocument/2006/relationships/slideLayout" Target="../slideLayouts/slideLayout41.xml"/><Relationship Id="rId7" Type="http://schemas.openxmlformats.org/officeDocument/2006/relationships/slideLayout" Target="../slideLayouts/slideLayout45.xml"/><Relationship Id="rId12" Type="http://schemas.openxmlformats.org/officeDocument/2006/relationships/slideLayout" Target="../slideLayouts/slideLayout50.xml"/><Relationship Id="rId17" Type="http://schemas.openxmlformats.org/officeDocument/2006/relationships/slideLayout" Target="../slideLayouts/slideLayout55.xml"/><Relationship Id="rId2" Type="http://schemas.openxmlformats.org/officeDocument/2006/relationships/slideLayout" Target="../slideLayouts/slideLayout40.xml"/><Relationship Id="rId16" Type="http://schemas.openxmlformats.org/officeDocument/2006/relationships/slideLayout" Target="../slideLayouts/slideLayout54.xml"/><Relationship Id="rId20" Type="http://schemas.openxmlformats.org/officeDocument/2006/relationships/image" Target="../media/image1.emf"/><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5" Type="http://schemas.openxmlformats.org/officeDocument/2006/relationships/slideLayout" Target="../slideLayouts/slideLayout43.xml"/><Relationship Id="rId15" Type="http://schemas.openxmlformats.org/officeDocument/2006/relationships/slideLayout" Target="../slideLayouts/slideLayout53.xml"/><Relationship Id="rId10" Type="http://schemas.openxmlformats.org/officeDocument/2006/relationships/slideLayout" Target="../slideLayouts/slideLayout48.xml"/><Relationship Id="rId19" Type="http://schemas.openxmlformats.org/officeDocument/2006/relationships/theme" Target="../theme/theme3.xml"/><Relationship Id="rId4" Type="http://schemas.openxmlformats.org/officeDocument/2006/relationships/slideLayout" Target="../slideLayouts/slideLayout42.xml"/><Relationship Id="rId9" Type="http://schemas.openxmlformats.org/officeDocument/2006/relationships/slideLayout" Target="../slideLayouts/slideLayout47.xml"/><Relationship Id="rId14" Type="http://schemas.openxmlformats.org/officeDocument/2006/relationships/slideLayout" Target="../slideLayouts/slideLayout5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2"/>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236" r:id="rId1"/>
    <p:sldLayoutId id="2147484467" r:id="rId2"/>
    <p:sldLayoutId id="2147484266" r:id="rId3"/>
    <p:sldLayoutId id="2147484240" r:id="rId4"/>
    <p:sldLayoutId id="2147484241" r:id="rId5"/>
    <p:sldLayoutId id="2147484474" r:id="rId6"/>
    <p:sldLayoutId id="2147484245" r:id="rId7"/>
    <p:sldLayoutId id="2147484247" r:id="rId8"/>
    <p:sldLayoutId id="2147484249" r:id="rId9"/>
    <p:sldLayoutId id="2147484250" r:id="rId10"/>
    <p:sldLayoutId id="2147484264" r:id="rId11"/>
    <p:sldLayoutId id="2147484251" r:id="rId12"/>
    <p:sldLayoutId id="2147484463" r:id="rId13"/>
    <p:sldLayoutId id="2147484256" r:id="rId14"/>
    <p:sldLayoutId id="2147484257" r:id="rId15"/>
    <p:sldLayoutId id="2147484260" r:id="rId16"/>
    <p:sldLayoutId id="2147484299" r:id="rId17"/>
    <p:sldLayoutId id="2147484263" r:id="rId18"/>
    <p:sldLayoutId id="2147484515" r:id="rId19"/>
    <p:sldLayoutId id="2147484516" r:id="rId20"/>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20"/>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4059602932"/>
      </p:ext>
    </p:extLst>
  </p:cSld>
  <p:clrMap bg1="lt1" tx1="dk1" bg2="lt2" tx2="dk2" accent1="accent1" accent2="accent2" accent3="accent3" accent4="accent4" accent5="accent5" accent6="accent6" hlink="hlink" folHlink="folHlink"/>
  <p:sldLayoutIdLst>
    <p:sldLayoutId id="2147484476" r:id="rId1"/>
    <p:sldLayoutId id="2147484478" r:id="rId2"/>
    <p:sldLayoutId id="2147484479" r:id="rId3"/>
    <p:sldLayoutId id="2147484480" r:id="rId4"/>
    <p:sldLayoutId id="2147484481" r:id="rId5"/>
    <p:sldLayoutId id="2147484482" r:id="rId6"/>
    <p:sldLayoutId id="2147484483" r:id="rId7"/>
    <p:sldLayoutId id="2147484484" r:id="rId8"/>
    <p:sldLayoutId id="2147484485" r:id="rId9"/>
    <p:sldLayoutId id="2147484486" r:id="rId10"/>
    <p:sldLayoutId id="2147484487" r:id="rId11"/>
    <p:sldLayoutId id="2147484488" r:id="rId12"/>
    <p:sldLayoutId id="2147484489" r:id="rId13"/>
    <p:sldLayoutId id="2147484490" r:id="rId14"/>
    <p:sldLayoutId id="2147484491" r:id="rId15"/>
    <p:sldLayoutId id="2147484492" r:id="rId16"/>
    <p:sldLayoutId id="2147484493" r:id="rId17"/>
    <p:sldLayoutId id="2147484494" r:id="rId18"/>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20"/>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2005544715"/>
      </p:ext>
    </p:extLst>
  </p:cSld>
  <p:clrMap bg1="dk1" tx1="lt1" bg2="dk2" tx2="lt2" accent1="accent1" accent2="accent2" accent3="accent3" accent4="accent4" accent5="accent5" accent6="accent6" hlink="hlink" folHlink="folHlink"/>
  <p:sldLayoutIdLst>
    <p:sldLayoutId id="2147484496" r:id="rId1"/>
    <p:sldLayoutId id="2147484498" r:id="rId2"/>
    <p:sldLayoutId id="2147484499" r:id="rId3"/>
    <p:sldLayoutId id="2147484500" r:id="rId4"/>
    <p:sldLayoutId id="2147484501" r:id="rId5"/>
    <p:sldLayoutId id="2147484502" r:id="rId6"/>
    <p:sldLayoutId id="2147484503" r:id="rId7"/>
    <p:sldLayoutId id="2147484504" r:id="rId8"/>
    <p:sldLayoutId id="2147484505" r:id="rId9"/>
    <p:sldLayoutId id="2147484506" r:id="rId10"/>
    <p:sldLayoutId id="2147484507" r:id="rId11"/>
    <p:sldLayoutId id="2147484508" r:id="rId12"/>
    <p:sldLayoutId id="2147484509" r:id="rId13"/>
    <p:sldLayoutId id="2147484510" r:id="rId14"/>
    <p:sldLayoutId id="2147484511" r:id="rId15"/>
    <p:sldLayoutId id="2147484512" r:id="rId16"/>
    <p:sldLayoutId id="2147484513" r:id="rId17"/>
    <p:sldLayoutId id="2147484514" r:id="rId18"/>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martinfowler.com/bliki/MicroservicePremium.html" TargetMode="External"/><Relationship Id="rId2" Type="http://schemas.openxmlformats.org/officeDocument/2006/relationships/notesSlide" Target="../notesSlides/notesSlide10.xml"/><Relationship Id="rId1" Type="http://schemas.openxmlformats.org/officeDocument/2006/relationships/slideLayout" Target="../slideLayouts/slideLayout19.xml"/><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8" Type="http://schemas.openxmlformats.org/officeDocument/2006/relationships/image" Target="../media/image25.svg"/><Relationship Id="rId13" Type="http://schemas.openxmlformats.org/officeDocument/2006/relationships/image" Target="../media/image30.png"/><Relationship Id="rId18" Type="http://schemas.openxmlformats.org/officeDocument/2006/relationships/image" Target="../media/image35.svg"/><Relationship Id="rId3" Type="http://schemas.openxmlformats.org/officeDocument/2006/relationships/image" Target="../media/image20.png"/><Relationship Id="rId7" Type="http://schemas.openxmlformats.org/officeDocument/2006/relationships/image" Target="../media/image24.png"/><Relationship Id="rId12" Type="http://schemas.openxmlformats.org/officeDocument/2006/relationships/image" Target="../media/image29.svg"/><Relationship Id="rId17" Type="http://schemas.openxmlformats.org/officeDocument/2006/relationships/image" Target="../media/image34.png"/><Relationship Id="rId2" Type="http://schemas.openxmlformats.org/officeDocument/2006/relationships/notesSlide" Target="../notesSlides/notesSlide11.xml"/><Relationship Id="rId16" Type="http://schemas.openxmlformats.org/officeDocument/2006/relationships/image" Target="../media/image33.svg"/><Relationship Id="rId20" Type="http://schemas.openxmlformats.org/officeDocument/2006/relationships/image" Target="../media/image37.svg"/><Relationship Id="rId1" Type="http://schemas.openxmlformats.org/officeDocument/2006/relationships/slideLayout" Target="../slideLayouts/slideLayout19.xml"/><Relationship Id="rId6" Type="http://schemas.openxmlformats.org/officeDocument/2006/relationships/image" Target="../media/image23.svg"/><Relationship Id="rId11" Type="http://schemas.openxmlformats.org/officeDocument/2006/relationships/image" Target="../media/image28.png"/><Relationship Id="rId5" Type="http://schemas.openxmlformats.org/officeDocument/2006/relationships/image" Target="../media/image22.png"/><Relationship Id="rId15" Type="http://schemas.openxmlformats.org/officeDocument/2006/relationships/image" Target="../media/image32.png"/><Relationship Id="rId10" Type="http://schemas.openxmlformats.org/officeDocument/2006/relationships/image" Target="../media/image27.svg"/><Relationship Id="rId19" Type="http://schemas.openxmlformats.org/officeDocument/2006/relationships/image" Target="../media/image36.png"/><Relationship Id="rId4" Type="http://schemas.openxmlformats.org/officeDocument/2006/relationships/image" Target="../media/image21.svg"/><Relationship Id="rId9" Type="http://schemas.openxmlformats.org/officeDocument/2006/relationships/image" Target="../media/image26.png"/><Relationship Id="rId14" Type="http://schemas.openxmlformats.org/officeDocument/2006/relationships/image" Target="../media/image31.svg"/></Relationships>
</file>

<file path=ppt/slides/_rels/slide1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2.xml"/><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5.xml"/><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8.xml"/><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notesSlide" Target="../notesSlides/notesSlide20.xml"/><Relationship Id="rId1" Type="http://schemas.openxmlformats.org/officeDocument/2006/relationships/slideLayout" Target="../slideLayouts/slideLayout19.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21.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notesSlide" Target="../notesSlides/notesSlide21.xml"/><Relationship Id="rId1" Type="http://schemas.openxmlformats.org/officeDocument/2006/relationships/slideLayout" Target="../slideLayouts/slideLayout19.xml"/><Relationship Id="rId5" Type="http://schemas.openxmlformats.org/officeDocument/2006/relationships/image" Target="../media/image49.emf"/><Relationship Id="rId4" Type="http://schemas.openxmlformats.org/officeDocument/2006/relationships/image" Target="../media/image48.emf"/></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50.png"/><Relationship Id="rId7" Type="http://schemas.openxmlformats.org/officeDocument/2006/relationships/image" Target="../media/image53.svg"/><Relationship Id="rId2" Type="http://schemas.openxmlformats.org/officeDocument/2006/relationships/notesSlide" Target="../notesSlides/notesSlide23.xml"/><Relationship Id="rId1" Type="http://schemas.openxmlformats.org/officeDocument/2006/relationships/slideLayout" Target="../slideLayouts/slideLayout19.xml"/><Relationship Id="rId6" Type="http://schemas.openxmlformats.org/officeDocument/2006/relationships/image" Target="../media/image52.png"/><Relationship Id="rId5" Type="http://schemas.openxmlformats.org/officeDocument/2006/relationships/image" Target="../media/image51.png"/><Relationship Id="rId4" Type="http://schemas.microsoft.com/office/2007/relationships/hdphoto" Target="../media/hdphoto1.wdp"/><Relationship Id="rId9" Type="http://schemas.openxmlformats.org/officeDocument/2006/relationships/image" Target="../media/image55.svg"/></Relationships>
</file>

<file path=ppt/slides/_rels/slide24.xml.rels><?xml version="1.0" encoding="UTF-8" standalone="yes"?>
<Relationships xmlns="http://schemas.openxmlformats.org/package/2006/relationships"><Relationship Id="rId3" Type="http://schemas.openxmlformats.org/officeDocument/2006/relationships/image" Target="../media/image56.png"/><Relationship Id="rId7" Type="http://schemas.openxmlformats.org/officeDocument/2006/relationships/image" Target="../media/image60.tiff"/><Relationship Id="rId2" Type="http://schemas.openxmlformats.org/officeDocument/2006/relationships/notesSlide" Target="../notesSlides/notesSlide24.xml"/><Relationship Id="rId1" Type="http://schemas.openxmlformats.org/officeDocument/2006/relationships/slideLayout" Target="../slideLayouts/slideLayout19.xml"/><Relationship Id="rId6" Type="http://schemas.openxmlformats.org/officeDocument/2006/relationships/image" Target="../media/image59.emf"/><Relationship Id="rId5" Type="http://schemas.openxmlformats.org/officeDocument/2006/relationships/image" Target="../media/image58.png"/><Relationship Id="rId4" Type="http://schemas.openxmlformats.org/officeDocument/2006/relationships/image" Target="../media/image57.png"/></Relationships>
</file>

<file path=ppt/slides/_rels/slide2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5.xml"/><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9.xml"/><Relationship Id="rId1" Type="http://schemas.openxmlformats.org/officeDocument/2006/relationships/slideLayout" Target="../slideLayouts/slideLayout5.xml"/><Relationship Id="rId5" Type="http://schemas.openxmlformats.org/officeDocument/2006/relationships/image" Target="../media/image65.jpg"/><Relationship Id="rId4" Type="http://schemas.openxmlformats.org/officeDocument/2006/relationships/image" Target="../media/image64.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66.png"/><Relationship Id="rId7" Type="http://schemas.openxmlformats.org/officeDocument/2006/relationships/image" Target="../media/image64.png"/><Relationship Id="rId2" Type="http://schemas.openxmlformats.org/officeDocument/2006/relationships/notesSlide" Target="../notesSlides/notesSlide30.xml"/><Relationship Id="rId1" Type="http://schemas.openxmlformats.org/officeDocument/2006/relationships/slideLayout" Target="../slideLayouts/slideLayout5.xml"/><Relationship Id="rId6" Type="http://schemas.openxmlformats.org/officeDocument/2006/relationships/image" Target="../media/image65.jpg"/><Relationship Id="rId5" Type="http://schemas.openxmlformats.org/officeDocument/2006/relationships/image" Target="../media/image67.png"/><Relationship Id="rId4" Type="http://schemas.microsoft.com/office/2007/relationships/hdphoto" Target="../media/hdphoto2.wdp"/><Relationship Id="rId9" Type="http://schemas.openxmlformats.org/officeDocument/2006/relationships/image" Target="../media/image63.png"/></Relationships>
</file>

<file path=ppt/slides/_rels/slide31.xml.rels><?xml version="1.0" encoding="UTF-8" standalone="yes"?>
<Relationships xmlns="http://schemas.openxmlformats.org/package/2006/relationships"><Relationship Id="rId8" Type="http://schemas.openxmlformats.org/officeDocument/2006/relationships/image" Target="../media/image74.jpg"/><Relationship Id="rId3" Type="http://schemas.openxmlformats.org/officeDocument/2006/relationships/image" Target="../media/image69.png"/><Relationship Id="rId7" Type="http://schemas.openxmlformats.org/officeDocument/2006/relationships/image" Target="../media/image73.png"/><Relationship Id="rId2" Type="http://schemas.openxmlformats.org/officeDocument/2006/relationships/notesSlide" Target="../notesSlides/notesSlide31.xml"/><Relationship Id="rId1" Type="http://schemas.openxmlformats.org/officeDocument/2006/relationships/slideLayout" Target="../slideLayouts/slideLayout5.xml"/><Relationship Id="rId6" Type="http://schemas.openxmlformats.org/officeDocument/2006/relationships/image" Target="../media/image72.png"/><Relationship Id="rId11" Type="http://schemas.openxmlformats.org/officeDocument/2006/relationships/image" Target="../media/image77.jpg"/><Relationship Id="rId5" Type="http://schemas.openxmlformats.org/officeDocument/2006/relationships/image" Target="../media/image71.png"/><Relationship Id="rId10" Type="http://schemas.openxmlformats.org/officeDocument/2006/relationships/image" Target="../media/image76.jpg"/><Relationship Id="rId4" Type="http://schemas.openxmlformats.org/officeDocument/2006/relationships/image" Target="../media/image70.png"/><Relationship Id="rId9" Type="http://schemas.openxmlformats.org/officeDocument/2006/relationships/image" Target="../media/image75.jp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3.xml"/><Relationship Id="rId1" Type="http://schemas.openxmlformats.org/officeDocument/2006/relationships/slideLayout" Target="../slideLayouts/slideLayout5.xml"/><Relationship Id="rId4" Type="http://schemas.openxmlformats.org/officeDocument/2006/relationships/image" Target="../media/image79.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37.xml"/><Relationship Id="rId1" Type="http://schemas.openxmlformats.org/officeDocument/2006/relationships/slideLayout" Target="../slideLayouts/slideLayout20.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_rels/slide3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38.xml"/><Relationship Id="rId1" Type="http://schemas.openxmlformats.org/officeDocument/2006/relationships/slideLayout" Target="../slideLayouts/slideLayout20.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9.png"/><Relationship Id="rId11" Type="http://schemas.openxmlformats.org/officeDocument/2006/relationships/hyperlink" Target="mailto:sweisfel@microsoft.com" TargetMode="External"/><Relationship Id="rId5" Type="http://schemas.openxmlformats.org/officeDocument/2006/relationships/image" Target="../media/image8.png"/><Relationship Id="rId10" Type="http://schemas.openxmlformats.org/officeDocument/2006/relationships/image" Target="../media/image13.jpg"/><Relationship Id="rId4" Type="http://schemas.openxmlformats.org/officeDocument/2006/relationships/image" Target="../media/image7.jpeg"/><Relationship Id="rId9" Type="http://schemas.openxmlformats.org/officeDocument/2006/relationships/image" Target="../media/image12.gif"/></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9.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9.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9.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9.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9.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9.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9.xml"/></Relationships>
</file>

<file path=ppt/slides/_rels/slide4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48.xml"/><Relationship Id="rId1" Type="http://schemas.openxmlformats.org/officeDocument/2006/relationships/slideLayout" Target="../slideLayouts/slideLayout19.xml"/><Relationship Id="rId4" Type="http://schemas.openxmlformats.org/officeDocument/2006/relationships/image" Target="../media/image86.sv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5.xml"/><Relationship Id="rId5" Type="http://schemas.openxmlformats.org/officeDocument/2006/relationships/image" Target="../media/image15.png"/><Relationship Id="rId4" Type="http://schemas.openxmlformats.org/officeDocument/2006/relationships/hyperlink" Target="http://www.usergroup.tv/" TargetMode="Externa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9.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3" Type="http://schemas.openxmlformats.org/officeDocument/2006/relationships/hyperlink" Target="http://feedback.azure.com/" TargetMode="External"/><Relationship Id="rId2" Type="http://schemas.openxmlformats.org/officeDocument/2006/relationships/notesSlide" Target="../notesSlides/notesSlide53.xml"/><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54.xml"/><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5.xml"/><Relationship Id="rId5" Type="http://schemas.openxmlformats.org/officeDocument/2006/relationships/image" Target="../media/image18.pn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Houston </a:t>
            </a:r>
            <a:r>
              <a:rPr lang="en-US" dirty="0" err="1"/>
              <a:t>TechFest</a:t>
            </a:r>
            <a:endParaRPr lang="en-US" dirty="0"/>
          </a:p>
        </p:txBody>
      </p:sp>
      <p:sp>
        <p:nvSpPr>
          <p:cNvPr id="5" name="Text Placeholder 4"/>
          <p:cNvSpPr>
            <a:spLocks noGrp="1"/>
          </p:cNvSpPr>
          <p:nvPr>
            <p:ph type="body" sz="quarter" idx="12"/>
          </p:nvPr>
        </p:nvSpPr>
        <p:spPr/>
        <p:txBody>
          <a:bodyPr/>
          <a:lstStyle/>
          <a:p>
            <a:r>
              <a:rPr lang="en-US" dirty="0"/>
              <a:t>October 14 2017</a:t>
            </a:r>
          </a:p>
        </p:txBody>
      </p:sp>
      <p:sp>
        <p:nvSpPr>
          <p:cNvPr id="6" name="Text Placeholder 5"/>
          <p:cNvSpPr>
            <a:spLocks noGrp="1"/>
          </p:cNvSpPr>
          <p:nvPr>
            <p:ph type="body" sz="quarter" idx="13"/>
          </p:nvPr>
        </p:nvSpPr>
        <p:spPr/>
        <p:txBody>
          <a:bodyPr/>
          <a:lstStyle/>
          <a:p>
            <a:r>
              <a:rPr lang="en-US" dirty="0"/>
              <a:t>Houston TX</a:t>
            </a:r>
          </a:p>
        </p:txBody>
      </p:sp>
      <p:pic>
        <p:nvPicPr>
          <p:cNvPr id="7" name="Picture 6">
            <a:extLst>
              <a:ext uri="{FF2B5EF4-FFF2-40B4-BE49-F238E27FC236}">
                <a16:creationId xmlns:a16="http://schemas.microsoft.com/office/drawing/2014/main" id="{2D7815CC-3CB8-410B-A94A-6D908505E68F}"/>
              </a:ext>
            </a:extLst>
          </p:cNvPr>
          <p:cNvPicPr>
            <a:picLocks noChangeAspect="1"/>
          </p:cNvPicPr>
          <p:nvPr/>
        </p:nvPicPr>
        <p:blipFill>
          <a:blip r:embed="rId3"/>
          <a:stretch>
            <a:fillRect/>
          </a:stretch>
        </p:blipFill>
        <p:spPr>
          <a:xfrm>
            <a:off x="427037" y="4792662"/>
            <a:ext cx="3106477" cy="1844685"/>
          </a:xfrm>
          <a:prstGeom prst="rect">
            <a:avLst/>
          </a:prstGeom>
        </p:spPr>
      </p:pic>
    </p:spTree>
    <p:extLst>
      <p:ext uri="{BB962C8B-B14F-4D97-AF65-F5344CB8AC3E}">
        <p14:creationId xmlns:p14="http://schemas.microsoft.com/office/powerpoint/2010/main" val="351842111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Martin Fowler’s “Microservice Premium”</a:t>
            </a:r>
          </a:p>
        </p:txBody>
      </p:sp>
      <p:sp>
        <p:nvSpPr>
          <p:cNvPr id="3" name="Rectangle 2"/>
          <p:cNvSpPr/>
          <p:nvPr/>
        </p:nvSpPr>
        <p:spPr>
          <a:xfrm>
            <a:off x="882" y="6617840"/>
            <a:ext cx="6133022" cy="382308"/>
          </a:xfrm>
          <a:prstGeom prst="rect">
            <a:avLst/>
          </a:prstGeom>
        </p:spPr>
        <p:txBody>
          <a:bodyPr wrap="none">
            <a:spAutoFit/>
          </a:bodyPr>
          <a:lstStyle/>
          <a:p>
            <a:r>
              <a:rPr lang="en-US" sz="1836" dirty="0">
                <a:hlinkClick r:id="rId3"/>
              </a:rPr>
              <a:t>https://martinfowler.com/bliki/MicroservicePremium.html</a:t>
            </a:r>
            <a:r>
              <a:rPr lang="en-US" sz="1836" dirty="0"/>
              <a:t> </a:t>
            </a:r>
          </a:p>
        </p:txBody>
      </p:sp>
      <p:pic>
        <p:nvPicPr>
          <p:cNvPr id="5" name="Picture 4"/>
          <p:cNvPicPr>
            <a:picLocks noChangeAspect="1"/>
          </p:cNvPicPr>
          <p:nvPr/>
        </p:nvPicPr>
        <p:blipFill>
          <a:blip r:embed="rId4"/>
          <a:stretch>
            <a:fillRect/>
          </a:stretch>
        </p:blipFill>
        <p:spPr>
          <a:xfrm>
            <a:off x="1291564" y="1299112"/>
            <a:ext cx="6170145" cy="4853145"/>
          </a:xfrm>
          <a:prstGeom prst="rect">
            <a:avLst/>
          </a:prstGeom>
        </p:spPr>
      </p:pic>
      <p:sp>
        <p:nvSpPr>
          <p:cNvPr id="6" name="Rectangle 5"/>
          <p:cNvSpPr/>
          <p:nvPr/>
        </p:nvSpPr>
        <p:spPr>
          <a:xfrm>
            <a:off x="7981608" y="2536419"/>
            <a:ext cx="4194928" cy="2975544"/>
          </a:xfrm>
          <a:prstGeom prst="rect">
            <a:avLst/>
          </a:prstGeom>
        </p:spPr>
        <p:txBody>
          <a:bodyPr wrap="square">
            <a:spAutoFit/>
          </a:bodyPr>
          <a:lstStyle/>
          <a:p>
            <a:r>
              <a:rPr lang="en-US" sz="1836" dirty="0"/>
              <a:t>“So my primary guideline would be </a:t>
            </a:r>
            <a:r>
              <a:rPr lang="en-US" sz="1836" b="1" dirty="0"/>
              <a:t>don't even consider microservices unless you have a system that's too complex to manage as a monolith</a:t>
            </a:r>
            <a:r>
              <a:rPr lang="en-US" sz="1836" dirty="0"/>
              <a:t>. The majority of software systems should be built as a single monolithic application. Do pay attention to good modularity within that monolith, but don't try to separate it into separate services.”</a:t>
            </a:r>
          </a:p>
          <a:p>
            <a:r>
              <a:rPr lang="en-US" sz="1836" dirty="0"/>
              <a:t>        - Martin Fowler</a:t>
            </a:r>
          </a:p>
        </p:txBody>
      </p:sp>
    </p:spTree>
    <p:extLst>
      <p:ext uri="{BB962C8B-B14F-4D97-AF65-F5344CB8AC3E}">
        <p14:creationId xmlns:p14="http://schemas.microsoft.com/office/powerpoint/2010/main" val="3558284282"/>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Microservices best practices</a:t>
            </a:r>
          </a:p>
        </p:txBody>
      </p:sp>
      <p:sp>
        <p:nvSpPr>
          <p:cNvPr id="3" name="Rectangle 2"/>
          <p:cNvSpPr/>
          <p:nvPr/>
        </p:nvSpPr>
        <p:spPr>
          <a:xfrm>
            <a:off x="503224" y="1169723"/>
            <a:ext cx="3024265" cy="542399"/>
          </a:xfrm>
          <a:prstGeom prst="rect">
            <a:avLst/>
          </a:prstGeom>
        </p:spPr>
        <p:txBody>
          <a:bodyPr wrap="none">
            <a:spAutoFit/>
          </a:bodyPr>
          <a:lstStyle/>
          <a:p>
            <a:pPr lvl="0"/>
            <a:r>
              <a:rPr lang="en-US" sz="2856" kern="0" spc="-104" dirty="0">
                <a:ln w="3175">
                  <a:noFill/>
                </a:ln>
                <a:gradFill>
                  <a:gsLst>
                    <a:gs pos="1250">
                      <a:srgbClr val="0078D7"/>
                    </a:gs>
                    <a:gs pos="100000">
                      <a:srgbClr val="0078D7"/>
                    </a:gs>
                  </a:gsLst>
                  <a:lin ang="5400000" scaled="0"/>
                </a:gradFill>
                <a:latin typeface="Segoe UI Light"/>
                <a:cs typeface="Segoe UI" pitchFamily="34" charset="0"/>
              </a:rPr>
              <a:t>Macro-level insights</a:t>
            </a:r>
            <a:endParaRPr lang="en-US" sz="1836" kern="0" dirty="0">
              <a:solidFill>
                <a:sysClr val="windowText" lastClr="000000"/>
              </a:solidFill>
            </a:endParaRPr>
          </a:p>
        </p:txBody>
      </p:sp>
      <p:sp>
        <p:nvSpPr>
          <p:cNvPr id="16" name="Rectangle 15"/>
          <p:cNvSpPr/>
          <p:nvPr/>
        </p:nvSpPr>
        <p:spPr>
          <a:xfrm>
            <a:off x="774788" y="2053256"/>
            <a:ext cx="8626349" cy="3078871"/>
          </a:xfrm>
          <a:prstGeom prst="rect">
            <a:avLst/>
          </a:prstGeom>
        </p:spPr>
        <p:txBody>
          <a:bodyPr wrap="square">
            <a:spAutoFit/>
          </a:bodyPr>
          <a:lstStyle/>
          <a:p>
            <a:pPr defTabSz="951304">
              <a:lnSpc>
                <a:spcPct val="90000"/>
              </a:lnSpc>
              <a:spcBef>
                <a:spcPts val="1224"/>
              </a:spcBef>
              <a:spcAft>
                <a:spcPts val="1224"/>
              </a:spcAft>
              <a:buSzPct val="90000"/>
            </a:pPr>
            <a:r>
              <a:rPr lang="en-US" sz="2448" dirty="0">
                <a:gradFill>
                  <a:gsLst>
                    <a:gs pos="1250">
                      <a:srgbClr val="353535"/>
                    </a:gs>
                    <a:gs pos="100000">
                      <a:srgbClr val="353535"/>
                    </a:gs>
                  </a:gsLst>
                  <a:lin ang="5400000" scaled="0"/>
                </a:gradFill>
                <a:latin typeface="Segoe UI Semilight"/>
              </a:rPr>
              <a:t>Determine if Microservices are needed</a:t>
            </a:r>
          </a:p>
          <a:p>
            <a:pPr defTabSz="951304">
              <a:lnSpc>
                <a:spcPct val="90000"/>
              </a:lnSpc>
              <a:spcBef>
                <a:spcPts val="1224"/>
              </a:spcBef>
              <a:spcAft>
                <a:spcPts val="1224"/>
              </a:spcAft>
              <a:buSzPct val="90000"/>
            </a:pPr>
            <a:r>
              <a:rPr lang="en-US" sz="2448" dirty="0">
                <a:gradFill>
                  <a:gsLst>
                    <a:gs pos="1250">
                      <a:srgbClr val="353535"/>
                    </a:gs>
                    <a:gs pos="100000">
                      <a:srgbClr val="353535"/>
                    </a:gs>
                  </a:gsLst>
                  <a:lin ang="5400000" scaled="0"/>
                </a:gradFill>
                <a:latin typeface="Segoe UI Semilight"/>
              </a:rPr>
              <a:t>Put your house in order</a:t>
            </a:r>
          </a:p>
          <a:p>
            <a:pPr defTabSz="951304">
              <a:lnSpc>
                <a:spcPct val="90000"/>
              </a:lnSpc>
              <a:spcBef>
                <a:spcPts val="1224"/>
              </a:spcBef>
              <a:spcAft>
                <a:spcPts val="1224"/>
              </a:spcAft>
              <a:buSzPct val="90000"/>
            </a:pPr>
            <a:r>
              <a:rPr lang="en-US" sz="2448" dirty="0">
                <a:gradFill>
                  <a:gsLst>
                    <a:gs pos="1250">
                      <a:srgbClr val="353535"/>
                    </a:gs>
                    <a:gs pos="100000">
                      <a:srgbClr val="353535"/>
                    </a:gs>
                  </a:gsLst>
                  <a:lin ang="5400000" scaled="0"/>
                </a:gradFill>
                <a:latin typeface="Segoe UI Semilight"/>
              </a:rPr>
              <a:t>Adopt a master artisan</a:t>
            </a:r>
          </a:p>
          <a:p>
            <a:pPr defTabSz="951304">
              <a:lnSpc>
                <a:spcPct val="90000"/>
              </a:lnSpc>
              <a:spcBef>
                <a:spcPts val="1224"/>
              </a:spcBef>
              <a:spcAft>
                <a:spcPts val="1224"/>
              </a:spcAft>
              <a:buSzPct val="90000"/>
            </a:pPr>
            <a:r>
              <a:rPr lang="en-US" sz="2448" dirty="0">
                <a:gradFill>
                  <a:gsLst>
                    <a:gs pos="1250">
                      <a:srgbClr val="353535"/>
                    </a:gs>
                    <a:gs pos="100000">
                      <a:srgbClr val="353535"/>
                    </a:gs>
                  </a:gsLst>
                  <a:lin ang="5400000" scaled="0"/>
                </a:gradFill>
                <a:latin typeface="Segoe UI Semilight"/>
              </a:rPr>
              <a:t>Map to business processes</a:t>
            </a:r>
          </a:p>
          <a:p>
            <a:pPr defTabSz="951304">
              <a:lnSpc>
                <a:spcPct val="90000"/>
              </a:lnSpc>
              <a:spcBef>
                <a:spcPts val="1224"/>
              </a:spcBef>
              <a:spcAft>
                <a:spcPts val="1224"/>
              </a:spcAft>
              <a:buSzPct val="90000"/>
            </a:pPr>
            <a:r>
              <a:rPr lang="en-US" sz="2448" dirty="0">
                <a:gradFill>
                  <a:gsLst>
                    <a:gs pos="1250">
                      <a:srgbClr val="353535"/>
                    </a:gs>
                    <a:gs pos="100000">
                      <a:srgbClr val="353535"/>
                    </a:gs>
                  </a:gsLst>
                  <a:lin ang="5400000" scaled="0"/>
                </a:gradFill>
                <a:latin typeface="Segoe UI Semilight"/>
              </a:rPr>
              <a:t>Move incrementally</a:t>
            </a:r>
          </a:p>
        </p:txBody>
      </p:sp>
      <p:pic>
        <p:nvPicPr>
          <p:cNvPr id="17" name="Graphic 16"/>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29179" y="2687938"/>
            <a:ext cx="378867" cy="378867"/>
          </a:xfrm>
          <a:prstGeom prst="rect">
            <a:avLst/>
          </a:prstGeom>
        </p:spPr>
      </p:pic>
      <p:pic>
        <p:nvPicPr>
          <p:cNvPr id="18" name="Graphic 17"/>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13371" y="2121764"/>
            <a:ext cx="210485" cy="356206"/>
          </a:xfrm>
          <a:prstGeom prst="rect">
            <a:avLst/>
          </a:prstGeom>
        </p:spPr>
      </p:pic>
      <p:pic>
        <p:nvPicPr>
          <p:cNvPr id="19" name="Graphic 18"/>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57937" y="3419255"/>
            <a:ext cx="521353" cy="310593"/>
          </a:xfrm>
          <a:prstGeom prst="rect">
            <a:avLst/>
          </a:prstGeom>
        </p:spPr>
      </p:pic>
      <p:pic>
        <p:nvPicPr>
          <p:cNvPr id="20" name="Graphic 19"/>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29180" y="4011057"/>
            <a:ext cx="378868" cy="324744"/>
          </a:xfrm>
          <a:prstGeom prst="rect">
            <a:avLst/>
          </a:prstGeom>
        </p:spPr>
      </p:pic>
      <p:sp>
        <p:nvSpPr>
          <p:cNvPr id="21" name="Rectangle 20"/>
          <p:cNvSpPr/>
          <p:nvPr/>
        </p:nvSpPr>
        <p:spPr>
          <a:xfrm>
            <a:off x="6884047" y="2106313"/>
            <a:ext cx="4751659" cy="2419150"/>
          </a:xfrm>
          <a:prstGeom prst="rect">
            <a:avLst/>
          </a:prstGeom>
        </p:spPr>
        <p:txBody>
          <a:bodyPr wrap="square">
            <a:spAutoFit/>
          </a:bodyPr>
          <a:lstStyle/>
          <a:p>
            <a:pPr defTabSz="951304">
              <a:lnSpc>
                <a:spcPct val="90000"/>
              </a:lnSpc>
              <a:spcBef>
                <a:spcPts val="1224"/>
              </a:spcBef>
              <a:spcAft>
                <a:spcPts val="1224"/>
              </a:spcAft>
              <a:buSzPct val="90000"/>
            </a:pPr>
            <a:r>
              <a:rPr lang="en-US" sz="2448" dirty="0">
                <a:gradFill>
                  <a:gsLst>
                    <a:gs pos="1250">
                      <a:srgbClr val="353535"/>
                    </a:gs>
                    <a:gs pos="100000">
                      <a:srgbClr val="353535"/>
                    </a:gs>
                  </a:gsLst>
                  <a:lin ang="5400000" scaled="0"/>
                </a:gradFill>
                <a:latin typeface="Segoe UI Semilight"/>
              </a:rPr>
              <a:t>Create a shared repository</a:t>
            </a:r>
          </a:p>
          <a:p>
            <a:pPr defTabSz="951304">
              <a:lnSpc>
                <a:spcPct val="90000"/>
              </a:lnSpc>
              <a:spcBef>
                <a:spcPts val="1224"/>
              </a:spcBef>
              <a:spcAft>
                <a:spcPts val="1224"/>
              </a:spcAft>
              <a:buSzPct val="90000"/>
            </a:pPr>
            <a:r>
              <a:rPr lang="en-US" sz="2448" dirty="0">
                <a:gradFill>
                  <a:gsLst>
                    <a:gs pos="1250">
                      <a:srgbClr val="353535"/>
                    </a:gs>
                    <a:gs pos="100000">
                      <a:srgbClr val="353535"/>
                    </a:gs>
                  </a:gsLst>
                  <a:lin ang="5400000" scaled="0"/>
                </a:gradFill>
                <a:latin typeface="Segoe UI Semilight"/>
              </a:rPr>
              <a:t>Apply comprehensive monitoring</a:t>
            </a:r>
          </a:p>
          <a:p>
            <a:pPr defTabSz="951304">
              <a:lnSpc>
                <a:spcPct val="90000"/>
              </a:lnSpc>
              <a:spcBef>
                <a:spcPts val="1224"/>
              </a:spcBef>
              <a:spcAft>
                <a:spcPts val="1224"/>
              </a:spcAft>
              <a:buSzPct val="90000"/>
            </a:pPr>
            <a:r>
              <a:rPr lang="en-US" sz="2448" dirty="0">
                <a:gradFill>
                  <a:gsLst>
                    <a:gs pos="1250">
                      <a:srgbClr val="353535"/>
                    </a:gs>
                    <a:gs pos="100000">
                      <a:srgbClr val="353535"/>
                    </a:gs>
                  </a:gsLst>
                  <a:lin ang="5400000" scaled="0"/>
                </a:gradFill>
                <a:latin typeface="Segoe UI Semilight"/>
              </a:rPr>
              <a:t>Improve security &amp; governance</a:t>
            </a:r>
          </a:p>
          <a:p>
            <a:pPr defTabSz="951304">
              <a:lnSpc>
                <a:spcPct val="90000"/>
              </a:lnSpc>
              <a:spcBef>
                <a:spcPts val="1224"/>
              </a:spcBef>
              <a:spcAft>
                <a:spcPts val="1224"/>
              </a:spcAft>
              <a:buSzPct val="90000"/>
            </a:pPr>
            <a:r>
              <a:rPr lang="en-US" sz="2448" dirty="0">
                <a:gradFill>
                  <a:gsLst>
                    <a:gs pos="1250">
                      <a:srgbClr val="353535"/>
                    </a:gs>
                    <a:gs pos="100000">
                      <a:srgbClr val="353535"/>
                    </a:gs>
                  </a:gsLst>
                  <a:lin ang="5400000" scaled="0"/>
                </a:gradFill>
                <a:latin typeface="Segoe UI Semilight"/>
              </a:rPr>
              <a:t>Reap the rewards</a:t>
            </a:r>
          </a:p>
        </p:txBody>
      </p:sp>
      <p:pic>
        <p:nvPicPr>
          <p:cNvPr id="22" name="Graphic 5"/>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461276" y="2198688"/>
            <a:ext cx="305871" cy="417097"/>
          </a:xfrm>
          <a:prstGeom prst="rect">
            <a:avLst/>
          </a:prstGeom>
        </p:spPr>
      </p:pic>
      <p:pic>
        <p:nvPicPr>
          <p:cNvPr id="23" name="Graphic 6"/>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6461276" y="3422582"/>
            <a:ext cx="294735" cy="392980"/>
          </a:xfrm>
          <a:prstGeom prst="rect">
            <a:avLst/>
          </a:prstGeom>
        </p:spPr>
      </p:pic>
      <p:pic>
        <p:nvPicPr>
          <p:cNvPr id="24" name="Graphic 7"/>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6429734" y="4128510"/>
            <a:ext cx="357821" cy="357821"/>
          </a:xfrm>
          <a:prstGeom prst="rect">
            <a:avLst/>
          </a:prstGeom>
        </p:spPr>
      </p:pic>
      <p:pic>
        <p:nvPicPr>
          <p:cNvPr id="25" name="Graphic 8"/>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6391839" y="2875903"/>
            <a:ext cx="433611" cy="243906"/>
          </a:xfrm>
          <a:prstGeom prst="rect">
            <a:avLst/>
          </a:prstGeom>
        </p:spPr>
      </p:pic>
      <p:pic>
        <p:nvPicPr>
          <p:cNvPr id="26" name="Graphic 9"/>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329180" y="4660231"/>
            <a:ext cx="348089" cy="348089"/>
          </a:xfrm>
          <a:prstGeom prst="rect">
            <a:avLst/>
          </a:prstGeom>
        </p:spPr>
      </p:pic>
      <p:sp>
        <p:nvSpPr>
          <p:cNvPr id="10" name="TextBox 9"/>
          <p:cNvSpPr txBox="1"/>
          <p:nvPr/>
        </p:nvSpPr>
        <p:spPr>
          <a:xfrm>
            <a:off x="68707" y="6317849"/>
            <a:ext cx="12061670" cy="583860"/>
          </a:xfrm>
          <a:prstGeom prst="rect">
            <a:avLst/>
          </a:prstGeom>
          <a:noFill/>
        </p:spPr>
        <p:txBody>
          <a:bodyPr wrap="square" lIns="186521" tIns="149217" rIns="186521" bIns="149217" rtlCol="0">
            <a:spAutoFit/>
          </a:bodyPr>
          <a:lstStyle/>
          <a:p>
            <a:pPr>
              <a:lnSpc>
                <a:spcPct val="90000"/>
              </a:lnSpc>
              <a:spcAft>
                <a:spcPts val="612"/>
              </a:spcAft>
            </a:pPr>
            <a:r>
              <a:rPr lang="en-US" sz="2040" dirty="0">
                <a:gradFill>
                  <a:gsLst>
                    <a:gs pos="2917">
                      <a:schemeClr val="tx1"/>
                    </a:gs>
                    <a:gs pos="30000">
                      <a:schemeClr val="tx1"/>
                    </a:gs>
                  </a:gsLst>
                  <a:lin ang="5400000" scaled="0"/>
                </a:gradFill>
              </a:rPr>
              <a:t>Source: https://techcrunch.com/2016/01/23/get-small-to-get-big-through-microservices/ </a:t>
            </a:r>
          </a:p>
        </p:txBody>
      </p:sp>
    </p:spTree>
    <p:extLst>
      <p:ext uri="{BB962C8B-B14F-4D97-AF65-F5344CB8AC3E}">
        <p14:creationId xmlns:p14="http://schemas.microsoft.com/office/powerpoint/2010/main" val="38410121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499"/>
                                          </p:stCondLst>
                                        </p:cTn>
                                        <p:tgtEl>
                                          <p:spTgt spid="18"/>
                                        </p:tgtEl>
                                        <p:attrNameLst>
                                          <p:attrName>style.visibility</p:attrName>
                                        </p:attrNameLst>
                                      </p:cBhvr>
                                      <p:to>
                                        <p:strVal val="visible"/>
                                      </p:to>
                                    </p:set>
                                  </p:childTnLst>
                                </p:cTn>
                              </p:par>
                              <p:par>
                                <p:cTn id="7" presetID="6" presetClass="emph" presetSubtype="0" accel="100000" autoRev="1" fill="hold" nodeType="withEffect">
                                  <p:stCondLst>
                                    <p:cond delay="0"/>
                                  </p:stCondLst>
                                  <p:childTnLst>
                                    <p:animScale>
                                      <p:cBhvr>
                                        <p:cTn id="8" dur="500" fill="hold"/>
                                        <p:tgtEl>
                                          <p:spTgt spid="18"/>
                                        </p:tgtEl>
                                      </p:cBhvr>
                                      <p:by x="0" y="0"/>
                                    </p:animScale>
                                  </p:childTnLst>
                                </p:cTn>
                              </p:par>
                              <p:par>
                                <p:cTn id="9" presetID="1" presetClass="entr" presetSubtype="0" fill="hold" nodeType="withEffect">
                                  <p:stCondLst>
                                    <p:cond delay="100"/>
                                  </p:stCondLst>
                                  <p:childTnLst>
                                    <p:set>
                                      <p:cBhvr>
                                        <p:cTn id="10" dur="1" fill="hold">
                                          <p:stCondLst>
                                            <p:cond delay="499"/>
                                          </p:stCondLst>
                                        </p:cTn>
                                        <p:tgtEl>
                                          <p:spTgt spid="17"/>
                                        </p:tgtEl>
                                        <p:attrNameLst>
                                          <p:attrName>style.visibility</p:attrName>
                                        </p:attrNameLst>
                                      </p:cBhvr>
                                      <p:to>
                                        <p:strVal val="visible"/>
                                      </p:to>
                                    </p:set>
                                  </p:childTnLst>
                                </p:cTn>
                              </p:par>
                              <p:par>
                                <p:cTn id="11" presetID="6" presetClass="emph" presetSubtype="0" accel="100000" autoRev="1" fill="hold" nodeType="withEffect">
                                  <p:stCondLst>
                                    <p:cond delay="100"/>
                                  </p:stCondLst>
                                  <p:childTnLst>
                                    <p:animScale>
                                      <p:cBhvr>
                                        <p:cTn id="12" dur="500" fill="hold"/>
                                        <p:tgtEl>
                                          <p:spTgt spid="17"/>
                                        </p:tgtEl>
                                      </p:cBhvr>
                                      <p:by x="0" y="0"/>
                                    </p:animScale>
                                  </p:childTnLst>
                                </p:cTn>
                              </p:par>
                              <p:par>
                                <p:cTn id="13" presetID="1" presetClass="entr" presetSubtype="0" fill="hold" nodeType="withEffect">
                                  <p:stCondLst>
                                    <p:cond delay="200"/>
                                  </p:stCondLst>
                                  <p:childTnLst>
                                    <p:set>
                                      <p:cBhvr>
                                        <p:cTn id="14" dur="1" fill="hold">
                                          <p:stCondLst>
                                            <p:cond delay="499"/>
                                          </p:stCondLst>
                                        </p:cTn>
                                        <p:tgtEl>
                                          <p:spTgt spid="19"/>
                                        </p:tgtEl>
                                        <p:attrNameLst>
                                          <p:attrName>style.visibility</p:attrName>
                                        </p:attrNameLst>
                                      </p:cBhvr>
                                      <p:to>
                                        <p:strVal val="visible"/>
                                      </p:to>
                                    </p:set>
                                  </p:childTnLst>
                                </p:cTn>
                              </p:par>
                              <p:par>
                                <p:cTn id="15" presetID="6" presetClass="emph" presetSubtype="0" accel="100000" autoRev="1" fill="hold" nodeType="withEffect">
                                  <p:stCondLst>
                                    <p:cond delay="200"/>
                                  </p:stCondLst>
                                  <p:childTnLst>
                                    <p:animScale>
                                      <p:cBhvr>
                                        <p:cTn id="16" dur="500" fill="hold"/>
                                        <p:tgtEl>
                                          <p:spTgt spid="19"/>
                                        </p:tgtEl>
                                      </p:cBhvr>
                                      <p:by x="0" y="0"/>
                                    </p:animScale>
                                  </p:childTnLst>
                                </p:cTn>
                              </p:par>
                              <p:par>
                                <p:cTn id="17" presetID="1" presetClass="entr" presetSubtype="0" fill="hold" nodeType="withEffect">
                                  <p:stCondLst>
                                    <p:cond delay="300"/>
                                  </p:stCondLst>
                                  <p:childTnLst>
                                    <p:set>
                                      <p:cBhvr>
                                        <p:cTn id="18" dur="1" fill="hold">
                                          <p:stCondLst>
                                            <p:cond delay="499"/>
                                          </p:stCondLst>
                                        </p:cTn>
                                        <p:tgtEl>
                                          <p:spTgt spid="20"/>
                                        </p:tgtEl>
                                        <p:attrNameLst>
                                          <p:attrName>style.visibility</p:attrName>
                                        </p:attrNameLst>
                                      </p:cBhvr>
                                      <p:to>
                                        <p:strVal val="visible"/>
                                      </p:to>
                                    </p:set>
                                  </p:childTnLst>
                                </p:cTn>
                              </p:par>
                              <p:par>
                                <p:cTn id="19" presetID="6" presetClass="emph" presetSubtype="0" accel="100000" autoRev="1" fill="hold" nodeType="withEffect">
                                  <p:stCondLst>
                                    <p:cond delay="300"/>
                                  </p:stCondLst>
                                  <p:childTnLst>
                                    <p:animScale>
                                      <p:cBhvr>
                                        <p:cTn id="20" dur="500" fill="hold"/>
                                        <p:tgtEl>
                                          <p:spTgt spid="20"/>
                                        </p:tgtEl>
                                      </p:cBhvr>
                                      <p:by x="0" y="0"/>
                                    </p:animScale>
                                  </p:childTnLst>
                                </p:cTn>
                              </p:par>
                              <p:par>
                                <p:cTn id="21" presetID="10" presetClass="entr" presetSubtype="0" fill="hold" grpId="0" nodeType="withEffect">
                                  <p:stCondLst>
                                    <p:cond delay="75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500"/>
                                        <p:tgtEl>
                                          <p:spTgt spid="16"/>
                                        </p:tgtEl>
                                      </p:cBhvr>
                                    </p:animEffect>
                                  </p:childTnLst>
                                </p:cTn>
                              </p:par>
                              <p:par>
                                <p:cTn id="24" presetID="1" presetClass="entr" presetSubtype="0" fill="hold" nodeType="withEffect">
                                  <p:stCondLst>
                                    <p:cond delay="0"/>
                                  </p:stCondLst>
                                  <p:childTnLst>
                                    <p:set>
                                      <p:cBhvr>
                                        <p:cTn id="25" dur="1" fill="hold">
                                          <p:stCondLst>
                                            <p:cond delay="499"/>
                                          </p:stCondLst>
                                        </p:cTn>
                                        <p:tgtEl>
                                          <p:spTgt spid="26"/>
                                        </p:tgtEl>
                                        <p:attrNameLst>
                                          <p:attrName>style.visibility</p:attrName>
                                        </p:attrNameLst>
                                      </p:cBhvr>
                                      <p:to>
                                        <p:strVal val="visible"/>
                                      </p:to>
                                    </p:set>
                                  </p:childTnLst>
                                </p:cTn>
                              </p:par>
                              <p:par>
                                <p:cTn id="26" presetID="6" presetClass="emph" presetSubtype="0" accel="100000" autoRev="1" fill="hold" nodeType="withEffect">
                                  <p:stCondLst>
                                    <p:cond delay="0"/>
                                  </p:stCondLst>
                                  <p:childTnLst>
                                    <p:animScale>
                                      <p:cBhvr>
                                        <p:cTn id="27" dur="500" fill="hold"/>
                                        <p:tgtEl>
                                          <p:spTgt spid="26"/>
                                        </p:tgtEl>
                                      </p:cBhvr>
                                      <p:by x="0" y="0"/>
                                    </p:animScale>
                                  </p:childTnLst>
                                </p:cTn>
                              </p:par>
                              <p:par>
                                <p:cTn id="28" presetID="1" presetClass="entr" presetSubtype="0" fill="hold" nodeType="withEffect">
                                  <p:stCondLst>
                                    <p:cond delay="100"/>
                                  </p:stCondLst>
                                  <p:childTnLst>
                                    <p:set>
                                      <p:cBhvr>
                                        <p:cTn id="29" dur="1" fill="hold">
                                          <p:stCondLst>
                                            <p:cond delay="499"/>
                                          </p:stCondLst>
                                        </p:cTn>
                                        <p:tgtEl>
                                          <p:spTgt spid="22"/>
                                        </p:tgtEl>
                                        <p:attrNameLst>
                                          <p:attrName>style.visibility</p:attrName>
                                        </p:attrNameLst>
                                      </p:cBhvr>
                                      <p:to>
                                        <p:strVal val="visible"/>
                                      </p:to>
                                    </p:set>
                                  </p:childTnLst>
                                </p:cTn>
                              </p:par>
                              <p:par>
                                <p:cTn id="30" presetID="6" presetClass="emph" presetSubtype="0" accel="100000" autoRev="1" fill="hold" nodeType="withEffect">
                                  <p:stCondLst>
                                    <p:cond delay="100"/>
                                  </p:stCondLst>
                                  <p:childTnLst>
                                    <p:animScale>
                                      <p:cBhvr>
                                        <p:cTn id="31" dur="500" fill="hold"/>
                                        <p:tgtEl>
                                          <p:spTgt spid="22"/>
                                        </p:tgtEl>
                                      </p:cBhvr>
                                      <p:by x="0" y="0"/>
                                    </p:animScale>
                                  </p:childTnLst>
                                </p:cTn>
                              </p:par>
                              <p:par>
                                <p:cTn id="32" presetID="1" presetClass="entr" presetSubtype="0" fill="hold" nodeType="withEffect">
                                  <p:stCondLst>
                                    <p:cond delay="200"/>
                                  </p:stCondLst>
                                  <p:childTnLst>
                                    <p:set>
                                      <p:cBhvr>
                                        <p:cTn id="33" dur="1" fill="hold">
                                          <p:stCondLst>
                                            <p:cond delay="499"/>
                                          </p:stCondLst>
                                        </p:cTn>
                                        <p:tgtEl>
                                          <p:spTgt spid="25"/>
                                        </p:tgtEl>
                                        <p:attrNameLst>
                                          <p:attrName>style.visibility</p:attrName>
                                        </p:attrNameLst>
                                      </p:cBhvr>
                                      <p:to>
                                        <p:strVal val="visible"/>
                                      </p:to>
                                    </p:set>
                                  </p:childTnLst>
                                </p:cTn>
                              </p:par>
                              <p:par>
                                <p:cTn id="34" presetID="6" presetClass="emph" presetSubtype="0" accel="100000" autoRev="1" fill="hold" nodeType="withEffect">
                                  <p:stCondLst>
                                    <p:cond delay="200"/>
                                  </p:stCondLst>
                                  <p:childTnLst>
                                    <p:animScale>
                                      <p:cBhvr>
                                        <p:cTn id="35" dur="500" fill="hold"/>
                                        <p:tgtEl>
                                          <p:spTgt spid="25"/>
                                        </p:tgtEl>
                                      </p:cBhvr>
                                      <p:by x="0" y="0"/>
                                    </p:animScale>
                                  </p:childTnLst>
                                </p:cTn>
                              </p:par>
                              <p:par>
                                <p:cTn id="36" presetID="1" presetClass="entr" presetSubtype="0" fill="hold" nodeType="withEffect">
                                  <p:stCondLst>
                                    <p:cond delay="300"/>
                                  </p:stCondLst>
                                  <p:childTnLst>
                                    <p:set>
                                      <p:cBhvr>
                                        <p:cTn id="37" dur="1" fill="hold">
                                          <p:stCondLst>
                                            <p:cond delay="499"/>
                                          </p:stCondLst>
                                        </p:cTn>
                                        <p:tgtEl>
                                          <p:spTgt spid="23"/>
                                        </p:tgtEl>
                                        <p:attrNameLst>
                                          <p:attrName>style.visibility</p:attrName>
                                        </p:attrNameLst>
                                      </p:cBhvr>
                                      <p:to>
                                        <p:strVal val="visible"/>
                                      </p:to>
                                    </p:set>
                                  </p:childTnLst>
                                </p:cTn>
                              </p:par>
                              <p:par>
                                <p:cTn id="38" presetID="6" presetClass="emph" presetSubtype="0" accel="100000" autoRev="1" fill="hold" nodeType="withEffect">
                                  <p:stCondLst>
                                    <p:cond delay="300"/>
                                  </p:stCondLst>
                                  <p:childTnLst>
                                    <p:animScale>
                                      <p:cBhvr>
                                        <p:cTn id="39" dur="500" fill="hold"/>
                                        <p:tgtEl>
                                          <p:spTgt spid="23"/>
                                        </p:tgtEl>
                                      </p:cBhvr>
                                      <p:by x="0" y="0"/>
                                    </p:animScale>
                                  </p:childTnLst>
                                </p:cTn>
                              </p:par>
                              <p:par>
                                <p:cTn id="40" presetID="1" presetClass="entr" presetSubtype="0" fill="hold" nodeType="withEffect">
                                  <p:stCondLst>
                                    <p:cond delay="300"/>
                                  </p:stCondLst>
                                  <p:childTnLst>
                                    <p:set>
                                      <p:cBhvr>
                                        <p:cTn id="41" dur="1" fill="hold">
                                          <p:stCondLst>
                                            <p:cond delay="499"/>
                                          </p:stCondLst>
                                        </p:cTn>
                                        <p:tgtEl>
                                          <p:spTgt spid="24"/>
                                        </p:tgtEl>
                                        <p:attrNameLst>
                                          <p:attrName>style.visibility</p:attrName>
                                        </p:attrNameLst>
                                      </p:cBhvr>
                                      <p:to>
                                        <p:strVal val="visible"/>
                                      </p:to>
                                    </p:set>
                                  </p:childTnLst>
                                </p:cTn>
                              </p:par>
                              <p:par>
                                <p:cTn id="42" presetID="6" presetClass="emph" presetSubtype="0" accel="100000" autoRev="1" fill="hold" nodeType="withEffect">
                                  <p:stCondLst>
                                    <p:cond delay="300"/>
                                  </p:stCondLst>
                                  <p:childTnLst>
                                    <p:animScale>
                                      <p:cBhvr>
                                        <p:cTn id="43" dur="500" fill="hold"/>
                                        <p:tgtEl>
                                          <p:spTgt spid="24"/>
                                        </p:tgtEl>
                                      </p:cBhvr>
                                      <p:by x="0" y="0"/>
                                    </p:animScale>
                                  </p:childTnLst>
                                </p:cTn>
                              </p:par>
                              <p:par>
                                <p:cTn id="44" presetID="10" presetClass="entr" presetSubtype="0" fill="hold" grpId="0" nodeType="withEffect">
                                  <p:stCondLst>
                                    <p:cond delay="750"/>
                                  </p:stCondLst>
                                  <p:childTnLst>
                                    <p:set>
                                      <p:cBhvr>
                                        <p:cTn id="45" dur="1" fill="hold">
                                          <p:stCondLst>
                                            <p:cond delay="0"/>
                                          </p:stCondLst>
                                        </p:cTn>
                                        <p:tgtEl>
                                          <p:spTgt spid="21"/>
                                        </p:tgtEl>
                                        <p:attrNameLst>
                                          <p:attrName>style.visibility</p:attrName>
                                        </p:attrNameLst>
                                      </p:cBhvr>
                                      <p:to>
                                        <p:strVal val="visible"/>
                                      </p:to>
                                    </p:set>
                                    <p:animEffect transition="in" filter="fade">
                                      <p:cBhvr>
                                        <p:cTn id="46"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21"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4000" r="-14000"/>
          </a:stretch>
        </a:blipFill>
        <a:effectLst/>
      </p:bgPr>
    </p:bg>
    <p:spTree>
      <p:nvGrpSpPr>
        <p:cNvPr id="1" name=""/>
        <p:cNvGrpSpPr/>
        <p:nvPr/>
      </p:nvGrpSpPr>
      <p:grpSpPr>
        <a:xfrm>
          <a:off x="0" y="0"/>
          <a:ext cx="0" cy="0"/>
          <a:chOff x="0" y="0"/>
          <a:chExt cx="0" cy="0"/>
        </a:xfrm>
      </p:grpSpPr>
      <p:sp>
        <p:nvSpPr>
          <p:cNvPr id="5" name="Rectangle 4"/>
          <p:cNvSpPr/>
          <p:nvPr/>
        </p:nvSpPr>
        <p:spPr>
          <a:xfrm>
            <a:off x="122237" y="6545262"/>
            <a:ext cx="10331450" cy="369332"/>
          </a:xfrm>
          <a:prstGeom prst="rect">
            <a:avLst/>
          </a:prstGeom>
        </p:spPr>
        <p:txBody>
          <a:bodyPr wrap="square">
            <a:spAutoFit/>
          </a:bodyPr>
          <a:lstStyle/>
          <a:p>
            <a:r>
              <a:rPr lang="en-US" dirty="0">
                <a:solidFill>
                  <a:schemeClr val="bg1"/>
                </a:solidFill>
              </a:rPr>
              <a:t>http://www.kazak.com/wordpress/wp-content/uploads/2014/07/child_stove.jpg</a:t>
            </a:r>
          </a:p>
        </p:txBody>
      </p:sp>
    </p:spTree>
    <p:extLst>
      <p:ext uri="{BB962C8B-B14F-4D97-AF65-F5344CB8AC3E}">
        <p14:creationId xmlns:p14="http://schemas.microsoft.com/office/powerpoint/2010/main" val="4027236121"/>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4638" y="2125662"/>
            <a:ext cx="11887200" cy="2179058"/>
          </a:xfrm>
        </p:spPr>
        <p:txBody>
          <a:bodyPr/>
          <a:lstStyle/>
          <a:p>
            <a:r>
              <a:rPr lang="en-US" dirty="0"/>
              <a:t>Getting from Monolith to Microservice</a:t>
            </a:r>
          </a:p>
        </p:txBody>
      </p:sp>
    </p:spTree>
    <p:extLst>
      <p:ext uri="{BB962C8B-B14F-4D97-AF65-F5344CB8AC3E}">
        <p14:creationId xmlns:p14="http://schemas.microsoft.com/office/powerpoint/2010/main" val="3426856593"/>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Refactoring a Monolith into Microservices</a:t>
            </a:r>
          </a:p>
        </p:txBody>
      </p:sp>
      <p:cxnSp>
        <p:nvCxnSpPr>
          <p:cNvPr id="39" name="Straight Arrow Connector 38"/>
          <p:cNvCxnSpPr>
            <a:cxnSpLocks/>
          </p:cNvCxnSpPr>
          <p:nvPr/>
        </p:nvCxnSpPr>
        <p:spPr>
          <a:xfrm>
            <a:off x="6601024" y="2851864"/>
            <a:ext cx="978274" cy="1365575"/>
          </a:xfrm>
          <a:prstGeom prst="straightConnector1">
            <a:avLst/>
          </a:prstGeom>
          <a:noFill/>
          <a:ln w="12700" cap="flat" cmpd="sng" algn="ctr">
            <a:solidFill>
              <a:srgbClr val="E6E6E6">
                <a:lumMod val="50000"/>
              </a:srgbClr>
            </a:solidFill>
            <a:prstDash val="solid"/>
            <a:headEnd type="none"/>
            <a:tailEnd type="arrow" w="sm" len="sm"/>
          </a:ln>
          <a:effectLst/>
        </p:spPr>
      </p:cxnSp>
      <p:sp>
        <p:nvSpPr>
          <p:cNvPr id="40" name="TextBox 39"/>
          <p:cNvSpPr txBox="1"/>
          <p:nvPr/>
        </p:nvSpPr>
        <p:spPr>
          <a:xfrm>
            <a:off x="6050381" y="1947241"/>
            <a:ext cx="623660" cy="357850"/>
          </a:xfrm>
          <a:prstGeom prst="rect">
            <a:avLst/>
          </a:prstGeom>
          <a:noFill/>
        </p:spPr>
        <p:txBody>
          <a:bodyPr wrap="square" lIns="93260" tIns="93260" rIns="93260" bIns="93260" rtlCol="0">
            <a:spAutoFit/>
          </a:bodyPr>
          <a:lstStyle/>
          <a:p>
            <a:pPr algn="ctr" defTabSz="951304">
              <a:lnSpc>
                <a:spcPct val="90000"/>
              </a:lnSpc>
              <a:spcAft>
                <a:spcPts val="612"/>
              </a:spcAft>
            </a:pPr>
            <a:r>
              <a:rPr lang="en-US" sz="612" dirty="0">
                <a:gradFill>
                  <a:gsLst>
                    <a:gs pos="0">
                      <a:srgbClr val="353535"/>
                    </a:gs>
                    <a:gs pos="100000">
                      <a:srgbClr val="353535"/>
                    </a:gs>
                  </a:gsLst>
                  <a:lin ang="0" scaled="0"/>
                </a:gradFill>
                <a:latin typeface="Segoe UI Semibold" panose="020B0702040204020203" pitchFamily="34" charset="0"/>
                <a:ea typeface="Segoe UI" panose="020B0502040204020203" pitchFamily="34" charset="0"/>
                <a:cs typeface="Segoe UI Semibold" panose="020B0702040204020203" pitchFamily="34" charset="0"/>
              </a:rPr>
              <a:t>HTTP REQUEST </a:t>
            </a:r>
            <a:endParaRPr lang="en-US" sz="510" dirty="0">
              <a:gradFill>
                <a:gsLst>
                  <a:gs pos="0">
                    <a:srgbClr val="353535"/>
                  </a:gs>
                  <a:gs pos="100000">
                    <a:srgbClr val="353535"/>
                  </a:gs>
                </a:gsLst>
                <a:lin ang="0" scaled="0"/>
              </a:gradFill>
              <a:latin typeface="Segoe UI Semibold" panose="020B0702040204020203" pitchFamily="34" charset="0"/>
              <a:ea typeface="Segoe UI" panose="020B0502040204020203" pitchFamily="34" charset="0"/>
              <a:cs typeface="Segoe UI Semibold" panose="020B0702040204020203" pitchFamily="34" charset="0"/>
            </a:endParaRPr>
          </a:p>
        </p:txBody>
      </p:sp>
      <p:grpSp>
        <p:nvGrpSpPr>
          <p:cNvPr id="41" name="Group 40"/>
          <p:cNvGrpSpPr/>
          <p:nvPr/>
        </p:nvGrpSpPr>
        <p:grpSpPr>
          <a:xfrm>
            <a:off x="7453226" y="4516961"/>
            <a:ext cx="577353" cy="559562"/>
            <a:chOff x="3330910" y="5222873"/>
            <a:chExt cx="566084" cy="548640"/>
          </a:xfrm>
        </p:grpSpPr>
        <p:sp>
          <p:nvSpPr>
            <p:cNvPr id="42" name="Rectangle: Rounded Corners 41"/>
            <p:cNvSpPr/>
            <p:nvPr/>
          </p:nvSpPr>
          <p:spPr bwMode="auto">
            <a:xfrm>
              <a:off x="3339632" y="5222873"/>
              <a:ext cx="548640" cy="548640"/>
            </a:xfrm>
            <a:prstGeom prst="roundRect">
              <a:avLst>
                <a:gd name="adj" fmla="val 3473"/>
              </a:avLst>
            </a:prstGeom>
            <a:solidFill>
              <a:srgbClr val="FFFFFF"/>
            </a:solidFill>
            <a:ln w="19050" cap="flat" cmpd="sng" algn="ctr">
              <a:solidFill>
                <a:srgbClr val="E6E6E6">
                  <a:lumMod val="50000"/>
                </a:srgbClr>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3" name="TextBox 42"/>
            <p:cNvSpPr txBox="1"/>
            <p:nvPr/>
          </p:nvSpPr>
          <p:spPr>
            <a:xfrm>
              <a:off x="3330910" y="5342604"/>
              <a:ext cx="566084" cy="267766"/>
            </a:xfrm>
            <a:prstGeom prst="rect">
              <a:avLst/>
            </a:prstGeom>
            <a:noFill/>
          </p:spPr>
          <p:txBody>
            <a:bodyPr wrap="square" lIns="93260" tIns="93260" rIns="93260" bIns="93260" rtlCol="0">
              <a:spAutoFit/>
            </a:bodyPr>
            <a:lstStyle/>
            <a:p>
              <a:pPr algn="ctr" defTabSz="951304">
                <a:lnSpc>
                  <a:spcPct val="90000"/>
                </a:lnSpc>
                <a:defRPr/>
              </a:pPr>
              <a:r>
                <a:rPr lang="en-US" sz="612" kern="0" dirty="0">
                  <a:gradFill>
                    <a:gsLst>
                      <a:gs pos="0">
                        <a:srgbClr val="353535"/>
                      </a:gs>
                      <a:gs pos="100000">
                        <a:srgbClr val="353535"/>
                      </a:gs>
                    </a:gsLst>
                  </a:gradFill>
                  <a:latin typeface="Segoe UI Semibold" panose="020B0702040204020203" pitchFamily="34" charset="0"/>
                  <a:ea typeface="Segoe UI" panose="020B0502040204020203" pitchFamily="34" charset="0"/>
                  <a:cs typeface="Segoe UI Semibold" panose="020B0702040204020203" pitchFamily="34" charset="0"/>
                </a:rPr>
                <a:t>SERVICE</a:t>
              </a:r>
              <a:endParaRPr lang="en-US" sz="510" kern="0" dirty="0">
                <a:gradFill>
                  <a:gsLst>
                    <a:gs pos="0">
                      <a:srgbClr val="0078D7"/>
                    </a:gs>
                    <a:gs pos="100000">
                      <a:srgbClr val="0078D7"/>
                    </a:gs>
                  </a:gsLst>
                </a:gradFill>
                <a:latin typeface="Segoe UI Semibold" panose="020B0702040204020203" pitchFamily="34" charset="0"/>
                <a:ea typeface="Segoe UI" panose="020B0502040204020203" pitchFamily="34" charset="0"/>
                <a:cs typeface="Segoe UI Semibold" panose="020B0702040204020203" pitchFamily="34" charset="0"/>
              </a:endParaRPr>
            </a:p>
          </p:txBody>
        </p:sp>
      </p:grpSp>
      <p:grpSp>
        <p:nvGrpSpPr>
          <p:cNvPr id="44" name="Group 43"/>
          <p:cNvGrpSpPr/>
          <p:nvPr/>
        </p:nvGrpSpPr>
        <p:grpSpPr>
          <a:xfrm>
            <a:off x="4361142" y="4110171"/>
            <a:ext cx="1554339" cy="1373142"/>
            <a:chOff x="2859572" y="3689648"/>
            <a:chExt cx="1524000" cy="1346340"/>
          </a:xfrm>
        </p:grpSpPr>
        <p:sp>
          <p:nvSpPr>
            <p:cNvPr id="45" name="Hexagon 44"/>
            <p:cNvSpPr/>
            <p:nvPr/>
          </p:nvSpPr>
          <p:spPr bwMode="auto">
            <a:xfrm>
              <a:off x="2859572" y="3689648"/>
              <a:ext cx="1524000" cy="1346340"/>
            </a:xfrm>
            <a:prstGeom prst="hexagon">
              <a:avLst>
                <a:gd name="adj" fmla="val 27425"/>
                <a:gd name="vf" fmla="val 115470"/>
              </a:avLst>
            </a:prstGeom>
            <a:solidFill>
              <a:srgbClr val="FFFFFF"/>
            </a:solidFill>
            <a:ln w="28575" cap="rnd" cmpd="sng" algn="ctr">
              <a:solidFill>
                <a:srgbClr val="E6E6E6">
                  <a:lumMod val="50000"/>
                </a:srgbClr>
              </a:solidFill>
              <a:prstDash val="solid"/>
              <a:roun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6" name="TextBox 45"/>
            <p:cNvSpPr txBox="1"/>
            <p:nvPr/>
          </p:nvSpPr>
          <p:spPr>
            <a:xfrm>
              <a:off x="3227684" y="4228935"/>
              <a:ext cx="787776" cy="267766"/>
            </a:xfrm>
            <a:prstGeom prst="rect">
              <a:avLst/>
            </a:prstGeom>
            <a:noFill/>
          </p:spPr>
          <p:txBody>
            <a:bodyPr wrap="square" lIns="93260" tIns="93260" rIns="93260" bIns="93260" rtlCol="0">
              <a:spAutoFit/>
            </a:bodyPr>
            <a:lstStyle/>
            <a:p>
              <a:pPr algn="ctr" defTabSz="951304">
                <a:lnSpc>
                  <a:spcPct val="90000"/>
                </a:lnSpc>
                <a:spcAft>
                  <a:spcPts val="612"/>
                </a:spcAft>
                <a:defRPr/>
              </a:pPr>
              <a:r>
                <a:rPr lang="en-US" sz="612" kern="0" dirty="0">
                  <a:gradFill>
                    <a:gsLst>
                      <a:gs pos="0">
                        <a:srgbClr val="353535"/>
                      </a:gs>
                      <a:gs pos="100000">
                        <a:srgbClr val="353535"/>
                      </a:gs>
                    </a:gsLst>
                  </a:gradFill>
                  <a:latin typeface="Segoe UI Semibold" panose="020B0702040204020203" pitchFamily="34" charset="0"/>
                  <a:ea typeface="Segoe UI" panose="020B0502040204020203" pitchFamily="34" charset="0"/>
                  <a:cs typeface="Segoe UI Semibold" panose="020B0702040204020203" pitchFamily="34" charset="0"/>
                </a:rPr>
                <a:t>MONOLITH</a:t>
              </a:r>
              <a:endParaRPr lang="en-US" sz="510" kern="0" dirty="0">
                <a:gradFill>
                  <a:gsLst>
                    <a:gs pos="0">
                      <a:srgbClr val="353535"/>
                    </a:gs>
                    <a:gs pos="100000">
                      <a:srgbClr val="353535"/>
                    </a:gs>
                  </a:gsLst>
                </a:gradFill>
                <a:latin typeface="Segoe UI Semibold" panose="020B0702040204020203" pitchFamily="34" charset="0"/>
                <a:ea typeface="Segoe UI" panose="020B0502040204020203" pitchFamily="34" charset="0"/>
                <a:cs typeface="Segoe UI Semibold" panose="020B0702040204020203" pitchFamily="34" charset="0"/>
              </a:endParaRPr>
            </a:p>
          </p:txBody>
        </p:sp>
      </p:grpSp>
      <p:cxnSp>
        <p:nvCxnSpPr>
          <p:cNvPr id="47" name="Straight Arrow Connector 46"/>
          <p:cNvCxnSpPr>
            <a:cxnSpLocks/>
          </p:cNvCxnSpPr>
          <p:nvPr/>
        </p:nvCxnSpPr>
        <p:spPr>
          <a:xfrm flipH="1">
            <a:off x="6360791" y="2224230"/>
            <a:ext cx="2840" cy="162347"/>
          </a:xfrm>
          <a:prstGeom prst="straightConnector1">
            <a:avLst/>
          </a:prstGeom>
          <a:noFill/>
          <a:ln w="12700" cap="flat" cmpd="sng" algn="ctr">
            <a:solidFill>
              <a:srgbClr val="E6E6E6">
                <a:lumMod val="50000"/>
              </a:srgbClr>
            </a:solidFill>
            <a:prstDash val="solid"/>
            <a:headEnd type="none"/>
            <a:tailEnd type="arrow" w="med" len="sm"/>
          </a:ln>
          <a:effectLst/>
        </p:spPr>
      </p:cxnSp>
      <p:grpSp>
        <p:nvGrpSpPr>
          <p:cNvPr id="48" name="Group 47"/>
          <p:cNvGrpSpPr/>
          <p:nvPr/>
        </p:nvGrpSpPr>
        <p:grpSpPr>
          <a:xfrm>
            <a:off x="5555529" y="4303129"/>
            <a:ext cx="347300" cy="336599"/>
            <a:chOff x="3330908" y="5222873"/>
            <a:chExt cx="566084" cy="548640"/>
          </a:xfrm>
        </p:grpSpPr>
        <p:sp>
          <p:nvSpPr>
            <p:cNvPr id="49" name="Rectangle: Rounded Corners 48"/>
            <p:cNvSpPr/>
            <p:nvPr/>
          </p:nvSpPr>
          <p:spPr bwMode="auto">
            <a:xfrm>
              <a:off x="3339632" y="5222873"/>
              <a:ext cx="548640" cy="548640"/>
            </a:xfrm>
            <a:prstGeom prst="roundRect">
              <a:avLst>
                <a:gd name="adj" fmla="val 3473"/>
              </a:avLst>
            </a:prstGeom>
            <a:solidFill>
              <a:srgbClr val="FFFFFF"/>
            </a:solidFill>
            <a:ln w="19050" cap="flat" cmpd="sng" algn="ctr">
              <a:solidFill>
                <a:srgbClr val="E6E6E6">
                  <a:lumMod val="50000"/>
                </a:srgbClr>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0" name="TextBox 49"/>
            <p:cNvSpPr txBox="1"/>
            <p:nvPr/>
          </p:nvSpPr>
          <p:spPr>
            <a:xfrm>
              <a:off x="3330908" y="5342602"/>
              <a:ext cx="566084" cy="281833"/>
            </a:xfrm>
            <a:prstGeom prst="rect">
              <a:avLst/>
            </a:prstGeom>
            <a:noFill/>
          </p:spPr>
          <p:txBody>
            <a:bodyPr wrap="square" lIns="0" tIns="0" rIns="0" bIns="0" rtlCol="0">
              <a:spAutoFit/>
            </a:bodyPr>
            <a:lstStyle/>
            <a:p>
              <a:pPr algn="ctr" defTabSz="951304">
                <a:lnSpc>
                  <a:spcPct val="90000"/>
                </a:lnSpc>
                <a:defRPr/>
              </a:pPr>
              <a:r>
                <a:rPr lang="en-US" sz="612" kern="0" dirty="0">
                  <a:gradFill>
                    <a:gsLst>
                      <a:gs pos="0">
                        <a:srgbClr val="353535"/>
                      </a:gs>
                      <a:gs pos="100000">
                        <a:srgbClr val="353535"/>
                      </a:gs>
                    </a:gsLst>
                  </a:gradFill>
                  <a:latin typeface="Segoe UI Semibold" panose="020B0702040204020203" pitchFamily="34" charset="0"/>
                  <a:ea typeface="Segoe UI" panose="020B0502040204020203" pitchFamily="34" charset="0"/>
                  <a:cs typeface="Segoe UI Semibold" panose="020B0702040204020203" pitchFamily="34" charset="0"/>
                </a:rPr>
                <a:t>GLUE</a:t>
              </a:r>
            </a:p>
            <a:p>
              <a:pPr algn="ctr" defTabSz="951304">
                <a:lnSpc>
                  <a:spcPct val="90000"/>
                </a:lnSpc>
                <a:defRPr/>
              </a:pPr>
              <a:r>
                <a:rPr lang="en-US" sz="612" kern="0" dirty="0">
                  <a:gradFill>
                    <a:gsLst>
                      <a:gs pos="0">
                        <a:srgbClr val="0078D7"/>
                      </a:gs>
                      <a:gs pos="100000">
                        <a:srgbClr val="0078D7"/>
                      </a:gs>
                    </a:gsLst>
                  </a:gradFill>
                  <a:latin typeface="Segoe UI Semibold" panose="020B0702040204020203" pitchFamily="34" charset="0"/>
                  <a:ea typeface="Segoe UI" panose="020B0502040204020203" pitchFamily="34" charset="0"/>
                  <a:cs typeface="Segoe UI Semibold" panose="020B0702040204020203" pitchFamily="34" charset="0"/>
                </a:rPr>
                <a:t>CODE</a:t>
              </a:r>
              <a:endParaRPr lang="en-US" sz="510" kern="0" dirty="0">
                <a:gradFill>
                  <a:gsLst>
                    <a:gs pos="0">
                      <a:srgbClr val="0078D7"/>
                    </a:gs>
                    <a:gs pos="100000">
                      <a:srgbClr val="0078D7"/>
                    </a:gs>
                  </a:gsLst>
                </a:gradFill>
                <a:latin typeface="Segoe UI Semibold" panose="020B0702040204020203" pitchFamily="34" charset="0"/>
                <a:ea typeface="Segoe UI" panose="020B0502040204020203" pitchFamily="34" charset="0"/>
                <a:cs typeface="Segoe UI Semibold" panose="020B0702040204020203" pitchFamily="34" charset="0"/>
              </a:endParaRPr>
            </a:p>
          </p:txBody>
        </p:sp>
      </p:grpSp>
      <p:grpSp>
        <p:nvGrpSpPr>
          <p:cNvPr id="51" name="Group 50"/>
          <p:cNvGrpSpPr/>
          <p:nvPr/>
        </p:nvGrpSpPr>
        <p:grpSpPr>
          <a:xfrm>
            <a:off x="4964661" y="3911345"/>
            <a:ext cx="347300" cy="336599"/>
            <a:chOff x="3330910" y="5222873"/>
            <a:chExt cx="566084" cy="548640"/>
          </a:xfrm>
        </p:grpSpPr>
        <p:sp>
          <p:nvSpPr>
            <p:cNvPr id="52" name="Rectangle: Rounded Corners 51"/>
            <p:cNvSpPr/>
            <p:nvPr/>
          </p:nvSpPr>
          <p:spPr bwMode="auto">
            <a:xfrm>
              <a:off x="3339632" y="5222873"/>
              <a:ext cx="548640" cy="548640"/>
            </a:xfrm>
            <a:prstGeom prst="roundRect">
              <a:avLst>
                <a:gd name="adj" fmla="val 3473"/>
              </a:avLst>
            </a:prstGeom>
            <a:solidFill>
              <a:srgbClr val="FFFFFF"/>
            </a:solidFill>
            <a:ln w="19050" cap="flat" cmpd="sng" algn="ctr">
              <a:solidFill>
                <a:srgbClr val="E6E6E6">
                  <a:lumMod val="50000"/>
                </a:srgbClr>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3" name="TextBox 52"/>
            <p:cNvSpPr txBox="1"/>
            <p:nvPr/>
          </p:nvSpPr>
          <p:spPr>
            <a:xfrm>
              <a:off x="3330910" y="5342604"/>
              <a:ext cx="566084" cy="281833"/>
            </a:xfrm>
            <a:prstGeom prst="rect">
              <a:avLst/>
            </a:prstGeom>
            <a:noFill/>
          </p:spPr>
          <p:txBody>
            <a:bodyPr wrap="square" lIns="0" tIns="0" rIns="0" bIns="0" rtlCol="0">
              <a:spAutoFit/>
            </a:bodyPr>
            <a:lstStyle/>
            <a:p>
              <a:pPr algn="ctr" defTabSz="951304">
                <a:lnSpc>
                  <a:spcPct val="90000"/>
                </a:lnSpc>
                <a:defRPr/>
              </a:pPr>
              <a:r>
                <a:rPr lang="en-US" sz="612" kern="0" dirty="0">
                  <a:gradFill>
                    <a:gsLst>
                      <a:gs pos="0">
                        <a:srgbClr val="353535"/>
                      </a:gs>
                      <a:gs pos="100000">
                        <a:srgbClr val="353535"/>
                      </a:gs>
                    </a:gsLst>
                  </a:gradFill>
                  <a:latin typeface="Segoe UI Semibold" panose="020B0702040204020203" pitchFamily="34" charset="0"/>
                  <a:ea typeface="Segoe UI" panose="020B0502040204020203" pitchFamily="34" charset="0"/>
                  <a:cs typeface="Segoe UI Semibold" panose="020B0702040204020203" pitchFamily="34" charset="0"/>
                </a:rPr>
                <a:t>WEB</a:t>
              </a:r>
            </a:p>
            <a:p>
              <a:pPr algn="ctr" defTabSz="951304">
                <a:lnSpc>
                  <a:spcPct val="90000"/>
                </a:lnSpc>
                <a:defRPr/>
              </a:pPr>
              <a:r>
                <a:rPr lang="en-US" sz="612" kern="0" dirty="0">
                  <a:gradFill>
                    <a:gsLst>
                      <a:gs pos="0">
                        <a:srgbClr val="0078D7"/>
                      </a:gs>
                      <a:gs pos="100000">
                        <a:srgbClr val="0078D7"/>
                      </a:gs>
                    </a:gsLst>
                  </a:gradFill>
                  <a:latin typeface="Segoe UI Semibold" panose="020B0702040204020203" pitchFamily="34" charset="0"/>
                  <a:ea typeface="Segoe UI" panose="020B0502040204020203" pitchFamily="34" charset="0"/>
                  <a:cs typeface="Segoe UI Semibold" panose="020B0702040204020203" pitchFamily="34" charset="0"/>
                </a:rPr>
                <a:t>API</a:t>
              </a:r>
              <a:endParaRPr lang="en-US" sz="510" kern="0" dirty="0">
                <a:gradFill>
                  <a:gsLst>
                    <a:gs pos="0">
                      <a:srgbClr val="0078D7"/>
                    </a:gs>
                    <a:gs pos="100000">
                      <a:srgbClr val="0078D7"/>
                    </a:gs>
                  </a:gsLst>
                </a:gradFill>
                <a:latin typeface="Segoe UI Semibold" panose="020B0702040204020203" pitchFamily="34" charset="0"/>
                <a:ea typeface="Segoe UI" panose="020B0502040204020203" pitchFamily="34" charset="0"/>
                <a:cs typeface="Segoe UI Semibold" panose="020B0702040204020203" pitchFamily="34" charset="0"/>
              </a:endParaRPr>
            </a:p>
          </p:txBody>
        </p:sp>
      </p:grpSp>
      <p:grpSp>
        <p:nvGrpSpPr>
          <p:cNvPr id="54" name="Group 53"/>
          <p:cNvGrpSpPr/>
          <p:nvPr/>
        </p:nvGrpSpPr>
        <p:grpSpPr>
          <a:xfrm>
            <a:off x="7172932" y="4303129"/>
            <a:ext cx="347300" cy="336599"/>
            <a:chOff x="3330908" y="5222873"/>
            <a:chExt cx="566084" cy="548640"/>
          </a:xfrm>
        </p:grpSpPr>
        <p:sp>
          <p:nvSpPr>
            <p:cNvPr id="55" name="Rectangle: Rounded Corners 54"/>
            <p:cNvSpPr/>
            <p:nvPr/>
          </p:nvSpPr>
          <p:spPr bwMode="auto">
            <a:xfrm>
              <a:off x="3339632" y="5222873"/>
              <a:ext cx="548640" cy="548640"/>
            </a:xfrm>
            <a:prstGeom prst="roundRect">
              <a:avLst>
                <a:gd name="adj" fmla="val 3473"/>
              </a:avLst>
            </a:prstGeom>
            <a:solidFill>
              <a:srgbClr val="FFFFFF"/>
            </a:solidFill>
            <a:ln w="19050" cap="flat" cmpd="sng" algn="ctr">
              <a:solidFill>
                <a:srgbClr val="E6E6E6">
                  <a:lumMod val="50000"/>
                </a:srgbClr>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6" name="TextBox 55"/>
            <p:cNvSpPr txBox="1"/>
            <p:nvPr/>
          </p:nvSpPr>
          <p:spPr>
            <a:xfrm>
              <a:off x="3330908" y="5342602"/>
              <a:ext cx="566084" cy="281833"/>
            </a:xfrm>
            <a:prstGeom prst="rect">
              <a:avLst/>
            </a:prstGeom>
            <a:noFill/>
          </p:spPr>
          <p:txBody>
            <a:bodyPr wrap="square" lIns="0" tIns="0" rIns="0" bIns="0" rtlCol="0">
              <a:spAutoFit/>
            </a:bodyPr>
            <a:lstStyle/>
            <a:p>
              <a:pPr algn="ctr" defTabSz="951304">
                <a:lnSpc>
                  <a:spcPct val="90000"/>
                </a:lnSpc>
                <a:defRPr/>
              </a:pPr>
              <a:r>
                <a:rPr lang="en-US" sz="612" kern="0" dirty="0">
                  <a:gradFill>
                    <a:gsLst>
                      <a:gs pos="0">
                        <a:srgbClr val="353535"/>
                      </a:gs>
                      <a:gs pos="100000">
                        <a:srgbClr val="353535"/>
                      </a:gs>
                    </a:gsLst>
                  </a:gradFill>
                  <a:latin typeface="Segoe UI Semibold" panose="020B0702040204020203" pitchFamily="34" charset="0"/>
                  <a:ea typeface="Segoe UI" panose="020B0502040204020203" pitchFamily="34" charset="0"/>
                  <a:cs typeface="Segoe UI Semibold" panose="020B0702040204020203" pitchFamily="34" charset="0"/>
                </a:rPr>
                <a:t>GLUE</a:t>
              </a:r>
            </a:p>
            <a:p>
              <a:pPr algn="ctr" defTabSz="951304">
                <a:lnSpc>
                  <a:spcPct val="90000"/>
                </a:lnSpc>
                <a:defRPr/>
              </a:pPr>
              <a:r>
                <a:rPr lang="en-US" sz="612" kern="0" dirty="0">
                  <a:gradFill>
                    <a:gsLst>
                      <a:gs pos="0">
                        <a:srgbClr val="0078D7"/>
                      </a:gs>
                      <a:gs pos="100000">
                        <a:srgbClr val="0078D7"/>
                      </a:gs>
                    </a:gsLst>
                  </a:gradFill>
                  <a:latin typeface="Segoe UI Semibold" panose="020B0702040204020203" pitchFamily="34" charset="0"/>
                  <a:ea typeface="Segoe UI" panose="020B0502040204020203" pitchFamily="34" charset="0"/>
                  <a:cs typeface="Segoe UI Semibold" panose="020B0702040204020203" pitchFamily="34" charset="0"/>
                </a:rPr>
                <a:t>CODE</a:t>
              </a:r>
              <a:endParaRPr lang="en-US" sz="510" kern="0" dirty="0">
                <a:gradFill>
                  <a:gsLst>
                    <a:gs pos="0">
                      <a:srgbClr val="0078D7"/>
                    </a:gs>
                    <a:gs pos="100000">
                      <a:srgbClr val="0078D7"/>
                    </a:gs>
                  </a:gsLst>
                </a:gradFill>
                <a:latin typeface="Segoe UI Semibold" panose="020B0702040204020203" pitchFamily="34" charset="0"/>
                <a:ea typeface="Segoe UI" panose="020B0502040204020203" pitchFamily="34" charset="0"/>
                <a:cs typeface="Segoe UI Semibold" panose="020B0702040204020203" pitchFamily="34" charset="0"/>
              </a:endParaRPr>
            </a:p>
          </p:txBody>
        </p:sp>
      </p:grpSp>
      <p:grpSp>
        <p:nvGrpSpPr>
          <p:cNvPr id="57" name="Group 56"/>
          <p:cNvGrpSpPr/>
          <p:nvPr/>
        </p:nvGrpSpPr>
        <p:grpSpPr>
          <a:xfrm>
            <a:off x="7627665" y="4299930"/>
            <a:ext cx="347300" cy="336599"/>
            <a:chOff x="3330910" y="5222873"/>
            <a:chExt cx="566084" cy="548640"/>
          </a:xfrm>
        </p:grpSpPr>
        <p:sp>
          <p:nvSpPr>
            <p:cNvPr id="58" name="Rectangle: Rounded Corners 57"/>
            <p:cNvSpPr/>
            <p:nvPr/>
          </p:nvSpPr>
          <p:spPr bwMode="auto">
            <a:xfrm>
              <a:off x="3339632" y="5222873"/>
              <a:ext cx="548640" cy="548640"/>
            </a:xfrm>
            <a:prstGeom prst="roundRect">
              <a:avLst>
                <a:gd name="adj" fmla="val 3473"/>
              </a:avLst>
            </a:prstGeom>
            <a:solidFill>
              <a:srgbClr val="FFFFFF"/>
            </a:solidFill>
            <a:ln w="19050" cap="flat" cmpd="sng" algn="ctr">
              <a:solidFill>
                <a:srgbClr val="E6E6E6">
                  <a:lumMod val="50000"/>
                </a:srgbClr>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9" name="TextBox 58"/>
            <p:cNvSpPr txBox="1"/>
            <p:nvPr/>
          </p:nvSpPr>
          <p:spPr>
            <a:xfrm>
              <a:off x="3330910" y="5342604"/>
              <a:ext cx="566084" cy="281833"/>
            </a:xfrm>
            <a:prstGeom prst="rect">
              <a:avLst/>
            </a:prstGeom>
            <a:noFill/>
          </p:spPr>
          <p:txBody>
            <a:bodyPr wrap="square" lIns="0" tIns="0" rIns="0" bIns="0" rtlCol="0">
              <a:spAutoFit/>
            </a:bodyPr>
            <a:lstStyle/>
            <a:p>
              <a:pPr algn="ctr" defTabSz="951304">
                <a:lnSpc>
                  <a:spcPct val="90000"/>
                </a:lnSpc>
                <a:defRPr/>
              </a:pPr>
              <a:r>
                <a:rPr lang="en-US" sz="612" kern="0" dirty="0">
                  <a:gradFill>
                    <a:gsLst>
                      <a:gs pos="0">
                        <a:srgbClr val="353535"/>
                      </a:gs>
                      <a:gs pos="100000">
                        <a:srgbClr val="353535"/>
                      </a:gs>
                    </a:gsLst>
                  </a:gradFill>
                  <a:latin typeface="Segoe UI Semibold" panose="020B0702040204020203" pitchFamily="34" charset="0"/>
                  <a:ea typeface="Segoe UI" panose="020B0502040204020203" pitchFamily="34" charset="0"/>
                  <a:cs typeface="Segoe UI Semibold" panose="020B0702040204020203" pitchFamily="34" charset="0"/>
                </a:rPr>
                <a:t>WEB</a:t>
              </a:r>
            </a:p>
            <a:p>
              <a:pPr algn="ctr" defTabSz="951304">
                <a:lnSpc>
                  <a:spcPct val="90000"/>
                </a:lnSpc>
                <a:defRPr/>
              </a:pPr>
              <a:r>
                <a:rPr lang="en-US" sz="612" kern="0" dirty="0">
                  <a:gradFill>
                    <a:gsLst>
                      <a:gs pos="0">
                        <a:srgbClr val="0078D7"/>
                      </a:gs>
                      <a:gs pos="100000">
                        <a:srgbClr val="0078D7"/>
                      </a:gs>
                    </a:gsLst>
                  </a:gradFill>
                  <a:latin typeface="Segoe UI Semibold" panose="020B0702040204020203" pitchFamily="34" charset="0"/>
                  <a:ea typeface="Segoe UI" panose="020B0502040204020203" pitchFamily="34" charset="0"/>
                  <a:cs typeface="Segoe UI Semibold" panose="020B0702040204020203" pitchFamily="34" charset="0"/>
                </a:rPr>
                <a:t>API</a:t>
              </a:r>
              <a:endParaRPr lang="en-US" sz="510" kern="0" dirty="0">
                <a:gradFill>
                  <a:gsLst>
                    <a:gs pos="0">
                      <a:srgbClr val="0078D7"/>
                    </a:gs>
                    <a:gs pos="100000">
                      <a:srgbClr val="0078D7"/>
                    </a:gs>
                  </a:gsLst>
                </a:gradFill>
                <a:latin typeface="Segoe UI Semibold" panose="020B0702040204020203" pitchFamily="34" charset="0"/>
                <a:ea typeface="Segoe UI" panose="020B0502040204020203" pitchFamily="34" charset="0"/>
                <a:cs typeface="Segoe UI Semibold" panose="020B0702040204020203" pitchFamily="34" charset="0"/>
              </a:endParaRPr>
            </a:p>
          </p:txBody>
        </p:sp>
      </p:grpSp>
      <p:sp>
        <p:nvSpPr>
          <p:cNvPr id="60" name="TextBox 59"/>
          <p:cNvSpPr txBox="1"/>
          <p:nvPr/>
        </p:nvSpPr>
        <p:spPr>
          <a:xfrm>
            <a:off x="4931064" y="2922239"/>
            <a:ext cx="623660" cy="357850"/>
          </a:xfrm>
          <a:prstGeom prst="rect">
            <a:avLst/>
          </a:prstGeom>
          <a:noFill/>
        </p:spPr>
        <p:txBody>
          <a:bodyPr wrap="square" lIns="93260" tIns="93260" rIns="93260" bIns="93260" rtlCol="0">
            <a:spAutoFit/>
          </a:bodyPr>
          <a:lstStyle/>
          <a:p>
            <a:pPr algn="ctr" defTabSz="951304">
              <a:lnSpc>
                <a:spcPct val="90000"/>
              </a:lnSpc>
              <a:spcAft>
                <a:spcPts val="612"/>
              </a:spcAft>
            </a:pPr>
            <a:r>
              <a:rPr lang="en-US" sz="612" dirty="0">
                <a:gradFill>
                  <a:gsLst>
                    <a:gs pos="0">
                      <a:srgbClr val="353535"/>
                    </a:gs>
                    <a:gs pos="100000">
                      <a:srgbClr val="353535"/>
                    </a:gs>
                  </a:gsLst>
                  <a:lin ang="0" scaled="0"/>
                </a:gradFill>
                <a:latin typeface="Segoe UI Semibold" panose="020B0702040204020203" pitchFamily="34" charset="0"/>
                <a:ea typeface="Segoe UI" panose="020B0502040204020203" pitchFamily="34" charset="0"/>
                <a:cs typeface="Segoe UI Semibold" panose="020B0702040204020203" pitchFamily="34" charset="0"/>
              </a:rPr>
              <a:t>Old HTTP</a:t>
            </a:r>
            <a:br>
              <a:rPr lang="en-US" sz="612" dirty="0">
                <a:gradFill>
                  <a:gsLst>
                    <a:gs pos="0">
                      <a:srgbClr val="353535"/>
                    </a:gs>
                    <a:gs pos="100000">
                      <a:srgbClr val="353535"/>
                    </a:gs>
                  </a:gsLst>
                  <a:lin ang="0" scaled="0"/>
                </a:gradFill>
                <a:latin typeface="Segoe UI Semibold" panose="020B0702040204020203" pitchFamily="34" charset="0"/>
                <a:ea typeface="Segoe UI" panose="020B0502040204020203" pitchFamily="34" charset="0"/>
                <a:cs typeface="Segoe UI Semibold" panose="020B0702040204020203" pitchFamily="34" charset="0"/>
              </a:rPr>
            </a:br>
            <a:r>
              <a:rPr lang="en-US" sz="612" dirty="0">
                <a:gradFill>
                  <a:gsLst>
                    <a:gs pos="0">
                      <a:srgbClr val="353535"/>
                    </a:gs>
                    <a:gs pos="100000">
                      <a:srgbClr val="353535"/>
                    </a:gs>
                  </a:gsLst>
                  <a:lin ang="0" scaled="0"/>
                </a:gradFill>
                <a:latin typeface="Segoe UI Semibold" panose="020B0702040204020203" pitchFamily="34" charset="0"/>
                <a:ea typeface="Segoe UI" panose="020B0502040204020203" pitchFamily="34" charset="0"/>
                <a:cs typeface="Segoe UI Semibold" panose="020B0702040204020203" pitchFamily="34" charset="0"/>
              </a:rPr>
              <a:t>requests</a:t>
            </a:r>
            <a:endParaRPr lang="en-US" sz="510" dirty="0">
              <a:gradFill>
                <a:gsLst>
                  <a:gs pos="0">
                    <a:srgbClr val="353535"/>
                  </a:gs>
                  <a:gs pos="100000">
                    <a:srgbClr val="353535"/>
                  </a:gs>
                </a:gsLst>
                <a:lin ang="0" scaled="0"/>
              </a:gradFill>
              <a:latin typeface="Segoe UI Semibold" panose="020B0702040204020203" pitchFamily="34" charset="0"/>
              <a:ea typeface="Segoe UI" panose="020B0502040204020203" pitchFamily="34" charset="0"/>
              <a:cs typeface="Segoe UI Semibold" panose="020B0702040204020203" pitchFamily="34" charset="0"/>
            </a:endParaRPr>
          </a:p>
        </p:txBody>
      </p:sp>
      <p:sp>
        <p:nvSpPr>
          <p:cNvPr id="61" name="TextBox 60"/>
          <p:cNvSpPr txBox="1"/>
          <p:nvPr/>
        </p:nvSpPr>
        <p:spPr>
          <a:xfrm>
            <a:off x="7090160" y="2922239"/>
            <a:ext cx="623660" cy="357850"/>
          </a:xfrm>
          <a:prstGeom prst="rect">
            <a:avLst/>
          </a:prstGeom>
          <a:noFill/>
        </p:spPr>
        <p:txBody>
          <a:bodyPr wrap="square" lIns="93260" tIns="93260" rIns="93260" bIns="93260" rtlCol="0">
            <a:spAutoFit/>
          </a:bodyPr>
          <a:lstStyle/>
          <a:p>
            <a:pPr algn="ctr" defTabSz="951304">
              <a:lnSpc>
                <a:spcPct val="90000"/>
              </a:lnSpc>
              <a:spcAft>
                <a:spcPts val="612"/>
              </a:spcAft>
            </a:pPr>
            <a:r>
              <a:rPr lang="en-US" sz="612" dirty="0">
                <a:gradFill>
                  <a:gsLst>
                    <a:gs pos="0">
                      <a:srgbClr val="353535"/>
                    </a:gs>
                    <a:gs pos="100000">
                      <a:srgbClr val="353535"/>
                    </a:gs>
                  </a:gsLst>
                  <a:lin ang="0" scaled="0"/>
                </a:gradFill>
                <a:latin typeface="Segoe UI Semibold" panose="020B0702040204020203" pitchFamily="34" charset="0"/>
                <a:ea typeface="Segoe UI" panose="020B0502040204020203" pitchFamily="34" charset="0"/>
                <a:cs typeface="Segoe UI Semibold" panose="020B0702040204020203" pitchFamily="34" charset="0"/>
              </a:rPr>
              <a:t>New HTTP</a:t>
            </a:r>
            <a:br>
              <a:rPr lang="en-US" sz="612" dirty="0">
                <a:gradFill>
                  <a:gsLst>
                    <a:gs pos="0">
                      <a:srgbClr val="353535"/>
                    </a:gs>
                    <a:gs pos="100000">
                      <a:srgbClr val="353535"/>
                    </a:gs>
                  </a:gsLst>
                  <a:lin ang="0" scaled="0"/>
                </a:gradFill>
                <a:latin typeface="Segoe UI Semibold" panose="020B0702040204020203" pitchFamily="34" charset="0"/>
                <a:ea typeface="Segoe UI" panose="020B0502040204020203" pitchFamily="34" charset="0"/>
                <a:cs typeface="Segoe UI Semibold" panose="020B0702040204020203" pitchFamily="34" charset="0"/>
              </a:rPr>
            </a:br>
            <a:r>
              <a:rPr lang="en-US" sz="612" dirty="0">
                <a:gradFill>
                  <a:gsLst>
                    <a:gs pos="0">
                      <a:srgbClr val="353535"/>
                    </a:gs>
                    <a:gs pos="100000">
                      <a:srgbClr val="353535"/>
                    </a:gs>
                  </a:gsLst>
                  <a:lin ang="0" scaled="0"/>
                </a:gradFill>
                <a:latin typeface="Segoe UI Semibold" panose="020B0702040204020203" pitchFamily="34" charset="0"/>
                <a:ea typeface="Segoe UI" panose="020B0502040204020203" pitchFamily="34" charset="0"/>
                <a:cs typeface="Segoe UI Semibold" panose="020B0702040204020203" pitchFamily="34" charset="0"/>
              </a:rPr>
              <a:t>requests</a:t>
            </a:r>
            <a:endParaRPr lang="en-US" sz="510" dirty="0">
              <a:gradFill>
                <a:gsLst>
                  <a:gs pos="0">
                    <a:srgbClr val="353535"/>
                  </a:gs>
                  <a:gs pos="100000">
                    <a:srgbClr val="353535"/>
                  </a:gs>
                </a:gsLst>
                <a:lin ang="0" scaled="0"/>
              </a:gradFill>
              <a:latin typeface="Segoe UI Semibold" panose="020B0702040204020203" pitchFamily="34" charset="0"/>
              <a:ea typeface="Segoe UI" panose="020B0502040204020203" pitchFamily="34" charset="0"/>
              <a:cs typeface="Segoe UI Semibold" panose="020B0702040204020203" pitchFamily="34" charset="0"/>
            </a:endParaRPr>
          </a:p>
        </p:txBody>
      </p:sp>
      <p:cxnSp>
        <p:nvCxnSpPr>
          <p:cNvPr id="62" name="Straight Arrow Connector 61"/>
          <p:cNvCxnSpPr>
            <a:cxnSpLocks/>
          </p:cNvCxnSpPr>
          <p:nvPr/>
        </p:nvCxnSpPr>
        <p:spPr>
          <a:xfrm flipH="1">
            <a:off x="5409068" y="2851863"/>
            <a:ext cx="706582" cy="986318"/>
          </a:xfrm>
          <a:prstGeom prst="straightConnector1">
            <a:avLst/>
          </a:prstGeom>
          <a:noFill/>
          <a:ln w="12700" cap="flat" cmpd="sng" algn="ctr">
            <a:solidFill>
              <a:srgbClr val="E6E6E6">
                <a:lumMod val="50000"/>
              </a:srgbClr>
            </a:solidFill>
            <a:prstDash val="solid"/>
            <a:headEnd type="none"/>
            <a:tailEnd type="arrow" w="sm" len="sm"/>
          </a:ln>
          <a:effectLst/>
        </p:spPr>
      </p:cxnSp>
      <p:grpSp>
        <p:nvGrpSpPr>
          <p:cNvPr id="63" name="Group 62"/>
          <p:cNvGrpSpPr/>
          <p:nvPr/>
        </p:nvGrpSpPr>
        <p:grpSpPr>
          <a:xfrm>
            <a:off x="6140906" y="4494293"/>
            <a:ext cx="819553" cy="0"/>
            <a:chOff x="6020179" y="4420859"/>
            <a:chExt cx="803556" cy="0"/>
          </a:xfrm>
        </p:grpSpPr>
        <p:cxnSp>
          <p:nvCxnSpPr>
            <p:cNvPr id="64" name="Straight Arrow Connector 63"/>
            <p:cNvCxnSpPr>
              <a:cxnSpLocks/>
            </p:cNvCxnSpPr>
            <p:nvPr/>
          </p:nvCxnSpPr>
          <p:spPr>
            <a:xfrm flipH="1">
              <a:off x="6020179" y="4420859"/>
              <a:ext cx="651156" cy="0"/>
            </a:xfrm>
            <a:prstGeom prst="straightConnector1">
              <a:avLst/>
            </a:prstGeom>
            <a:noFill/>
            <a:ln w="12700" cap="flat" cmpd="sng" algn="ctr">
              <a:solidFill>
                <a:srgbClr val="E6E6E6">
                  <a:lumMod val="50000"/>
                </a:srgbClr>
              </a:solidFill>
              <a:prstDash val="solid"/>
              <a:headEnd type="none"/>
              <a:tailEnd type="arrow" w="sm" len="sm"/>
            </a:ln>
            <a:effectLst/>
          </p:spPr>
        </p:cxnSp>
        <p:cxnSp>
          <p:nvCxnSpPr>
            <p:cNvPr id="65" name="Straight Arrow Connector 64"/>
            <p:cNvCxnSpPr>
              <a:cxnSpLocks/>
            </p:cNvCxnSpPr>
            <p:nvPr/>
          </p:nvCxnSpPr>
          <p:spPr>
            <a:xfrm>
              <a:off x="6172579" y="4420859"/>
              <a:ext cx="651156" cy="0"/>
            </a:xfrm>
            <a:prstGeom prst="straightConnector1">
              <a:avLst/>
            </a:prstGeom>
            <a:noFill/>
            <a:ln w="12700" cap="flat" cmpd="sng" algn="ctr">
              <a:solidFill>
                <a:srgbClr val="E6E6E6">
                  <a:lumMod val="50000"/>
                </a:srgbClr>
              </a:solidFill>
              <a:prstDash val="solid"/>
              <a:headEnd type="none"/>
              <a:tailEnd type="arrow" w="sm" len="sm"/>
            </a:ln>
            <a:effectLst/>
          </p:spPr>
        </p:cxnSp>
      </p:grpSp>
      <p:grpSp>
        <p:nvGrpSpPr>
          <p:cNvPr id="66" name="Group 65"/>
          <p:cNvGrpSpPr/>
          <p:nvPr/>
        </p:nvGrpSpPr>
        <p:grpSpPr>
          <a:xfrm>
            <a:off x="6010065" y="2420935"/>
            <a:ext cx="704291" cy="587164"/>
            <a:chOff x="3279812" y="2943367"/>
            <a:chExt cx="690544" cy="575703"/>
          </a:xfrm>
        </p:grpSpPr>
        <p:grpSp>
          <p:nvGrpSpPr>
            <p:cNvPr id="67" name="Group 66"/>
            <p:cNvGrpSpPr/>
            <p:nvPr/>
          </p:nvGrpSpPr>
          <p:grpSpPr>
            <a:xfrm>
              <a:off x="3354872" y="2943367"/>
              <a:ext cx="533400" cy="575703"/>
              <a:chOff x="4933950" y="3378200"/>
              <a:chExt cx="287338" cy="307975"/>
            </a:xfrm>
          </p:grpSpPr>
          <p:sp>
            <p:nvSpPr>
              <p:cNvPr id="69" name="Freeform 15"/>
              <p:cNvSpPr>
                <a:spLocks/>
              </p:cNvSpPr>
              <p:nvPr/>
            </p:nvSpPr>
            <p:spPr bwMode="auto">
              <a:xfrm>
                <a:off x="4948238" y="3445669"/>
                <a:ext cx="258762" cy="233362"/>
              </a:xfrm>
              <a:custGeom>
                <a:avLst/>
                <a:gdLst>
                  <a:gd name="T0" fmla="*/ 0 w 163"/>
                  <a:gd name="T1" fmla="*/ 2 h 147"/>
                  <a:gd name="T2" fmla="*/ 84 w 163"/>
                  <a:gd name="T3" fmla="*/ 27 h 147"/>
                  <a:gd name="T4" fmla="*/ 163 w 163"/>
                  <a:gd name="T5" fmla="*/ 0 h 147"/>
                  <a:gd name="T6" fmla="*/ 163 w 163"/>
                  <a:gd name="T7" fmla="*/ 116 h 147"/>
                  <a:gd name="T8" fmla="*/ 84 w 163"/>
                  <a:gd name="T9" fmla="*/ 147 h 147"/>
                  <a:gd name="T10" fmla="*/ 0 w 163"/>
                  <a:gd name="T11" fmla="*/ 107 h 147"/>
                  <a:gd name="T12" fmla="*/ 0 w 163"/>
                  <a:gd name="T13" fmla="*/ 2 h 147"/>
                </a:gdLst>
                <a:ahLst/>
                <a:cxnLst>
                  <a:cxn ang="0">
                    <a:pos x="T0" y="T1"/>
                  </a:cxn>
                  <a:cxn ang="0">
                    <a:pos x="T2" y="T3"/>
                  </a:cxn>
                  <a:cxn ang="0">
                    <a:pos x="T4" y="T5"/>
                  </a:cxn>
                  <a:cxn ang="0">
                    <a:pos x="T6" y="T7"/>
                  </a:cxn>
                  <a:cxn ang="0">
                    <a:pos x="T8" y="T9"/>
                  </a:cxn>
                  <a:cxn ang="0">
                    <a:pos x="T10" y="T11"/>
                  </a:cxn>
                  <a:cxn ang="0">
                    <a:pos x="T12" y="T13"/>
                  </a:cxn>
                </a:cxnLst>
                <a:rect l="0" t="0" r="r" b="b"/>
                <a:pathLst>
                  <a:path w="163" h="147">
                    <a:moveTo>
                      <a:pt x="0" y="2"/>
                    </a:moveTo>
                    <a:lnTo>
                      <a:pt x="84" y="27"/>
                    </a:lnTo>
                    <a:lnTo>
                      <a:pt x="163" y="0"/>
                    </a:lnTo>
                    <a:lnTo>
                      <a:pt x="163" y="116"/>
                    </a:lnTo>
                    <a:lnTo>
                      <a:pt x="84" y="147"/>
                    </a:lnTo>
                    <a:lnTo>
                      <a:pt x="0" y="107"/>
                    </a:lnTo>
                    <a:lnTo>
                      <a:pt x="0" y="2"/>
                    </a:lnTo>
                    <a:close/>
                  </a:path>
                </a:pathLst>
              </a:custGeom>
              <a:solidFill>
                <a:srgbClr val="FFFFFF"/>
              </a:solidFill>
              <a:ln>
                <a:noFill/>
              </a:ln>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grpSp>
            <p:nvGrpSpPr>
              <p:cNvPr id="70" name="Group 8"/>
              <p:cNvGrpSpPr>
                <a:grpSpLocks noChangeAspect="1"/>
              </p:cNvGrpSpPr>
              <p:nvPr/>
            </p:nvGrpSpPr>
            <p:grpSpPr bwMode="auto">
              <a:xfrm>
                <a:off x="4933950" y="3378200"/>
                <a:ext cx="287338" cy="307975"/>
                <a:chOff x="3108" y="2128"/>
                <a:chExt cx="181" cy="194"/>
              </a:xfrm>
              <a:solidFill>
                <a:srgbClr val="0078D7"/>
              </a:solidFill>
            </p:grpSpPr>
            <p:sp>
              <p:nvSpPr>
                <p:cNvPr id="71" name="Freeform 9"/>
                <p:cNvSpPr>
                  <a:spLocks/>
                </p:cNvSpPr>
                <p:nvPr/>
              </p:nvSpPr>
              <p:spPr bwMode="auto">
                <a:xfrm>
                  <a:off x="3132" y="2139"/>
                  <a:ext cx="133" cy="53"/>
                </a:xfrm>
                <a:custGeom>
                  <a:avLst/>
                  <a:gdLst>
                    <a:gd name="T0" fmla="*/ 66 w 133"/>
                    <a:gd name="T1" fmla="*/ 0 h 53"/>
                    <a:gd name="T2" fmla="*/ 0 w 133"/>
                    <a:gd name="T3" fmla="*/ 27 h 53"/>
                    <a:gd name="T4" fmla="*/ 66 w 133"/>
                    <a:gd name="T5" fmla="*/ 53 h 53"/>
                    <a:gd name="T6" fmla="*/ 133 w 133"/>
                    <a:gd name="T7" fmla="*/ 27 h 53"/>
                    <a:gd name="T8" fmla="*/ 66 w 133"/>
                    <a:gd name="T9" fmla="*/ 0 h 53"/>
                  </a:gdLst>
                  <a:ahLst/>
                  <a:cxnLst>
                    <a:cxn ang="0">
                      <a:pos x="T0" y="T1"/>
                    </a:cxn>
                    <a:cxn ang="0">
                      <a:pos x="T2" y="T3"/>
                    </a:cxn>
                    <a:cxn ang="0">
                      <a:pos x="T4" y="T5"/>
                    </a:cxn>
                    <a:cxn ang="0">
                      <a:pos x="T6" y="T7"/>
                    </a:cxn>
                    <a:cxn ang="0">
                      <a:pos x="T8" y="T9"/>
                    </a:cxn>
                  </a:cxnLst>
                  <a:rect l="0" t="0" r="r" b="b"/>
                  <a:pathLst>
                    <a:path w="133" h="53">
                      <a:moveTo>
                        <a:pt x="66" y="0"/>
                      </a:moveTo>
                      <a:lnTo>
                        <a:pt x="0" y="27"/>
                      </a:lnTo>
                      <a:lnTo>
                        <a:pt x="66" y="53"/>
                      </a:lnTo>
                      <a:lnTo>
                        <a:pt x="133" y="27"/>
                      </a:lnTo>
                      <a:lnTo>
                        <a:pt x="6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72" name="Freeform 10"/>
                <p:cNvSpPr>
                  <a:spLocks noEditPoints="1"/>
                </p:cNvSpPr>
                <p:nvPr/>
              </p:nvSpPr>
              <p:spPr bwMode="auto">
                <a:xfrm>
                  <a:off x="3108" y="2128"/>
                  <a:ext cx="181" cy="70"/>
                </a:xfrm>
                <a:custGeom>
                  <a:avLst/>
                  <a:gdLst>
                    <a:gd name="T0" fmla="*/ 90 w 181"/>
                    <a:gd name="T1" fmla="*/ 73 h 73"/>
                    <a:gd name="T2" fmla="*/ 0 w 181"/>
                    <a:gd name="T3" fmla="*/ 38 h 73"/>
                    <a:gd name="T4" fmla="*/ 90 w 181"/>
                    <a:gd name="T5" fmla="*/ 0 h 73"/>
                    <a:gd name="T6" fmla="*/ 181 w 181"/>
                    <a:gd name="T7" fmla="*/ 38 h 73"/>
                    <a:gd name="T8" fmla="*/ 90 w 181"/>
                    <a:gd name="T9" fmla="*/ 73 h 73"/>
                    <a:gd name="T10" fmla="*/ 48 w 181"/>
                    <a:gd name="T11" fmla="*/ 38 h 73"/>
                    <a:gd name="T12" fmla="*/ 90 w 181"/>
                    <a:gd name="T13" fmla="*/ 53 h 73"/>
                    <a:gd name="T14" fmla="*/ 132 w 181"/>
                    <a:gd name="T15" fmla="*/ 38 h 73"/>
                    <a:gd name="T16" fmla="*/ 90 w 181"/>
                    <a:gd name="T17" fmla="*/ 20 h 73"/>
                    <a:gd name="T18" fmla="*/ 48 w 181"/>
                    <a:gd name="T19" fmla="*/ 38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1" h="73">
                      <a:moveTo>
                        <a:pt x="90" y="73"/>
                      </a:moveTo>
                      <a:lnTo>
                        <a:pt x="0" y="38"/>
                      </a:lnTo>
                      <a:lnTo>
                        <a:pt x="90" y="0"/>
                      </a:lnTo>
                      <a:lnTo>
                        <a:pt x="181" y="38"/>
                      </a:lnTo>
                      <a:lnTo>
                        <a:pt x="90" y="73"/>
                      </a:lnTo>
                      <a:close/>
                      <a:moveTo>
                        <a:pt x="48" y="38"/>
                      </a:moveTo>
                      <a:lnTo>
                        <a:pt x="90" y="53"/>
                      </a:lnTo>
                      <a:lnTo>
                        <a:pt x="132" y="38"/>
                      </a:lnTo>
                      <a:lnTo>
                        <a:pt x="90" y="20"/>
                      </a:lnTo>
                      <a:lnTo>
                        <a:pt x="48" y="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73" name="Freeform 11"/>
                <p:cNvSpPr>
                  <a:spLocks/>
                </p:cNvSpPr>
                <p:nvPr/>
              </p:nvSpPr>
              <p:spPr bwMode="auto">
                <a:xfrm>
                  <a:off x="3108" y="2166"/>
                  <a:ext cx="181" cy="156"/>
                </a:xfrm>
                <a:custGeom>
                  <a:avLst/>
                  <a:gdLst>
                    <a:gd name="T0" fmla="*/ 90 w 181"/>
                    <a:gd name="T1" fmla="*/ 156 h 156"/>
                    <a:gd name="T2" fmla="*/ 0 w 181"/>
                    <a:gd name="T3" fmla="*/ 110 h 156"/>
                    <a:gd name="T4" fmla="*/ 0 w 181"/>
                    <a:gd name="T5" fmla="*/ 0 h 156"/>
                    <a:gd name="T6" fmla="*/ 17 w 181"/>
                    <a:gd name="T7" fmla="*/ 0 h 156"/>
                    <a:gd name="T8" fmla="*/ 17 w 181"/>
                    <a:gd name="T9" fmla="*/ 99 h 156"/>
                    <a:gd name="T10" fmla="*/ 90 w 181"/>
                    <a:gd name="T11" fmla="*/ 136 h 156"/>
                    <a:gd name="T12" fmla="*/ 163 w 181"/>
                    <a:gd name="T13" fmla="*/ 107 h 156"/>
                    <a:gd name="T14" fmla="*/ 163 w 181"/>
                    <a:gd name="T15" fmla="*/ 0 h 156"/>
                    <a:gd name="T16" fmla="*/ 181 w 181"/>
                    <a:gd name="T17" fmla="*/ 0 h 156"/>
                    <a:gd name="T18" fmla="*/ 181 w 181"/>
                    <a:gd name="T19" fmla="*/ 118 h 156"/>
                    <a:gd name="T20" fmla="*/ 90 w 181"/>
                    <a:gd name="T21" fmla="*/ 156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1" h="156">
                      <a:moveTo>
                        <a:pt x="90" y="156"/>
                      </a:moveTo>
                      <a:lnTo>
                        <a:pt x="0" y="110"/>
                      </a:lnTo>
                      <a:lnTo>
                        <a:pt x="0" y="0"/>
                      </a:lnTo>
                      <a:lnTo>
                        <a:pt x="17" y="0"/>
                      </a:lnTo>
                      <a:lnTo>
                        <a:pt x="17" y="99"/>
                      </a:lnTo>
                      <a:lnTo>
                        <a:pt x="90" y="136"/>
                      </a:lnTo>
                      <a:lnTo>
                        <a:pt x="163" y="107"/>
                      </a:lnTo>
                      <a:lnTo>
                        <a:pt x="163" y="0"/>
                      </a:lnTo>
                      <a:lnTo>
                        <a:pt x="181" y="0"/>
                      </a:lnTo>
                      <a:lnTo>
                        <a:pt x="181" y="118"/>
                      </a:lnTo>
                      <a:lnTo>
                        <a:pt x="90" y="1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grpSp>
        </p:grpSp>
        <p:sp>
          <p:nvSpPr>
            <p:cNvPr id="68" name="TextBox 67"/>
            <p:cNvSpPr txBox="1"/>
            <p:nvPr/>
          </p:nvSpPr>
          <p:spPr>
            <a:xfrm>
              <a:off x="3279812" y="3113838"/>
              <a:ext cx="690544" cy="323165"/>
            </a:xfrm>
            <a:prstGeom prst="rect">
              <a:avLst/>
            </a:prstGeom>
            <a:noFill/>
          </p:spPr>
          <p:txBody>
            <a:bodyPr wrap="square" lIns="93260" tIns="93260" rIns="93260" bIns="93260" rtlCol="0">
              <a:spAutoFit/>
            </a:bodyPr>
            <a:lstStyle/>
            <a:p>
              <a:pPr algn="ctr" defTabSz="951304">
                <a:lnSpc>
                  <a:spcPct val="90000"/>
                </a:lnSpc>
                <a:defRPr/>
              </a:pPr>
              <a:r>
                <a:rPr lang="en-US" sz="510" kern="0" dirty="0">
                  <a:gradFill>
                    <a:gsLst>
                      <a:gs pos="0">
                        <a:srgbClr val="353535"/>
                      </a:gs>
                      <a:gs pos="100000">
                        <a:srgbClr val="353535"/>
                      </a:gs>
                    </a:gsLst>
                  </a:gradFill>
                  <a:latin typeface="Segoe UI Semibold" panose="020B0702040204020203" pitchFamily="34" charset="0"/>
                  <a:ea typeface="Segoe UI" panose="020B0502040204020203" pitchFamily="34" charset="0"/>
                  <a:cs typeface="Segoe UI Semibold" panose="020B0702040204020203" pitchFamily="34" charset="0"/>
                </a:rPr>
                <a:t>REQUEST</a:t>
              </a:r>
              <a:br>
                <a:rPr lang="en-US" sz="510" kern="0" dirty="0">
                  <a:solidFill>
                    <a:srgbClr val="353535"/>
                  </a:solidFill>
                  <a:latin typeface="Segoe UI Semibold" panose="020B0702040204020203" pitchFamily="34" charset="0"/>
                  <a:ea typeface="Segoe UI" panose="020B0502040204020203" pitchFamily="34" charset="0"/>
                  <a:cs typeface="Segoe UI Semibold" panose="020B0702040204020203" pitchFamily="34" charset="0"/>
                </a:rPr>
              </a:br>
              <a:r>
                <a:rPr lang="en-US" sz="510" kern="0" dirty="0">
                  <a:gradFill>
                    <a:gsLst>
                      <a:gs pos="0">
                        <a:srgbClr val="0078D7"/>
                      </a:gs>
                      <a:gs pos="100000">
                        <a:srgbClr val="0078D7"/>
                      </a:gs>
                    </a:gsLst>
                    <a:lin ang="5400000" scaled="0"/>
                  </a:gradFill>
                  <a:latin typeface="Segoe UI Semibold" panose="020B0702040204020203" pitchFamily="34" charset="0"/>
                  <a:ea typeface="Segoe UI" panose="020B0502040204020203" pitchFamily="34" charset="0"/>
                  <a:cs typeface="Segoe UI Semibold" panose="020B0702040204020203" pitchFamily="34" charset="0"/>
                </a:rPr>
                <a:t>ROUTER</a:t>
              </a:r>
              <a:endParaRPr lang="en-US" sz="408" kern="0" dirty="0">
                <a:gradFill>
                  <a:gsLst>
                    <a:gs pos="0">
                      <a:srgbClr val="0078D7"/>
                    </a:gs>
                    <a:gs pos="100000">
                      <a:srgbClr val="0078D7"/>
                    </a:gs>
                  </a:gsLst>
                  <a:lin ang="5400000" scaled="0"/>
                </a:gradFill>
                <a:latin typeface="Segoe UI Semibold" panose="020B0702040204020203" pitchFamily="34" charset="0"/>
                <a:ea typeface="Segoe UI" panose="020B0502040204020203" pitchFamily="34" charset="0"/>
                <a:cs typeface="Segoe UI Semibold" panose="020B0702040204020203" pitchFamily="34" charset="0"/>
              </a:endParaRPr>
            </a:p>
          </p:txBody>
        </p:sp>
      </p:grpSp>
      <p:sp>
        <p:nvSpPr>
          <p:cNvPr id="74" name="Rectangle 73"/>
          <p:cNvSpPr/>
          <p:nvPr/>
        </p:nvSpPr>
        <p:spPr>
          <a:xfrm>
            <a:off x="350837" y="982662"/>
            <a:ext cx="2034423" cy="542399"/>
          </a:xfrm>
          <a:prstGeom prst="rect">
            <a:avLst/>
          </a:prstGeom>
        </p:spPr>
        <p:txBody>
          <a:bodyPr wrap="none">
            <a:spAutoFit/>
          </a:bodyPr>
          <a:lstStyle/>
          <a:p>
            <a:pPr defTabSz="932597">
              <a:defRPr/>
            </a:pPr>
            <a:r>
              <a:rPr lang="en-US" sz="2856" kern="0" spc="-104" dirty="0">
                <a:ln w="3175">
                  <a:noFill/>
                </a:ln>
                <a:gradFill>
                  <a:gsLst>
                    <a:gs pos="1250">
                      <a:srgbClr val="0078D7"/>
                    </a:gs>
                    <a:gs pos="100000">
                      <a:srgbClr val="0078D7"/>
                    </a:gs>
                  </a:gsLst>
                  <a:lin ang="5400000" scaled="0"/>
                </a:gradFill>
                <a:latin typeface="Segoe UI Light"/>
                <a:cs typeface="Segoe UI" pitchFamily="34" charset="0"/>
              </a:rPr>
              <a:t>Stop digging</a:t>
            </a:r>
            <a:endParaRPr lang="en-US" sz="1836" kern="0" dirty="0">
              <a:solidFill>
                <a:sysClr val="windowText" lastClr="000000"/>
              </a:solidFill>
            </a:endParaRPr>
          </a:p>
        </p:txBody>
      </p:sp>
      <p:sp>
        <p:nvSpPr>
          <p:cNvPr id="2" name="Rectangle 1"/>
          <p:cNvSpPr/>
          <p:nvPr/>
        </p:nvSpPr>
        <p:spPr>
          <a:xfrm>
            <a:off x="187784" y="6489569"/>
            <a:ext cx="8658698" cy="382308"/>
          </a:xfrm>
          <a:prstGeom prst="rect">
            <a:avLst/>
          </a:prstGeom>
        </p:spPr>
        <p:txBody>
          <a:bodyPr wrap="square">
            <a:spAutoFit/>
          </a:bodyPr>
          <a:lstStyle/>
          <a:p>
            <a:r>
              <a:rPr lang="en-US" sz="1836" dirty="0"/>
              <a:t>Source: https://www.nginx.com/blog/refactoring-a-monolith-into-microservices/</a:t>
            </a:r>
          </a:p>
        </p:txBody>
      </p:sp>
    </p:spTree>
    <p:extLst>
      <p:ext uri="{BB962C8B-B14F-4D97-AF65-F5344CB8AC3E}">
        <p14:creationId xmlns:p14="http://schemas.microsoft.com/office/powerpoint/2010/main" val="2520281132"/>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Martin Fowler’s: Strangler Application</a:t>
            </a:r>
          </a:p>
        </p:txBody>
      </p:sp>
      <p:pic>
        <p:nvPicPr>
          <p:cNvPr id="5" name="Picture Placeholder 3"/>
          <p:cNvPicPr>
            <a:picLocks noChangeAspect="1"/>
          </p:cNvPicPr>
          <p:nvPr/>
        </p:nvPicPr>
        <p:blipFill rotWithShape="1">
          <a:blip r:embed="rId3"/>
          <a:srcRect l="8910" r="11100"/>
          <a:stretch/>
        </p:blipFill>
        <p:spPr>
          <a:xfrm>
            <a:off x="3621163" y="1356514"/>
            <a:ext cx="4131451" cy="5219751"/>
          </a:xfrm>
          <a:prstGeom prst="rect">
            <a:avLst/>
          </a:prstGeom>
        </p:spPr>
      </p:pic>
    </p:spTree>
    <p:extLst>
      <p:ext uri="{BB962C8B-B14F-4D97-AF65-F5344CB8AC3E}">
        <p14:creationId xmlns:p14="http://schemas.microsoft.com/office/powerpoint/2010/main" val="3364112586"/>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Refactoring a Monolith into Microservices</a:t>
            </a:r>
          </a:p>
        </p:txBody>
      </p:sp>
      <p:sp>
        <p:nvSpPr>
          <p:cNvPr id="74" name="Rectangle 73"/>
          <p:cNvSpPr/>
          <p:nvPr/>
        </p:nvSpPr>
        <p:spPr>
          <a:xfrm>
            <a:off x="350837" y="974942"/>
            <a:ext cx="4331282" cy="542399"/>
          </a:xfrm>
          <a:prstGeom prst="rect">
            <a:avLst/>
          </a:prstGeom>
        </p:spPr>
        <p:txBody>
          <a:bodyPr wrap="none">
            <a:spAutoFit/>
          </a:bodyPr>
          <a:lstStyle/>
          <a:p>
            <a:pPr lvl="0"/>
            <a:r>
              <a:rPr lang="en-US" sz="2856" kern="0" spc="-104" dirty="0">
                <a:ln w="3175">
                  <a:noFill/>
                </a:ln>
                <a:gradFill>
                  <a:gsLst>
                    <a:gs pos="1250">
                      <a:srgbClr val="0078D7"/>
                    </a:gs>
                    <a:gs pos="100000">
                      <a:srgbClr val="0078D7"/>
                    </a:gs>
                  </a:gsLst>
                  <a:lin ang="5400000" scaled="0"/>
                </a:gradFill>
                <a:latin typeface="Segoe UI Light"/>
                <a:cs typeface="Segoe UI" pitchFamily="34" charset="0"/>
              </a:rPr>
              <a:t>Split front-end and back-end</a:t>
            </a:r>
            <a:endParaRPr lang="en-US" sz="1836" kern="0" dirty="0">
              <a:solidFill>
                <a:sysClr val="windowText" lastClr="000000"/>
              </a:solidFill>
            </a:endParaRPr>
          </a:p>
        </p:txBody>
      </p:sp>
      <p:sp>
        <p:nvSpPr>
          <p:cNvPr id="140" name="Hexagon 139"/>
          <p:cNvSpPr/>
          <p:nvPr/>
        </p:nvSpPr>
        <p:spPr bwMode="auto">
          <a:xfrm>
            <a:off x="2390953" y="2799532"/>
            <a:ext cx="2608126" cy="2304083"/>
          </a:xfrm>
          <a:prstGeom prst="hexagon">
            <a:avLst>
              <a:gd name="adj" fmla="val 27425"/>
              <a:gd name="vf" fmla="val 115470"/>
            </a:avLst>
          </a:prstGeom>
          <a:noFill/>
          <a:ln w="31750" cap="rnd" cmpd="sng" algn="ctr">
            <a:solidFill>
              <a:srgbClr val="0078D7"/>
            </a:solidFill>
            <a:prstDash val="sysDot"/>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41" name="Hexagon 140"/>
          <p:cNvSpPr/>
          <p:nvPr/>
        </p:nvSpPr>
        <p:spPr bwMode="auto">
          <a:xfrm>
            <a:off x="7652823" y="2799532"/>
            <a:ext cx="2608126" cy="2304083"/>
          </a:xfrm>
          <a:prstGeom prst="hexagon">
            <a:avLst>
              <a:gd name="adj" fmla="val 27425"/>
              <a:gd name="vf" fmla="val 115470"/>
            </a:avLst>
          </a:prstGeom>
          <a:noFill/>
          <a:ln w="31750" cap="rnd" cmpd="sng" algn="ctr">
            <a:solidFill>
              <a:srgbClr val="0078D7"/>
            </a:solidFill>
            <a:prstDash val="sysDot"/>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42" name="Hexagon 141"/>
          <p:cNvSpPr/>
          <p:nvPr/>
        </p:nvSpPr>
        <p:spPr bwMode="auto">
          <a:xfrm>
            <a:off x="5817441" y="2789194"/>
            <a:ext cx="1554339" cy="1373142"/>
          </a:xfrm>
          <a:prstGeom prst="hexagon">
            <a:avLst>
              <a:gd name="adj" fmla="val 27425"/>
              <a:gd name="vf" fmla="val 115470"/>
            </a:avLst>
          </a:prstGeom>
          <a:solidFill>
            <a:srgbClr val="FFFFFF"/>
          </a:solidFill>
          <a:ln w="28575" cap="rnd" cmpd="sng" algn="ctr">
            <a:solidFill>
              <a:srgbClr val="E6E6E6">
                <a:lumMod val="50000"/>
              </a:srgbClr>
            </a:solidFill>
            <a:prstDash val="solid"/>
            <a:roun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143" name="Straight Arrow Connector 142"/>
          <p:cNvCxnSpPr>
            <a:cxnSpLocks/>
          </p:cNvCxnSpPr>
          <p:nvPr/>
        </p:nvCxnSpPr>
        <p:spPr>
          <a:xfrm>
            <a:off x="8956673" y="4641071"/>
            <a:ext cx="1" cy="915305"/>
          </a:xfrm>
          <a:prstGeom prst="straightConnector1">
            <a:avLst/>
          </a:prstGeom>
          <a:noFill/>
          <a:ln w="12700" cap="flat" cmpd="sng" algn="ctr">
            <a:solidFill>
              <a:srgbClr val="E6E6E6">
                <a:lumMod val="50000"/>
              </a:srgbClr>
            </a:solidFill>
            <a:prstDash val="solid"/>
            <a:headEnd type="none"/>
            <a:tailEnd type="arrow" w="sm" len="sm"/>
          </a:ln>
          <a:effectLst/>
        </p:spPr>
      </p:cxnSp>
      <p:cxnSp>
        <p:nvCxnSpPr>
          <p:cNvPr id="144" name="Straight Arrow Connector 143"/>
          <p:cNvCxnSpPr>
            <a:cxnSpLocks/>
          </p:cNvCxnSpPr>
          <p:nvPr/>
        </p:nvCxnSpPr>
        <p:spPr>
          <a:xfrm flipH="1">
            <a:off x="3698580" y="3064205"/>
            <a:ext cx="1" cy="2492171"/>
          </a:xfrm>
          <a:prstGeom prst="straightConnector1">
            <a:avLst/>
          </a:prstGeom>
          <a:noFill/>
          <a:ln w="12700" cap="flat" cmpd="sng" algn="ctr">
            <a:solidFill>
              <a:srgbClr val="E6E6E6">
                <a:lumMod val="50000"/>
              </a:srgbClr>
            </a:solidFill>
            <a:prstDash val="solid"/>
            <a:headEnd type="none"/>
            <a:tailEnd type="arrow" w="sm" len="sm"/>
          </a:ln>
          <a:effectLst/>
        </p:spPr>
      </p:cxnSp>
      <p:grpSp>
        <p:nvGrpSpPr>
          <p:cNvPr id="145" name="Group 144"/>
          <p:cNvGrpSpPr/>
          <p:nvPr/>
        </p:nvGrpSpPr>
        <p:grpSpPr>
          <a:xfrm>
            <a:off x="3413939" y="1737730"/>
            <a:ext cx="631755" cy="559562"/>
            <a:chOff x="3960831" y="2201862"/>
            <a:chExt cx="619424" cy="548640"/>
          </a:xfrm>
        </p:grpSpPr>
        <p:sp>
          <p:nvSpPr>
            <p:cNvPr id="146" name="Oval 145"/>
            <p:cNvSpPr/>
            <p:nvPr/>
          </p:nvSpPr>
          <p:spPr bwMode="auto">
            <a:xfrm>
              <a:off x="3960831" y="2201862"/>
              <a:ext cx="548640" cy="548640"/>
            </a:xfrm>
            <a:prstGeom prst="ellipse">
              <a:avLst/>
            </a:prstGeom>
            <a:solidFill>
              <a:srgbClr val="FFFFFF"/>
            </a:solidFill>
            <a:ln w="19050" cap="flat" cmpd="sng" algn="ctr">
              <a:solidFill>
                <a:srgbClr val="E6E6E6">
                  <a:lumMod val="50000"/>
                </a:srgbClr>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918" kern="0" dirty="0">
                <a:solidFill>
                  <a:srgbClr val="353535"/>
                </a:solidFill>
                <a:latin typeface="Segoe UI Semilight"/>
                <a:ea typeface="Segoe UI" pitchFamily="34" charset="0"/>
                <a:cs typeface="Segoe UI" pitchFamily="34" charset="0"/>
              </a:endParaRPr>
            </a:p>
          </p:txBody>
        </p:sp>
        <p:sp>
          <p:nvSpPr>
            <p:cNvPr id="147" name="TextBox 146"/>
            <p:cNvSpPr txBox="1"/>
            <p:nvPr/>
          </p:nvSpPr>
          <p:spPr>
            <a:xfrm>
              <a:off x="3968768" y="2355081"/>
              <a:ext cx="611487" cy="267766"/>
            </a:xfrm>
            <a:prstGeom prst="rect">
              <a:avLst/>
            </a:prstGeom>
            <a:noFill/>
          </p:spPr>
          <p:txBody>
            <a:bodyPr wrap="square" lIns="93260" tIns="93260" rIns="93260" bIns="93260" rtlCol="0">
              <a:spAutoFit/>
            </a:bodyPr>
            <a:lstStyle/>
            <a:p>
              <a:pPr defTabSz="951304">
                <a:lnSpc>
                  <a:spcPct val="90000"/>
                </a:lnSpc>
                <a:spcAft>
                  <a:spcPts val="612"/>
                </a:spcAft>
                <a:defRPr/>
              </a:pPr>
              <a:r>
                <a:rPr lang="en-US" sz="612" kern="0" dirty="0">
                  <a:gradFill>
                    <a:gsLst>
                      <a:gs pos="0">
                        <a:srgbClr val="353535"/>
                      </a:gs>
                      <a:gs pos="100000">
                        <a:srgbClr val="353535"/>
                      </a:gs>
                    </a:gsLst>
                    <a:lin ang="0" scaled="0"/>
                  </a:gradFill>
                  <a:latin typeface="Segoe UI Semibold" panose="020B0702040204020203" pitchFamily="34" charset="0"/>
                  <a:ea typeface="Segoe UI" panose="020B0502040204020203" pitchFamily="34" charset="0"/>
                  <a:cs typeface="Segoe UI Semibold" panose="020B0702040204020203" pitchFamily="34" charset="0"/>
                </a:rPr>
                <a:t>BROWSER</a:t>
              </a:r>
              <a:endParaRPr lang="en-US" sz="510" kern="0" dirty="0">
                <a:gradFill>
                  <a:gsLst>
                    <a:gs pos="0">
                      <a:srgbClr val="353535"/>
                    </a:gs>
                    <a:gs pos="100000">
                      <a:srgbClr val="353535"/>
                    </a:gs>
                  </a:gsLst>
                  <a:lin ang="0" scaled="0"/>
                </a:gradFill>
                <a:latin typeface="Segoe UI Semibold" panose="020B0702040204020203" pitchFamily="34" charset="0"/>
                <a:ea typeface="Segoe UI" panose="020B0502040204020203" pitchFamily="34" charset="0"/>
                <a:cs typeface="Segoe UI Semibold" panose="020B0702040204020203" pitchFamily="34" charset="0"/>
              </a:endParaRPr>
            </a:p>
          </p:txBody>
        </p:sp>
      </p:grpSp>
      <p:grpSp>
        <p:nvGrpSpPr>
          <p:cNvPr id="148" name="Group 147"/>
          <p:cNvGrpSpPr/>
          <p:nvPr/>
        </p:nvGrpSpPr>
        <p:grpSpPr>
          <a:xfrm>
            <a:off x="6311643" y="1737730"/>
            <a:ext cx="631755" cy="559562"/>
            <a:chOff x="3960831" y="2201862"/>
            <a:chExt cx="619424" cy="548640"/>
          </a:xfrm>
        </p:grpSpPr>
        <p:sp>
          <p:nvSpPr>
            <p:cNvPr id="149" name="Oval 148"/>
            <p:cNvSpPr/>
            <p:nvPr/>
          </p:nvSpPr>
          <p:spPr bwMode="auto">
            <a:xfrm>
              <a:off x="3960831" y="2201862"/>
              <a:ext cx="548640" cy="548640"/>
            </a:xfrm>
            <a:prstGeom prst="ellipse">
              <a:avLst/>
            </a:prstGeom>
            <a:solidFill>
              <a:srgbClr val="FFFFFF"/>
            </a:solidFill>
            <a:ln w="19050" cap="flat" cmpd="sng" algn="ctr">
              <a:solidFill>
                <a:srgbClr val="E6E6E6">
                  <a:lumMod val="50000"/>
                </a:srgbClr>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918" kern="0" dirty="0">
                <a:solidFill>
                  <a:srgbClr val="353535"/>
                </a:solidFill>
                <a:latin typeface="Segoe UI Semilight"/>
                <a:ea typeface="Segoe UI" pitchFamily="34" charset="0"/>
                <a:cs typeface="Segoe UI" pitchFamily="34" charset="0"/>
              </a:endParaRPr>
            </a:p>
          </p:txBody>
        </p:sp>
        <p:sp>
          <p:nvSpPr>
            <p:cNvPr id="150" name="TextBox 149"/>
            <p:cNvSpPr txBox="1"/>
            <p:nvPr/>
          </p:nvSpPr>
          <p:spPr>
            <a:xfrm>
              <a:off x="3968768" y="2355081"/>
              <a:ext cx="611487" cy="267766"/>
            </a:xfrm>
            <a:prstGeom prst="rect">
              <a:avLst/>
            </a:prstGeom>
            <a:noFill/>
          </p:spPr>
          <p:txBody>
            <a:bodyPr wrap="square" lIns="93260" tIns="93260" rIns="93260" bIns="93260" rtlCol="0">
              <a:spAutoFit/>
            </a:bodyPr>
            <a:lstStyle/>
            <a:p>
              <a:pPr defTabSz="951304">
                <a:lnSpc>
                  <a:spcPct val="90000"/>
                </a:lnSpc>
                <a:spcAft>
                  <a:spcPts val="612"/>
                </a:spcAft>
                <a:defRPr/>
              </a:pPr>
              <a:r>
                <a:rPr lang="en-US" sz="612" kern="0" dirty="0">
                  <a:gradFill>
                    <a:gsLst>
                      <a:gs pos="0">
                        <a:srgbClr val="353535"/>
                      </a:gs>
                      <a:gs pos="100000">
                        <a:srgbClr val="353535"/>
                      </a:gs>
                    </a:gsLst>
                  </a:gradFill>
                  <a:latin typeface="Segoe UI Semibold" panose="020B0702040204020203" pitchFamily="34" charset="0"/>
                  <a:ea typeface="Segoe UI" panose="020B0502040204020203" pitchFamily="34" charset="0"/>
                  <a:cs typeface="Segoe UI Semibold" panose="020B0702040204020203" pitchFamily="34" charset="0"/>
                </a:rPr>
                <a:t>BROWSER</a:t>
              </a:r>
              <a:endParaRPr lang="en-US" sz="510" kern="0" dirty="0">
                <a:gradFill>
                  <a:gsLst>
                    <a:gs pos="0">
                      <a:srgbClr val="353535"/>
                    </a:gs>
                    <a:gs pos="100000">
                      <a:srgbClr val="353535"/>
                    </a:gs>
                  </a:gsLst>
                </a:gradFill>
                <a:latin typeface="Segoe UI Semibold" panose="020B0702040204020203" pitchFamily="34" charset="0"/>
                <a:ea typeface="Segoe UI" panose="020B0502040204020203" pitchFamily="34" charset="0"/>
                <a:cs typeface="Segoe UI Semibold" panose="020B0702040204020203" pitchFamily="34" charset="0"/>
              </a:endParaRPr>
            </a:p>
          </p:txBody>
        </p:sp>
      </p:grpSp>
      <p:grpSp>
        <p:nvGrpSpPr>
          <p:cNvPr id="151" name="Group 150"/>
          <p:cNvGrpSpPr/>
          <p:nvPr/>
        </p:nvGrpSpPr>
        <p:grpSpPr>
          <a:xfrm>
            <a:off x="3405044" y="4818884"/>
            <a:ext cx="577353" cy="559562"/>
            <a:chOff x="3330910" y="5222873"/>
            <a:chExt cx="566084" cy="548640"/>
          </a:xfrm>
        </p:grpSpPr>
        <p:sp>
          <p:nvSpPr>
            <p:cNvPr id="152" name="Rectangle: Rounded Corners 151"/>
            <p:cNvSpPr/>
            <p:nvPr/>
          </p:nvSpPr>
          <p:spPr bwMode="auto">
            <a:xfrm>
              <a:off x="3339632" y="5222873"/>
              <a:ext cx="548640" cy="548640"/>
            </a:xfrm>
            <a:prstGeom prst="roundRect">
              <a:avLst>
                <a:gd name="adj" fmla="val 3473"/>
              </a:avLst>
            </a:prstGeom>
            <a:solidFill>
              <a:srgbClr val="FFFFFF"/>
            </a:solidFill>
            <a:ln w="19050" cap="flat" cmpd="sng" algn="ctr">
              <a:solidFill>
                <a:srgbClr val="E6E6E6">
                  <a:lumMod val="50000"/>
                </a:srgbClr>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53" name="TextBox 152"/>
            <p:cNvSpPr txBox="1"/>
            <p:nvPr/>
          </p:nvSpPr>
          <p:spPr>
            <a:xfrm>
              <a:off x="3330910" y="5342604"/>
              <a:ext cx="566084" cy="350890"/>
            </a:xfrm>
            <a:prstGeom prst="rect">
              <a:avLst/>
            </a:prstGeom>
            <a:noFill/>
          </p:spPr>
          <p:txBody>
            <a:bodyPr wrap="square" lIns="93260" tIns="93260" rIns="93260" bIns="93260" rtlCol="0">
              <a:spAutoFit/>
            </a:bodyPr>
            <a:lstStyle/>
            <a:p>
              <a:pPr algn="ctr" defTabSz="951304">
                <a:lnSpc>
                  <a:spcPct val="90000"/>
                </a:lnSpc>
                <a:defRPr/>
              </a:pPr>
              <a:r>
                <a:rPr lang="en-US" sz="612" kern="0" dirty="0">
                  <a:gradFill>
                    <a:gsLst>
                      <a:gs pos="0">
                        <a:srgbClr val="353535"/>
                      </a:gs>
                      <a:gs pos="100000">
                        <a:srgbClr val="353535"/>
                      </a:gs>
                    </a:gsLst>
                  </a:gradFill>
                  <a:latin typeface="Segoe UI Semibold" panose="020B0702040204020203" pitchFamily="34" charset="0"/>
                  <a:ea typeface="Segoe UI" panose="020B0502040204020203" pitchFamily="34" charset="0"/>
                  <a:cs typeface="Segoe UI Semibold" panose="020B0702040204020203" pitchFamily="34" charset="0"/>
                </a:rPr>
                <a:t>DATABASE</a:t>
              </a:r>
            </a:p>
            <a:p>
              <a:pPr algn="ctr" defTabSz="951304">
                <a:lnSpc>
                  <a:spcPct val="90000"/>
                </a:lnSpc>
                <a:defRPr/>
              </a:pPr>
              <a:r>
                <a:rPr lang="en-US" sz="612" kern="0" dirty="0">
                  <a:gradFill>
                    <a:gsLst>
                      <a:gs pos="0">
                        <a:srgbClr val="0078D7"/>
                      </a:gs>
                      <a:gs pos="100000">
                        <a:srgbClr val="0078D7"/>
                      </a:gs>
                    </a:gsLst>
                  </a:gradFill>
                  <a:latin typeface="Segoe UI Semibold" panose="020B0702040204020203" pitchFamily="34" charset="0"/>
                  <a:ea typeface="Segoe UI" panose="020B0502040204020203" pitchFamily="34" charset="0"/>
                  <a:cs typeface="Segoe UI Semibold" panose="020B0702040204020203" pitchFamily="34" charset="0"/>
                </a:rPr>
                <a:t>ADAPTER</a:t>
              </a:r>
              <a:endParaRPr lang="en-US" sz="510" kern="0" dirty="0">
                <a:gradFill>
                  <a:gsLst>
                    <a:gs pos="0">
                      <a:srgbClr val="0078D7"/>
                    </a:gs>
                    <a:gs pos="100000">
                      <a:srgbClr val="0078D7"/>
                    </a:gs>
                  </a:gsLst>
                </a:gradFill>
                <a:latin typeface="Segoe UI Semibold" panose="020B0702040204020203" pitchFamily="34" charset="0"/>
                <a:ea typeface="Segoe UI" panose="020B0502040204020203" pitchFamily="34" charset="0"/>
                <a:cs typeface="Segoe UI Semibold" panose="020B0702040204020203" pitchFamily="34" charset="0"/>
              </a:endParaRPr>
            </a:p>
          </p:txBody>
        </p:sp>
      </p:grpSp>
      <p:grpSp>
        <p:nvGrpSpPr>
          <p:cNvPr id="154" name="Group 153"/>
          <p:cNvGrpSpPr/>
          <p:nvPr/>
        </p:nvGrpSpPr>
        <p:grpSpPr>
          <a:xfrm>
            <a:off x="3413939" y="5559440"/>
            <a:ext cx="559562" cy="559562"/>
            <a:chOff x="3339632" y="5948977"/>
            <a:chExt cx="548640" cy="548640"/>
          </a:xfrm>
        </p:grpSpPr>
        <p:sp>
          <p:nvSpPr>
            <p:cNvPr id="155" name="Oval 154"/>
            <p:cNvSpPr/>
            <p:nvPr/>
          </p:nvSpPr>
          <p:spPr bwMode="auto">
            <a:xfrm>
              <a:off x="3339632" y="5948977"/>
              <a:ext cx="548640" cy="548640"/>
            </a:xfrm>
            <a:prstGeom prst="ellipse">
              <a:avLst/>
            </a:prstGeom>
            <a:solidFill>
              <a:srgbClr val="FFFFFF"/>
            </a:solidFill>
            <a:ln w="19050" cap="flat" cmpd="sng" algn="ctr">
              <a:solidFill>
                <a:srgbClr val="E6E6E6">
                  <a:lumMod val="50000"/>
                </a:srgbClr>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918" kern="0" dirty="0">
                <a:solidFill>
                  <a:srgbClr val="353535"/>
                </a:solidFill>
                <a:latin typeface="Segoe UI Semilight"/>
                <a:ea typeface="Segoe UI" pitchFamily="34" charset="0"/>
                <a:cs typeface="Segoe UI" pitchFamily="34" charset="0"/>
              </a:endParaRPr>
            </a:p>
          </p:txBody>
        </p:sp>
        <p:sp>
          <p:nvSpPr>
            <p:cNvPr id="156" name="TextBox 155"/>
            <p:cNvSpPr txBox="1"/>
            <p:nvPr/>
          </p:nvSpPr>
          <p:spPr>
            <a:xfrm>
              <a:off x="3353919" y="6229108"/>
              <a:ext cx="527199" cy="267766"/>
            </a:xfrm>
            <a:prstGeom prst="rect">
              <a:avLst/>
            </a:prstGeom>
            <a:noFill/>
          </p:spPr>
          <p:txBody>
            <a:bodyPr wrap="square" lIns="93260" tIns="93260" rIns="93260" bIns="93260" rtlCol="0">
              <a:spAutoFit/>
            </a:bodyPr>
            <a:lstStyle/>
            <a:p>
              <a:pPr algn="ctr" defTabSz="951304">
                <a:lnSpc>
                  <a:spcPct val="90000"/>
                </a:lnSpc>
                <a:spcAft>
                  <a:spcPts val="612"/>
                </a:spcAft>
                <a:defRPr/>
              </a:pPr>
              <a:r>
                <a:rPr lang="en-US" sz="612" kern="0" dirty="0">
                  <a:gradFill>
                    <a:gsLst>
                      <a:gs pos="0">
                        <a:srgbClr val="353535"/>
                      </a:gs>
                      <a:gs pos="100000">
                        <a:srgbClr val="353535"/>
                      </a:gs>
                    </a:gsLst>
                  </a:gradFill>
                  <a:latin typeface="Segoe UI Semibold" panose="020B0702040204020203" pitchFamily="34" charset="0"/>
                  <a:ea typeface="Segoe UI" panose="020B0502040204020203" pitchFamily="34" charset="0"/>
                  <a:cs typeface="Segoe UI Semibold" panose="020B0702040204020203" pitchFamily="34" charset="0"/>
                </a:rPr>
                <a:t>MYSQL</a:t>
              </a:r>
              <a:endParaRPr lang="en-US" sz="510" kern="0" dirty="0">
                <a:gradFill>
                  <a:gsLst>
                    <a:gs pos="0">
                      <a:srgbClr val="353535"/>
                    </a:gs>
                    <a:gs pos="100000">
                      <a:srgbClr val="353535"/>
                    </a:gs>
                  </a:gsLst>
                </a:gradFill>
                <a:latin typeface="Segoe UI Semibold" panose="020B0702040204020203" pitchFamily="34" charset="0"/>
                <a:ea typeface="Segoe UI" panose="020B0502040204020203" pitchFamily="34" charset="0"/>
                <a:cs typeface="Segoe UI Semibold" panose="020B0702040204020203" pitchFamily="34" charset="0"/>
              </a:endParaRPr>
            </a:p>
          </p:txBody>
        </p:sp>
        <p:sp>
          <p:nvSpPr>
            <p:cNvPr id="157" name="Freeform 5"/>
            <p:cNvSpPr>
              <a:spLocks noEditPoints="1"/>
            </p:cNvSpPr>
            <p:nvPr/>
          </p:nvSpPr>
          <p:spPr bwMode="auto">
            <a:xfrm>
              <a:off x="3520268" y="6057994"/>
              <a:ext cx="181799" cy="211931"/>
            </a:xfrm>
            <a:custGeom>
              <a:avLst/>
              <a:gdLst>
                <a:gd name="T0" fmla="*/ 75 w 82"/>
                <a:gd name="T1" fmla="*/ 5 h 96"/>
                <a:gd name="T2" fmla="*/ 3 w 82"/>
                <a:gd name="T3" fmla="*/ 6 h 96"/>
                <a:gd name="T4" fmla="*/ 0 w 82"/>
                <a:gd name="T5" fmla="*/ 7 h 96"/>
                <a:gd name="T6" fmla="*/ 0 w 82"/>
                <a:gd name="T7" fmla="*/ 8 h 96"/>
                <a:gd name="T8" fmla="*/ 0 w 82"/>
                <a:gd name="T9" fmla="*/ 30 h 96"/>
                <a:gd name="T10" fmla="*/ 0 w 82"/>
                <a:gd name="T11" fmla="*/ 89 h 96"/>
                <a:gd name="T12" fmla="*/ 5 w 82"/>
                <a:gd name="T13" fmla="*/ 91 h 96"/>
                <a:gd name="T14" fmla="*/ 41 w 82"/>
                <a:gd name="T15" fmla="*/ 96 h 96"/>
                <a:gd name="T16" fmla="*/ 77 w 82"/>
                <a:gd name="T17" fmla="*/ 91 h 96"/>
                <a:gd name="T18" fmla="*/ 82 w 82"/>
                <a:gd name="T19" fmla="*/ 89 h 96"/>
                <a:gd name="T20" fmla="*/ 82 w 82"/>
                <a:gd name="T21" fmla="*/ 22 h 96"/>
                <a:gd name="T22" fmla="*/ 82 w 82"/>
                <a:gd name="T23" fmla="*/ 8 h 96"/>
                <a:gd name="T24" fmla="*/ 82 w 82"/>
                <a:gd name="T25" fmla="*/ 7 h 96"/>
                <a:gd name="T26" fmla="*/ 75 w 82"/>
                <a:gd name="T27" fmla="*/ 5 h 96"/>
                <a:gd name="T28" fmla="*/ 69 w 82"/>
                <a:gd name="T29" fmla="*/ 12 h 96"/>
                <a:gd name="T30" fmla="*/ 13 w 82"/>
                <a:gd name="T31" fmla="*/ 12 h 96"/>
                <a:gd name="T32" fmla="*/ 69 w 82"/>
                <a:gd name="T33" fmla="*/ 12 h 96"/>
                <a:gd name="T34" fmla="*/ 74 w 82"/>
                <a:gd name="T35" fmla="*/ 58 h 96"/>
                <a:gd name="T36" fmla="*/ 8 w 82"/>
                <a:gd name="T37" fmla="*/ 59 h 96"/>
                <a:gd name="T38" fmla="*/ 8 w 82"/>
                <a:gd name="T39" fmla="*/ 43 h 96"/>
                <a:gd name="T40" fmla="*/ 41 w 82"/>
                <a:gd name="T41" fmla="*/ 48 h 96"/>
                <a:gd name="T42" fmla="*/ 74 w 82"/>
                <a:gd name="T43" fmla="*/ 43 h 96"/>
                <a:gd name="T44" fmla="*/ 74 w 82"/>
                <a:gd name="T45" fmla="*/ 58 h 96"/>
                <a:gd name="T46" fmla="*/ 8 w 82"/>
                <a:gd name="T47" fmla="*/ 83 h 96"/>
                <a:gd name="T48" fmla="*/ 8 w 82"/>
                <a:gd name="T49" fmla="*/ 68 h 96"/>
                <a:gd name="T50" fmla="*/ 39 w 82"/>
                <a:gd name="T51" fmla="*/ 72 h 96"/>
                <a:gd name="T52" fmla="*/ 74 w 82"/>
                <a:gd name="T53" fmla="*/ 66 h 96"/>
                <a:gd name="T54" fmla="*/ 74 w 82"/>
                <a:gd name="T55" fmla="*/ 83 h 96"/>
                <a:gd name="T56" fmla="*/ 8 w 82"/>
                <a:gd name="T57" fmla="*/ 83 h 96"/>
                <a:gd name="T58" fmla="*/ 74 w 82"/>
                <a:gd name="T59" fmla="*/ 35 h 96"/>
                <a:gd name="T60" fmla="*/ 8 w 82"/>
                <a:gd name="T61" fmla="*/ 35 h 96"/>
                <a:gd name="T62" fmla="*/ 8 w 82"/>
                <a:gd name="T63" fmla="*/ 30 h 96"/>
                <a:gd name="T64" fmla="*/ 8 w 82"/>
                <a:gd name="T65" fmla="*/ 19 h 96"/>
                <a:gd name="T66" fmla="*/ 74 w 82"/>
                <a:gd name="T67" fmla="*/ 19 h 96"/>
                <a:gd name="T68" fmla="*/ 74 w 82"/>
                <a:gd name="T69" fmla="*/ 22 h 96"/>
                <a:gd name="T70" fmla="*/ 74 w 82"/>
                <a:gd name="T71"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2" h="96">
                  <a:moveTo>
                    <a:pt x="75" y="5"/>
                  </a:moveTo>
                  <a:cubicBezTo>
                    <a:pt x="51" y="0"/>
                    <a:pt x="27" y="1"/>
                    <a:pt x="3" y="6"/>
                  </a:cubicBezTo>
                  <a:cubicBezTo>
                    <a:pt x="0" y="7"/>
                    <a:pt x="0" y="7"/>
                    <a:pt x="0" y="7"/>
                  </a:cubicBezTo>
                  <a:cubicBezTo>
                    <a:pt x="0" y="8"/>
                    <a:pt x="0" y="8"/>
                    <a:pt x="0" y="8"/>
                  </a:cubicBezTo>
                  <a:cubicBezTo>
                    <a:pt x="0" y="30"/>
                    <a:pt x="0" y="30"/>
                    <a:pt x="0" y="30"/>
                  </a:cubicBezTo>
                  <a:cubicBezTo>
                    <a:pt x="0" y="89"/>
                    <a:pt x="0" y="89"/>
                    <a:pt x="0" y="89"/>
                  </a:cubicBezTo>
                  <a:cubicBezTo>
                    <a:pt x="5" y="91"/>
                    <a:pt x="5" y="91"/>
                    <a:pt x="5" y="91"/>
                  </a:cubicBezTo>
                  <a:cubicBezTo>
                    <a:pt x="17" y="95"/>
                    <a:pt x="29" y="96"/>
                    <a:pt x="41" y="96"/>
                  </a:cubicBezTo>
                  <a:cubicBezTo>
                    <a:pt x="53" y="96"/>
                    <a:pt x="65" y="95"/>
                    <a:pt x="77" y="91"/>
                  </a:cubicBezTo>
                  <a:cubicBezTo>
                    <a:pt x="82" y="89"/>
                    <a:pt x="82" y="89"/>
                    <a:pt x="82" y="89"/>
                  </a:cubicBezTo>
                  <a:cubicBezTo>
                    <a:pt x="82" y="22"/>
                    <a:pt x="82" y="22"/>
                    <a:pt x="82" y="22"/>
                  </a:cubicBezTo>
                  <a:cubicBezTo>
                    <a:pt x="82" y="8"/>
                    <a:pt x="82" y="8"/>
                    <a:pt x="82" y="8"/>
                  </a:cubicBezTo>
                  <a:cubicBezTo>
                    <a:pt x="82" y="7"/>
                    <a:pt x="82" y="7"/>
                    <a:pt x="82" y="7"/>
                  </a:cubicBezTo>
                  <a:lnTo>
                    <a:pt x="75" y="5"/>
                  </a:lnTo>
                  <a:close/>
                  <a:moveTo>
                    <a:pt x="69" y="12"/>
                  </a:moveTo>
                  <a:cubicBezTo>
                    <a:pt x="50" y="17"/>
                    <a:pt x="31" y="17"/>
                    <a:pt x="13" y="12"/>
                  </a:cubicBezTo>
                  <a:cubicBezTo>
                    <a:pt x="32" y="9"/>
                    <a:pt x="50" y="9"/>
                    <a:pt x="69" y="12"/>
                  </a:cubicBezTo>
                  <a:close/>
                  <a:moveTo>
                    <a:pt x="74" y="58"/>
                  </a:moveTo>
                  <a:cubicBezTo>
                    <a:pt x="52" y="65"/>
                    <a:pt x="30" y="65"/>
                    <a:pt x="8" y="59"/>
                  </a:cubicBezTo>
                  <a:cubicBezTo>
                    <a:pt x="8" y="43"/>
                    <a:pt x="8" y="43"/>
                    <a:pt x="8" y="43"/>
                  </a:cubicBezTo>
                  <a:cubicBezTo>
                    <a:pt x="19" y="46"/>
                    <a:pt x="30" y="48"/>
                    <a:pt x="41" y="48"/>
                  </a:cubicBezTo>
                  <a:cubicBezTo>
                    <a:pt x="52" y="48"/>
                    <a:pt x="63" y="46"/>
                    <a:pt x="74" y="43"/>
                  </a:cubicBezTo>
                  <a:lnTo>
                    <a:pt x="74" y="58"/>
                  </a:lnTo>
                  <a:close/>
                  <a:moveTo>
                    <a:pt x="8" y="83"/>
                  </a:moveTo>
                  <a:cubicBezTo>
                    <a:pt x="8" y="68"/>
                    <a:pt x="8" y="68"/>
                    <a:pt x="8" y="68"/>
                  </a:cubicBezTo>
                  <a:cubicBezTo>
                    <a:pt x="18" y="70"/>
                    <a:pt x="29" y="72"/>
                    <a:pt x="39" y="72"/>
                  </a:cubicBezTo>
                  <a:cubicBezTo>
                    <a:pt x="51" y="72"/>
                    <a:pt x="63" y="70"/>
                    <a:pt x="74" y="66"/>
                  </a:cubicBezTo>
                  <a:cubicBezTo>
                    <a:pt x="74" y="83"/>
                    <a:pt x="74" y="83"/>
                    <a:pt x="74" y="83"/>
                  </a:cubicBezTo>
                  <a:cubicBezTo>
                    <a:pt x="52" y="90"/>
                    <a:pt x="30" y="90"/>
                    <a:pt x="8" y="83"/>
                  </a:cubicBezTo>
                  <a:close/>
                  <a:moveTo>
                    <a:pt x="74" y="35"/>
                  </a:moveTo>
                  <a:cubicBezTo>
                    <a:pt x="52" y="41"/>
                    <a:pt x="30" y="41"/>
                    <a:pt x="8" y="35"/>
                  </a:cubicBezTo>
                  <a:cubicBezTo>
                    <a:pt x="8" y="30"/>
                    <a:pt x="8" y="30"/>
                    <a:pt x="8" y="30"/>
                  </a:cubicBezTo>
                  <a:cubicBezTo>
                    <a:pt x="8" y="19"/>
                    <a:pt x="8" y="19"/>
                    <a:pt x="8" y="19"/>
                  </a:cubicBezTo>
                  <a:cubicBezTo>
                    <a:pt x="30" y="25"/>
                    <a:pt x="52" y="25"/>
                    <a:pt x="74" y="19"/>
                  </a:cubicBezTo>
                  <a:cubicBezTo>
                    <a:pt x="74" y="22"/>
                    <a:pt x="74" y="22"/>
                    <a:pt x="74" y="22"/>
                  </a:cubicBezTo>
                  <a:lnTo>
                    <a:pt x="74" y="35"/>
                  </a:lnTo>
                  <a:close/>
                </a:path>
              </a:pathLst>
            </a:custGeom>
            <a:solidFill>
              <a:srgbClr val="E6E6E6">
                <a:lumMod val="50000"/>
              </a:srgbClr>
            </a:solidFill>
            <a:ln>
              <a:noFill/>
            </a:ln>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grpSp>
      <p:grpSp>
        <p:nvGrpSpPr>
          <p:cNvPr id="158" name="Group 157"/>
          <p:cNvGrpSpPr/>
          <p:nvPr/>
        </p:nvGrpSpPr>
        <p:grpSpPr>
          <a:xfrm>
            <a:off x="8665167" y="4818884"/>
            <a:ext cx="577353" cy="559562"/>
            <a:chOff x="8488362" y="5222873"/>
            <a:chExt cx="566084" cy="548640"/>
          </a:xfrm>
        </p:grpSpPr>
        <p:sp>
          <p:nvSpPr>
            <p:cNvPr id="159" name="Rectangle: Rounded Corners 158"/>
            <p:cNvSpPr/>
            <p:nvPr/>
          </p:nvSpPr>
          <p:spPr bwMode="auto">
            <a:xfrm>
              <a:off x="8497084" y="5222873"/>
              <a:ext cx="548640" cy="548640"/>
            </a:xfrm>
            <a:prstGeom prst="roundRect">
              <a:avLst>
                <a:gd name="adj" fmla="val 3473"/>
              </a:avLst>
            </a:prstGeom>
            <a:solidFill>
              <a:srgbClr val="FFFFFF"/>
            </a:solidFill>
            <a:ln w="19050" cap="flat" cmpd="sng" algn="ctr">
              <a:solidFill>
                <a:srgbClr val="E6E6E6">
                  <a:lumMod val="50000"/>
                </a:srgbClr>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60" name="TextBox 159"/>
            <p:cNvSpPr txBox="1"/>
            <p:nvPr/>
          </p:nvSpPr>
          <p:spPr>
            <a:xfrm>
              <a:off x="8488362" y="5342604"/>
              <a:ext cx="566084" cy="350890"/>
            </a:xfrm>
            <a:prstGeom prst="rect">
              <a:avLst/>
            </a:prstGeom>
            <a:noFill/>
          </p:spPr>
          <p:txBody>
            <a:bodyPr wrap="square" lIns="93260" tIns="93260" rIns="93260" bIns="93260" rtlCol="0">
              <a:spAutoFit/>
            </a:bodyPr>
            <a:lstStyle/>
            <a:p>
              <a:pPr algn="ctr" defTabSz="951304">
                <a:lnSpc>
                  <a:spcPct val="90000"/>
                </a:lnSpc>
                <a:defRPr/>
              </a:pPr>
              <a:r>
                <a:rPr lang="en-US" sz="612" kern="0" dirty="0">
                  <a:gradFill>
                    <a:gsLst>
                      <a:gs pos="0">
                        <a:srgbClr val="353535"/>
                      </a:gs>
                      <a:gs pos="100000">
                        <a:srgbClr val="353535"/>
                      </a:gs>
                    </a:gsLst>
                    <a:lin ang="0" scaled="0"/>
                  </a:gradFill>
                  <a:latin typeface="Segoe UI Semibold" panose="020B0702040204020203" pitchFamily="34" charset="0"/>
                  <a:ea typeface="Segoe UI" panose="020B0502040204020203" pitchFamily="34" charset="0"/>
                  <a:cs typeface="Segoe UI Semibold" panose="020B0702040204020203" pitchFamily="34" charset="0"/>
                </a:rPr>
                <a:t>DATABASE</a:t>
              </a:r>
            </a:p>
            <a:p>
              <a:pPr algn="ctr" defTabSz="951304">
                <a:lnSpc>
                  <a:spcPct val="90000"/>
                </a:lnSpc>
                <a:defRPr/>
              </a:pPr>
              <a:r>
                <a:rPr lang="en-US" sz="612" kern="0" dirty="0">
                  <a:gradFill>
                    <a:gsLst>
                      <a:gs pos="0">
                        <a:srgbClr val="0078D7"/>
                      </a:gs>
                      <a:gs pos="100000">
                        <a:srgbClr val="0078D7"/>
                      </a:gs>
                    </a:gsLst>
                  </a:gradFill>
                  <a:latin typeface="Segoe UI Semibold" panose="020B0702040204020203" pitchFamily="34" charset="0"/>
                  <a:ea typeface="Segoe UI" panose="020B0502040204020203" pitchFamily="34" charset="0"/>
                  <a:cs typeface="Segoe UI Semibold" panose="020B0702040204020203" pitchFamily="34" charset="0"/>
                </a:rPr>
                <a:t>ADAPTER</a:t>
              </a:r>
              <a:endParaRPr lang="en-US" sz="510" kern="0" dirty="0">
                <a:gradFill>
                  <a:gsLst>
                    <a:gs pos="0">
                      <a:srgbClr val="0078D7"/>
                    </a:gs>
                    <a:gs pos="100000">
                      <a:srgbClr val="0078D7"/>
                    </a:gs>
                  </a:gsLst>
                </a:gradFill>
                <a:latin typeface="Segoe UI Semibold" panose="020B0702040204020203" pitchFamily="34" charset="0"/>
                <a:ea typeface="Segoe UI" panose="020B0502040204020203" pitchFamily="34" charset="0"/>
                <a:cs typeface="Segoe UI Semibold" panose="020B0702040204020203" pitchFamily="34" charset="0"/>
              </a:endParaRPr>
            </a:p>
          </p:txBody>
        </p:sp>
      </p:grpSp>
      <p:grpSp>
        <p:nvGrpSpPr>
          <p:cNvPr id="161" name="Group 160"/>
          <p:cNvGrpSpPr/>
          <p:nvPr/>
        </p:nvGrpSpPr>
        <p:grpSpPr>
          <a:xfrm>
            <a:off x="8681359" y="5559440"/>
            <a:ext cx="559562" cy="559562"/>
            <a:chOff x="8504238" y="5948977"/>
            <a:chExt cx="548640" cy="548640"/>
          </a:xfrm>
        </p:grpSpPr>
        <p:sp>
          <p:nvSpPr>
            <p:cNvPr id="162" name="Oval 161"/>
            <p:cNvSpPr/>
            <p:nvPr/>
          </p:nvSpPr>
          <p:spPr bwMode="auto">
            <a:xfrm>
              <a:off x="8504238" y="5948977"/>
              <a:ext cx="548640" cy="548640"/>
            </a:xfrm>
            <a:prstGeom prst="ellipse">
              <a:avLst/>
            </a:prstGeom>
            <a:solidFill>
              <a:srgbClr val="FFFFFF"/>
            </a:solidFill>
            <a:ln w="19050" cap="flat" cmpd="sng" algn="ctr">
              <a:solidFill>
                <a:srgbClr val="E6E6E6">
                  <a:lumMod val="50000"/>
                </a:srgbClr>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918" kern="0" dirty="0">
                <a:solidFill>
                  <a:srgbClr val="353535"/>
                </a:solidFill>
                <a:latin typeface="Segoe UI Semilight"/>
                <a:ea typeface="Segoe UI" pitchFamily="34" charset="0"/>
                <a:cs typeface="Segoe UI" pitchFamily="34" charset="0"/>
              </a:endParaRPr>
            </a:p>
          </p:txBody>
        </p:sp>
        <p:sp>
          <p:nvSpPr>
            <p:cNvPr id="163" name="TextBox 162"/>
            <p:cNvSpPr txBox="1"/>
            <p:nvPr/>
          </p:nvSpPr>
          <p:spPr>
            <a:xfrm>
              <a:off x="8518525" y="6229108"/>
              <a:ext cx="527199" cy="267766"/>
            </a:xfrm>
            <a:prstGeom prst="rect">
              <a:avLst/>
            </a:prstGeom>
            <a:noFill/>
          </p:spPr>
          <p:txBody>
            <a:bodyPr wrap="square" lIns="93260" tIns="93260" rIns="93260" bIns="93260" rtlCol="0">
              <a:spAutoFit/>
            </a:bodyPr>
            <a:lstStyle/>
            <a:p>
              <a:pPr algn="ctr" defTabSz="951304">
                <a:lnSpc>
                  <a:spcPct val="90000"/>
                </a:lnSpc>
                <a:spcAft>
                  <a:spcPts val="612"/>
                </a:spcAft>
                <a:defRPr/>
              </a:pPr>
              <a:r>
                <a:rPr lang="en-US" sz="612" kern="0" dirty="0">
                  <a:gradFill>
                    <a:gsLst>
                      <a:gs pos="0">
                        <a:srgbClr val="353535"/>
                      </a:gs>
                      <a:gs pos="100000">
                        <a:srgbClr val="353535"/>
                      </a:gs>
                    </a:gsLst>
                    <a:lin ang="0" scaled="0"/>
                  </a:gradFill>
                  <a:latin typeface="Segoe UI Semibold" panose="020B0702040204020203" pitchFamily="34" charset="0"/>
                  <a:ea typeface="Segoe UI" panose="020B0502040204020203" pitchFamily="34" charset="0"/>
                  <a:cs typeface="Segoe UI Semibold" panose="020B0702040204020203" pitchFamily="34" charset="0"/>
                </a:rPr>
                <a:t>MYSQL</a:t>
              </a:r>
              <a:endParaRPr lang="en-US" sz="510" kern="0" dirty="0">
                <a:gradFill>
                  <a:gsLst>
                    <a:gs pos="0">
                      <a:srgbClr val="353535"/>
                    </a:gs>
                    <a:gs pos="100000">
                      <a:srgbClr val="353535"/>
                    </a:gs>
                  </a:gsLst>
                  <a:lin ang="0" scaled="0"/>
                </a:gradFill>
                <a:latin typeface="Segoe UI Semibold" panose="020B0702040204020203" pitchFamily="34" charset="0"/>
                <a:ea typeface="Segoe UI" panose="020B0502040204020203" pitchFamily="34" charset="0"/>
                <a:cs typeface="Segoe UI Semibold" panose="020B0702040204020203" pitchFamily="34" charset="0"/>
              </a:endParaRPr>
            </a:p>
          </p:txBody>
        </p:sp>
        <p:sp>
          <p:nvSpPr>
            <p:cNvPr id="164" name="Freeform 5"/>
            <p:cNvSpPr>
              <a:spLocks noEditPoints="1"/>
            </p:cNvSpPr>
            <p:nvPr/>
          </p:nvSpPr>
          <p:spPr bwMode="auto">
            <a:xfrm>
              <a:off x="8684874" y="6057994"/>
              <a:ext cx="181799" cy="211931"/>
            </a:xfrm>
            <a:custGeom>
              <a:avLst/>
              <a:gdLst>
                <a:gd name="T0" fmla="*/ 75 w 82"/>
                <a:gd name="T1" fmla="*/ 5 h 96"/>
                <a:gd name="T2" fmla="*/ 3 w 82"/>
                <a:gd name="T3" fmla="*/ 6 h 96"/>
                <a:gd name="T4" fmla="*/ 0 w 82"/>
                <a:gd name="T5" fmla="*/ 7 h 96"/>
                <a:gd name="T6" fmla="*/ 0 w 82"/>
                <a:gd name="T7" fmla="*/ 8 h 96"/>
                <a:gd name="T8" fmla="*/ 0 w 82"/>
                <a:gd name="T9" fmla="*/ 30 h 96"/>
                <a:gd name="T10" fmla="*/ 0 w 82"/>
                <a:gd name="T11" fmla="*/ 89 h 96"/>
                <a:gd name="T12" fmla="*/ 5 w 82"/>
                <a:gd name="T13" fmla="*/ 91 h 96"/>
                <a:gd name="T14" fmla="*/ 41 w 82"/>
                <a:gd name="T15" fmla="*/ 96 h 96"/>
                <a:gd name="T16" fmla="*/ 77 w 82"/>
                <a:gd name="T17" fmla="*/ 91 h 96"/>
                <a:gd name="T18" fmla="*/ 82 w 82"/>
                <a:gd name="T19" fmla="*/ 89 h 96"/>
                <a:gd name="T20" fmla="*/ 82 w 82"/>
                <a:gd name="T21" fmla="*/ 22 h 96"/>
                <a:gd name="T22" fmla="*/ 82 w 82"/>
                <a:gd name="T23" fmla="*/ 8 h 96"/>
                <a:gd name="T24" fmla="*/ 82 w 82"/>
                <a:gd name="T25" fmla="*/ 7 h 96"/>
                <a:gd name="T26" fmla="*/ 75 w 82"/>
                <a:gd name="T27" fmla="*/ 5 h 96"/>
                <a:gd name="T28" fmla="*/ 69 w 82"/>
                <a:gd name="T29" fmla="*/ 12 h 96"/>
                <a:gd name="T30" fmla="*/ 13 w 82"/>
                <a:gd name="T31" fmla="*/ 12 h 96"/>
                <a:gd name="T32" fmla="*/ 69 w 82"/>
                <a:gd name="T33" fmla="*/ 12 h 96"/>
                <a:gd name="T34" fmla="*/ 74 w 82"/>
                <a:gd name="T35" fmla="*/ 58 h 96"/>
                <a:gd name="T36" fmla="*/ 8 w 82"/>
                <a:gd name="T37" fmla="*/ 59 h 96"/>
                <a:gd name="T38" fmla="*/ 8 w 82"/>
                <a:gd name="T39" fmla="*/ 43 h 96"/>
                <a:gd name="T40" fmla="*/ 41 w 82"/>
                <a:gd name="T41" fmla="*/ 48 h 96"/>
                <a:gd name="T42" fmla="*/ 74 w 82"/>
                <a:gd name="T43" fmla="*/ 43 h 96"/>
                <a:gd name="T44" fmla="*/ 74 w 82"/>
                <a:gd name="T45" fmla="*/ 58 h 96"/>
                <a:gd name="T46" fmla="*/ 8 w 82"/>
                <a:gd name="T47" fmla="*/ 83 h 96"/>
                <a:gd name="T48" fmla="*/ 8 w 82"/>
                <a:gd name="T49" fmla="*/ 68 h 96"/>
                <a:gd name="T50" fmla="*/ 39 w 82"/>
                <a:gd name="T51" fmla="*/ 72 h 96"/>
                <a:gd name="T52" fmla="*/ 74 w 82"/>
                <a:gd name="T53" fmla="*/ 66 h 96"/>
                <a:gd name="T54" fmla="*/ 74 w 82"/>
                <a:gd name="T55" fmla="*/ 83 h 96"/>
                <a:gd name="T56" fmla="*/ 8 w 82"/>
                <a:gd name="T57" fmla="*/ 83 h 96"/>
                <a:gd name="T58" fmla="*/ 74 w 82"/>
                <a:gd name="T59" fmla="*/ 35 h 96"/>
                <a:gd name="T60" fmla="*/ 8 w 82"/>
                <a:gd name="T61" fmla="*/ 35 h 96"/>
                <a:gd name="T62" fmla="*/ 8 w 82"/>
                <a:gd name="T63" fmla="*/ 30 h 96"/>
                <a:gd name="T64" fmla="*/ 8 w 82"/>
                <a:gd name="T65" fmla="*/ 19 h 96"/>
                <a:gd name="T66" fmla="*/ 74 w 82"/>
                <a:gd name="T67" fmla="*/ 19 h 96"/>
                <a:gd name="T68" fmla="*/ 74 w 82"/>
                <a:gd name="T69" fmla="*/ 22 h 96"/>
                <a:gd name="T70" fmla="*/ 74 w 82"/>
                <a:gd name="T71"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2" h="96">
                  <a:moveTo>
                    <a:pt x="75" y="5"/>
                  </a:moveTo>
                  <a:cubicBezTo>
                    <a:pt x="51" y="0"/>
                    <a:pt x="27" y="1"/>
                    <a:pt x="3" y="6"/>
                  </a:cubicBezTo>
                  <a:cubicBezTo>
                    <a:pt x="0" y="7"/>
                    <a:pt x="0" y="7"/>
                    <a:pt x="0" y="7"/>
                  </a:cubicBezTo>
                  <a:cubicBezTo>
                    <a:pt x="0" y="8"/>
                    <a:pt x="0" y="8"/>
                    <a:pt x="0" y="8"/>
                  </a:cubicBezTo>
                  <a:cubicBezTo>
                    <a:pt x="0" y="30"/>
                    <a:pt x="0" y="30"/>
                    <a:pt x="0" y="30"/>
                  </a:cubicBezTo>
                  <a:cubicBezTo>
                    <a:pt x="0" y="89"/>
                    <a:pt x="0" y="89"/>
                    <a:pt x="0" y="89"/>
                  </a:cubicBezTo>
                  <a:cubicBezTo>
                    <a:pt x="5" y="91"/>
                    <a:pt x="5" y="91"/>
                    <a:pt x="5" y="91"/>
                  </a:cubicBezTo>
                  <a:cubicBezTo>
                    <a:pt x="17" y="95"/>
                    <a:pt x="29" y="96"/>
                    <a:pt x="41" y="96"/>
                  </a:cubicBezTo>
                  <a:cubicBezTo>
                    <a:pt x="53" y="96"/>
                    <a:pt x="65" y="95"/>
                    <a:pt x="77" y="91"/>
                  </a:cubicBezTo>
                  <a:cubicBezTo>
                    <a:pt x="82" y="89"/>
                    <a:pt x="82" y="89"/>
                    <a:pt x="82" y="89"/>
                  </a:cubicBezTo>
                  <a:cubicBezTo>
                    <a:pt x="82" y="22"/>
                    <a:pt x="82" y="22"/>
                    <a:pt x="82" y="22"/>
                  </a:cubicBezTo>
                  <a:cubicBezTo>
                    <a:pt x="82" y="8"/>
                    <a:pt x="82" y="8"/>
                    <a:pt x="82" y="8"/>
                  </a:cubicBezTo>
                  <a:cubicBezTo>
                    <a:pt x="82" y="7"/>
                    <a:pt x="82" y="7"/>
                    <a:pt x="82" y="7"/>
                  </a:cubicBezTo>
                  <a:lnTo>
                    <a:pt x="75" y="5"/>
                  </a:lnTo>
                  <a:close/>
                  <a:moveTo>
                    <a:pt x="69" y="12"/>
                  </a:moveTo>
                  <a:cubicBezTo>
                    <a:pt x="50" y="17"/>
                    <a:pt x="31" y="17"/>
                    <a:pt x="13" y="12"/>
                  </a:cubicBezTo>
                  <a:cubicBezTo>
                    <a:pt x="32" y="9"/>
                    <a:pt x="50" y="9"/>
                    <a:pt x="69" y="12"/>
                  </a:cubicBezTo>
                  <a:close/>
                  <a:moveTo>
                    <a:pt x="74" y="58"/>
                  </a:moveTo>
                  <a:cubicBezTo>
                    <a:pt x="52" y="65"/>
                    <a:pt x="30" y="65"/>
                    <a:pt x="8" y="59"/>
                  </a:cubicBezTo>
                  <a:cubicBezTo>
                    <a:pt x="8" y="43"/>
                    <a:pt x="8" y="43"/>
                    <a:pt x="8" y="43"/>
                  </a:cubicBezTo>
                  <a:cubicBezTo>
                    <a:pt x="19" y="46"/>
                    <a:pt x="30" y="48"/>
                    <a:pt x="41" y="48"/>
                  </a:cubicBezTo>
                  <a:cubicBezTo>
                    <a:pt x="52" y="48"/>
                    <a:pt x="63" y="46"/>
                    <a:pt x="74" y="43"/>
                  </a:cubicBezTo>
                  <a:lnTo>
                    <a:pt x="74" y="58"/>
                  </a:lnTo>
                  <a:close/>
                  <a:moveTo>
                    <a:pt x="8" y="83"/>
                  </a:moveTo>
                  <a:cubicBezTo>
                    <a:pt x="8" y="68"/>
                    <a:pt x="8" y="68"/>
                    <a:pt x="8" y="68"/>
                  </a:cubicBezTo>
                  <a:cubicBezTo>
                    <a:pt x="18" y="70"/>
                    <a:pt x="29" y="72"/>
                    <a:pt x="39" y="72"/>
                  </a:cubicBezTo>
                  <a:cubicBezTo>
                    <a:pt x="51" y="72"/>
                    <a:pt x="63" y="70"/>
                    <a:pt x="74" y="66"/>
                  </a:cubicBezTo>
                  <a:cubicBezTo>
                    <a:pt x="74" y="83"/>
                    <a:pt x="74" y="83"/>
                    <a:pt x="74" y="83"/>
                  </a:cubicBezTo>
                  <a:cubicBezTo>
                    <a:pt x="52" y="90"/>
                    <a:pt x="30" y="90"/>
                    <a:pt x="8" y="83"/>
                  </a:cubicBezTo>
                  <a:close/>
                  <a:moveTo>
                    <a:pt x="74" y="35"/>
                  </a:moveTo>
                  <a:cubicBezTo>
                    <a:pt x="52" y="41"/>
                    <a:pt x="30" y="41"/>
                    <a:pt x="8" y="35"/>
                  </a:cubicBezTo>
                  <a:cubicBezTo>
                    <a:pt x="8" y="30"/>
                    <a:pt x="8" y="30"/>
                    <a:pt x="8" y="30"/>
                  </a:cubicBezTo>
                  <a:cubicBezTo>
                    <a:pt x="8" y="19"/>
                    <a:pt x="8" y="19"/>
                    <a:pt x="8" y="19"/>
                  </a:cubicBezTo>
                  <a:cubicBezTo>
                    <a:pt x="30" y="25"/>
                    <a:pt x="52" y="25"/>
                    <a:pt x="74" y="19"/>
                  </a:cubicBezTo>
                  <a:cubicBezTo>
                    <a:pt x="74" y="22"/>
                    <a:pt x="74" y="22"/>
                    <a:pt x="74" y="22"/>
                  </a:cubicBezTo>
                  <a:lnTo>
                    <a:pt x="74" y="35"/>
                  </a:lnTo>
                  <a:close/>
                </a:path>
              </a:pathLst>
            </a:custGeom>
            <a:solidFill>
              <a:srgbClr val="E6E6E6">
                <a:lumMod val="50000"/>
              </a:srgbClr>
            </a:solidFill>
            <a:ln>
              <a:noFill/>
            </a:ln>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grpSp>
      <p:grpSp>
        <p:nvGrpSpPr>
          <p:cNvPr id="165" name="Group 164"/>
          <p:cNvGrpSpPr/>
          <p:nvPr/>
        </p:nvGrpSpPr>
        <p:grpSpPr>
          <a:xfrm>
            <a:off x="6893869" y="3067540"/>
            <a:ext cx="559562" cy="559562"/>
            <a:chOff x="3960831" y="2201862"/>
            <a:chExt cx="548640" cy="548640"/>
          </a:xfrm>
        </p:grpSpPr>
        <p:sp>
          <p:nvSpPr>
            <p:cNvPr id="166" name="Oval 165"/>
            <p:cNvSpPr/>
            <p:nvPr/>
          </p:nvSpPr>
          <p:spPr bwMode="auto">
            <a:xfrm>
              <a:off x="3960831" y="2201862"/>
              <a:ext cx="548640" cy="548640"/>
            </a:xfrm>
            <a:prstGeom prst="ellipse">
              <a:avLst/>
            </a:prstGeom>
            <a:solidFill>
              <a:srgbClr val="FFFFFF"/>
            </a:solidFill>
            <a:ln w="19050" cap="flat" cmpd="sng" algn="ctr">
              <a:solidFill>
                <a:srgbClr val="E6E6E6">
                  <a:lumMod val="50000"/>
                </a:srgbClr>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918" kern="0" dirty="0">
                <a:solidFill>
                  <a:srgbClr val="353535"/>
                </a:solidFill>
                <a:latin typeface="Segoe UI Semilight"/>
                <a:ea typeface="Segoe UI" pitchFamily="34" charset="0"/>
                <a:cs typeface="Segoe UI" pitchFamily="34" charset="0"/>
              </a:endParaRPr>
            </a:p>
          </p:txBody>
        </p:sp>
        <p:sp>
          <p:nvSpPr>
            <p:cNvPr id="167" name="TextBox 166"/>
            <p:cNvSpPr txBox="1"/>
            <p:nvPr/>
          </p:nvSpPr>
          <p:spPr>
            <a:xfrm>
              <a:off x="3968768" y="2328831"/>
              <a:ext cx="540703" cy="350865"/>
            </a:xfrm>
            <a:prstGeom prst="rect">
              <a:avLst/>
            </a:prstGeom>
            <a:noFill/>
          </p:spPr>
          <p:txBody>
            <a:bodyPr wrap="square" lIns="93260" tIns="93260" rIns="93260" bIns="93260" rtlCol="0">
              <a:spAutoFit/>
            </a:bodyPr>
            <a:lstStyle/>
            <a:p>
              <a:pPr algn="ctr" defTabSz="951304">
                <a:lnSpc>
                  <a:spcPct val="90000"/>
                </a:lnSpc>
                <a:spcAft>
                  <a:spcPts val="612"/>
                </a:spcAft>
                <a:defRPr/>
              </a:pPr>
              <a:r>
                <a:rPr lang="en-US" sz="612" kern="0" dirty="0">
                  <a:gradFill>
                    <a:gsLst>
                      <a:gs pos="0">
                        <a:srgbClr val="353535"/>
                      </a:gs>
                      <a:gs pos="100000">
                        <a:srgbClr val="353535"/>
                      </a:gs>
                    </a:gsLst>
                  </a:gradFill>
                  <a:latin typeface="Segoe UI Semibold" panose="020B0702040204020203" pitchFamily="34" charset="0"/>
                  <a:ea typeface="Segoe UI" panose="020B0502040204020203" pitchFamily="34" charset="0"/>
                  <a:cs typeface="Segoe UI Semibold" panose="020B0702040204020203" pitchFamily="34" charset="0"/>
                </a:rPr>
                <a:t>REST</a:t>
              </a:r>
              <a:br>
                <a:rPr lang="en-US" sz="612" kern="0" dirty="0">
                  <a:gradFill>
                    <a:gsLst>
                      <a:gs pos="0">
                        <a:srgbClr val="353535"/>
                      </a:gs>
                      <a:gs pos="100000">
                        <a:srgbClr val="353535"/>
                      </a:gs>
                    </a:gsLst>
                  </a:gradFill>
                  <a:latin typeface="Segoe UI Semibold" panose="020B0702040204020203" pitchFamily="34" charset="0"/>
                  <a:ea typeface="Segoe UI" panose="020B0502040204020203" pitchFamily="34" charset="0"/>
                  <a:cs typeface="Segoe UI Semibold" panose="020B0702040204020203" pitchFamily="34" charset="0"/>
                </a:rPr>
              </a:br>
              <a:r>
                <a:rPr lang="en-US" sz="612" kern="0" dirty="0">
                  <a:gradFill>
                    <a:gsLst>
                      <a:gs pos="0">
                        <a:srgbClr val="353535"/>
                      </a:gs>
                      <a:gs pos="100000">
                        <a:srgbClr val="353535"/>
                      </a:gs>
                    </a:gsLst>
                  </a:gradFill>
                  <a:latin typeface="Segoe UI Semibold" panose="020B0702040204020203" pitchFamily="34" charset="0"/>
                  <a:ea typeface="Segoe UI" panose="020B0502040204020203" pitchFamily="34" charset="0"/>
                  <a:cs typeface="Segoe UI Semibold" panose="020B0702040204020203" pitchFamily="34" charset="0"/>
                </a:rPr>
                <a:t>API</a:t>
              </a:r>
              <a:endParaRPr lang="en-US" sz="510" kern="0" dirty="0">
                <a:gradFill>
                  <a:gsLst>
                    <a:gs pos="0">
                      <a:srgbClr val="353535"/>
                    </a:gs>
                    <a:gs pos="100000">
                      <a:srgbClr val="353535"/>
                    </a:gs>
                  </a:gsLst>
                </a:gradFill>
                <a:latin typeface="Segoe UI Semibold" panose="020B0702040204020203" pitchFamily="34" charset="0"/>
                <a:ea typeface="Segoe UI" panose="020B0502040204020203" pitchFamily="34" charset="0"/>
                <a:cs typeface="Segoe UI Semibold" panose="020B0702040204020203" pitchFamily="34" charset="0"/>
              </a:endParaRPr>
            </a:p>
          </p:txBody>
        </p:sp>
      </p:grpSp>
      <p:grpSp>
        <p:nvGrpSpPr>
          <p:cNvPr id="168" name="Group 167"/>
          <p:cNvGrpSpPr/>
          <p:nvPr/>
        </p:nvGrpSpPr>
        <p:grpSpPr>
          <a:xfrm>
            <a:off x="2924323" y="3255134"/>
            <a:ext cx="1554339" cy="1373142"/>
            <a:chOff x="2859572" y="3689648"/>
            <a:chExt cx="1524000" cy="1346340"/>
          </a:xfrm>
        </p:grpSpPr>
        <p:sp>
          <p:nvSpPr>
            <p:cNvPr id="169" name="Hexagon 168"/>
            <p:cNvSpPr/>
            <p:nvPr/>
          </p:nvSpPr>
          <p:spPr bwMode="auto">
            <a:xfrm>
              <a:off x="2859572" y="3689648"/>
              <a:ext cx="1524000" cy="1346340"/>
            </a:xfrm>
            <a:prstGeom prst="hexagon">
              <a:avLst>
                <a:gd name="adj" fmla="val 27425"/>
                <a:gd name="vf" fmla="val 115470"/>
              </a:avLst>
            </a:prstGeom>
            <a:solidFill>
              <a:srgbClr val="FFFFFF"/>
            </a:solidFill>
            <a:ln w="28575" cap="rnd" cmpd="sng" algn="ctr">
              <a:solidFill>
                <a:srgbClr val="E6E6E6">
                  <a:lumMod val="50000"/>
                </a:srgbClr>
              </a:solidFill>
              <a:prstDash val="solid"/>
              <a:roun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70" name="TextBox 169"/>
            <p:cNvSpPr txBox="1"/>
            <p:nvPr/>
          </p:nvSpPr>
          <p:spPr>
            <a:xfrm>
              <a:off x="3227684" y="4228935"/>
              <a:ext cx="787776" cy="267766"/>
            </a:xfrm>
            <a:prstGeom prst="rect">
              <a:avLst/>
            </a:prstGeom>
            <a:noFill/>
          </p:spPr>
          <p:txBody>
            <a:bodyPr wrap="square" lIns="93260" tIns="93260" rIns="93260" bIns="93260" rtlCol="0">
              <a:spAutoFit/>
            </a:bodyPr>
            <a:lstStyle/>
            <a:p>
              <a:pPr algn="ctr" defTabSz="951304">
                <a:lnSpc>
                  <a:spcPct val="90000"/>
                </a:lnSpc>
                <a:spcAft>
                  <a:spcPts val="612"/>
                </a:spcAft>
                <a:defRPr/>
              </a:pPr>
              <a:r>
                <a:rPr lang="en-US" sz="612" kern="0" dirty="0">
                  <a:gradFill>
                    <a:gsLst>
                      <a:gs pos="0">
                        <a:srgbClr val="353535"/>
                      </a:gs>
                      <a:gs pos="100000">
                        <a:srgbClr val="353535"/>
                      </a:gs>
                    </a:gsLst>
                  </a:gradFill>
                  <a:latin typeface="Segoe UI Semibold" panose="020B0702040204020203" pitchFamily="34" charset="0"/>
                  <a:ea typeface="Segoe UI" panose="020B0502040204020203" pitchFamily="34" charset="0"/>
                  <a:cs typeface="Segoe UI Semibold" panose="020B0702040204020203" pitchFamily="34" charset="0"/>
                </a:rPr>
                <a:t>BUSINESS LOGIC</a:t>
              </a:r>
              <a:endParaRPr lang="en-US" sz="510" kern="0" dirty="0">
                <a:gradFill>
                  <a:gsLst>
                    <a:gs pos="0">
                      <a:srgbClr val="353535"/>
                    </a:gs>
                    <a:gs pos="100000">
                      <a:srgbClr val="353535"/>
                    </a:gs>
                  </a:gsLst>
                </a:gradFill>
                <a:latin typeface="Segoe UI Semibold" panose="020B0702040204020203" pitchFamily="34" charset="0"/>
                <a:ea typeface="Segoe UI" panose="020B0502040204020203" pitchFamily="34" charset="0"/>
                <a:cs typeface="Segoe UI Semibold" panose="020B0702040204020203" pitchFamily="34" charset="0"/>
              </a:endParaRPr>
            </a:p>
          </p:txBody>
        </p:sp>
      </p:grpSp>
      <p:grpSp>
        <p:nvGrpSpPr>
          <p:cNvPr id="171" name="Group 170"/>
          <p:cNvGrpSpPr/>
          <p:nvPr/>
        </p:nvGrpSpPr>
        <p:grpSpPr>
          <a:xfrm>
            <a:off x="8179717" y="3255134"/>
            <a:ext cx="1554339" cy="1373142"/>
            <a:chOff x="8012387" y="3689648"/>
            <a:chExt cx="1524000" cy="1346340"/>
          </a:xfrm>
        </p:grpSpPr>
        <p:sp>
          <p:nvSpPr>
            <p:cNvPr id="172" name="Hexagon 171"/>
            <p:cNvSpPr/>
            <p:nvPr/>
          </p:nvSpPr>
          <p:spPr bwMode="auto">
            <a:xfrm>
              <a:off x="8012387" y="3689648"/>
              <a:ext cx="1524000" cy="1346340"/>
            </a:xfrm>
            <a:prstGeom prst="hexagon">
              <a:avLst>
                <a:gd name="adj" fmla="val 27425"/>
                <a:gd name="vf" fmla="val 115470"/>
              </a:avLst>
            </a:prstGeom>
            <a:solidFill>
              <a:srgbClr val="FFFFFF"/>
            </a:solidFill>
            <a:ln w="28575" cap="rnd" cmpd="sng" algn="ctr">
              <a:solidFill>
                <a:srgbClr val="0078D7"/>
              </a:solidFill>
              <a:prstDash val="solid"/>
              <a:roun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73" name="TextBox 172"/>
            <p:cNvSpPr txBox="1"/>
            <p:nvPr/>
          </p:nvSpPr>
          <p:spPr>
            <a:xfrm>
              <a:off x="8380499" y="4228935"/>
              <a:ext cx="787776" cy="267766"/>
            </a:xfrm>
            <a:prstGeom prst="rect">
              <a:avLst/>
            </a:prstGeom>
            <a:noFill/>
          </p:spPr>
          <p:txBody>
            <a:bodyPr wrap="square" lIns="93260" tIns="93260" rIns="93260" bIns="93260" rtlCol="0">
              <a:spAutoFit/>
            </a:bodyPr>
            <a:lstStyle/>
            <a:p>
              <a:pPr algn="ctr" defTabSz="951304">
                <a:lnSpc>
                  <a:spcPct val="90000"/>
                </a:lnSpc>
                <a:spcAft>
                  <a:spcPts val="612"/>
                </a:spcAft>
                <a:defRPr/>
              </a:pPr>
              <a:r>
                <a:rPr lang="en-US" sz="612" kern="0" dirty="0">
                  <a:gradFill>
                    <a:gsLst>
                      <a:gs pos="0">
                        <a:srgbClr val="353535"/>
                      </a:gs>
                      <a:gs pos="100000">
                        <a:srgbClr val="353535"/>
                      </a:gs>
                    </a:gsLst>
                    <a:lin ang="0" scaled="0"/>
                  </a:gradFill>
                  <a:latin typeface="Segoe UI Semibold" panose="020B0702040204020203" pitchFamily="34" charset="0"/>
                  <a:ea typeface="Segoe UI" panose="020B0502040204020203" pitchFamily="34" charset="0"/>
                  <a:cs typeface="Segoe UI Semibold" panose="020B0702040204020203" pitchFamily="34" charset="0"/>
                </a:rPr>
                <a:t>BUSINESS LOGIC</a:t>
              </a:r>
              <a:endParaRPr lang="en-US" sz="510" kern="0" dirty="0">
                <a:gradFill>
                  <a:gsLst>
                    <a:gs pos="0">
                      <a:srgbClr val="353535"/>
                    </a:gs>
                    <a:gs pos="100000">
                      <a:srgbClr val="353535"/>
                    </a:gs>
                  </a:gsLst>
                  <a:lin ang="0" scaled="0"/>
                </a:gradFill>
                <a:latin typeface="Segoe UI Semibold" panose="020B0702040204020203" pitchFamily="34" charset="0"/>
                <a:ea typeface="Segoe UI" panose="020B0502040204020203" pitchFamily="34" charset="0"/>
                <a:cs typeface="Segoe UI Semibold" panose="020B0702040204020203" pitchFamily="34" charset="0"/>
              </a:endParaRPr>
            </a:p>
          </p:txBody>
        </p:sp>
      </p:grpSp>
      <p:grpSp>
        <p:nvGrpSpPr>
          <p:cNvPr id="174" name="Group 173"/>
          <p:cNvGrpSpPr/>
          <p:nvPr/>
        </p:nvGrpSpPr>
        <p:grpSpPr>
          <a:xfrm>
            <a:off x="3352928" y="2493997"/>
            <a:ext cx="704291" cy="587164"/>
            <a:chOff x="3279812" y="2943367"/>
            <a:chExt cx="690544" cy="575703"/>
          </a:xfrm>
        </p:grpSpPr>
        <p:grpSp>
          <p:nvGrpSpPr>
            <p:cNvPr id="175" name="Group 174"/>
            <p:cNvGrpSpPr/>
            <p:nvPr/>
          </p:nvGrpSpPr>
          <p:grpSpPr>
            <a:xfrm>
              <a:off x="3354872" y="2943367"/>
              <a:ext cx="533400" cy="575703"/>
              <a:chOff x="4933950" y="3378200"/>
              <a:chExt cx="287338" cy="307975"/>
            </a:xfrm>
          </p:grpSpPr>
          <p:sp>
            <p:nvSpPr>
              <p:cNvPr id="177" name="Freeform 15"/>
              <p:cNvSpPr>
                <a:spLocks/>
              </p:cNvSpPr>
              <p:nvPr/>
            </p:nvSpPr>
            <p:spPr bwMode="auto">
              <a:xfrm>
                <a:off x="4948238" y="3445669"/>
                <a:ext cx="258762" cy="233362"/>
              </a:xfrm>
              <a:custGeom>
                <a:avLst/>
                <a:gdLst>
                  <a:gd name="T0" fmla="*/ 0 w 163"/>
                  <a:gd name="T1" fmla="*/ 2 h 147"/>
                  <a:gd name="T2" fmla="*/ 84 w 163"/>
                  <a:gd name="T3" fmla="*/ 27 h 147"/>
                  <a:gd name="T4" fmla="*/ 163 w 163"/>
                  <a:gd name="T5" fmla="*/ 0 h 147"/>
                  <a:gd name="T6" fmla="*/ 163 w 163"/>
                  <a:gd name="T7" fmla="*/ 116 h 147"/>
                  <a:gd name="T8" fmla="*/ 84 w 163"/>
                  <a:gd name="T9" fmla="*/ 147 h 147"/>
                  <a:gd name="T10" fmla="*/ 0 w 163"/>
                  <a:gd name="T11" fmla="*/ 107 h 147"/>
                  <a:gd name="T12" fmla="*/ 0 w 163"/>
                  <a:gd name="T13" fmla="*/ 2 h 147"/>
                </a:gdLst>
                <a:ahLst/>
                <a:cxnLst>
                  <a:cxn ang="0">
                    <a:pos x="T0" y="T1"/>
                  </a:cxn>
                  <a:cxn ang="0">
                    <a:pos x="T2" y="T3"/>
                  </a:cxn>
                  <a:cxn ang="0">
                    <a:pos x="T4" y="T5"/>
                  </a:cxn>
                  <a:cxn ang="0">
                    <a:pos x="T6" y="T7"/>
                  </a:cxn>
                  <a:cxn ang="0">
                    <a:pos x="T8" y="T9"/>
                  </a:cxn>
                  <a:cxn ang="0">
                    <a:pos x="T10" y="T11"/>
                  </a:cxn>
                  <a:cxn ang="0">
                    <a:pos x="T12" y="T13"/>
                  </a:cxn>
                </a:cxnLst>
                <a:rect l="0" t="0" r="r" b="b"/>
                <a:pathLst>
                  <a:path w="163" h="147">
                    <a:moveTo>
                      <a:pt x="0" y="2"/>
                    </a:moveTo>
                    <a:lnTo>
                      <a:pt x="84" y="27"/>
                    </a:lnTo>
                    <a:lnTo>
                      <a:pt x="163" y="0"/>
                    </a:lnTo>
                    <a:lnTo>
                      <a:pt x="163" y="116"/>
                    </a:lnTo>
                    <a:lnTo>
                      <a:pt x="84" y="147"/>
                    </a:lnTo>
                    <a:lnTo>
                      <a:pt x="0" y="107"/>
                    </a:lnTo>
                    <a:lnTo>
                      <a:pt x="0" y="2"/>
                    </a:lnTo>
                    <a:close/>
                  </a:path>
                </a:pathLst>
              </a:custGeom>
              <a:solidFill>
                <a:srgbClr val="FFFFFF"/>
              </a:solidFill>
              <a:ln>
                <a:noFill/>
              </a:ln>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grpSp>
            <p:nvGrpSpPr>
              <p:cNvPr id="178" name="Group 8"/>
              <p:cNvGrpSpPr>
                <a:grpSpLocks noChangeAspect="1"/>
              </p:cNvGrpSpPr>
              <p:nvPr/>
            </p:nvGrpSpPr>
            <p:grpSpPr bwMode="auto">
              <a:xfrm>
                <a:off x="4933950" y="3378200"/>
                <a:ext cx="287338" cy="307975"/>
                <a:chOff x="3108" y="2128"/>
                <a:chExt cx="181" cy="194"/>
              </a:xfrm>
              <a:solidFill>
                <a:srgbClr val="0078D7"/>
              </a:solidFill>
            </p:grpSpPr>
            <p:sp>
              <p:nvSpPr>
                <p:cNvPr id="179" name="Freeform 9"/>
                <p:cNvSpPr>
                  <a:spLocks/>
                </p:cNvSpPr>
                <p:nvPr/>
              </p:nvSpPr>
              <p:spPr bwMode="auto">
                <a:xfrm>
                  <a:off x="3132" y="2139"/>
                  <a:ext cx="133" cy="53"/>
                </a:xfrm>
                <a:custGeom>
                  <a:avLst/>
                  <a:gdLst>
                    <a:gd name="T0" fmla="*/ 66 w 133"/>
                    <a:gd name="T1" fmla="*/ 0 h 53"/>
                    <a:gd name="T2" fmla="*/ 0 w 133"/>
                    <a:gd name="T3" fmla="*/ 27 h 53"/>
                    <a:gd name="T4" fmla="*/ 66 w 133"/>
                    <a:gd name="T5" fmla="*/ 53 h 53"/>
                    <a:gd name="T6" fmla="*/ 133 w 133"/>
                    <a:gd name="T7" fmla="*/ 27 h 53"/>
                    <a:gd name="T8" fmla="*/ 66 w 133"/>
                    <a:gd name="T9" fmla="*/ 0 h 53"/>
                  </a:gdLst>
                  <a:ahLst/>
                  <a:cxnLst>
                    <a:cxn ang="0">
                      <a:pos x="T0" y="T1"/>
                    </a:cxn>
                    <a:cxn ang="0">
                      <a:pos x="T2" y="T3"/>
                    </a:cxn>
                    <a:cxn ang="0">
                      <a:pos x="T4" y="T5"/>
                    </a:cxn>
                    <a:cxn ang="0">
                      <a:pos x="T6" y="T7"/>
                    </a:cxn>
                    <a:cxn ang="0">
                      <a:pos x="T8" y="T9"/>
                    </a:cxn>
                  </a:cxnLst>
                  <a:rect l="0" t="0" r="r" b="b"/>
                  <a:pathLst>
                    <a:path w="133" h="53">
                      <a:moveTo>
                        <a:pt x="66" y="0"/>
                      </a:moveTo>
                      <a:lnTo>
                        <a:pt x="0" y="27"/>
                      </a:lnTo>
                      <a:lnTo>
                        <a:pt x="66" y="53"/>
                      </a:lnTo>
                      <a:lnTo>
                        <a:pt x="133" y="27"/>
                      </a:lnTo>
                      <a:lnTo>
                        <a:pt x="6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180" name="Freeform 10"/>
                <p:cNvSpPr>
                  <a:spLocks noEditPoints="1"/>
                </p:cNvSpPr>
                <p:nvPr/>
              </p:nvSpPr>
              <p:spPr bwMode="auto">
                <a:xfrm>
                  <a:off x="3108" y="2128"/>
                  <a:ext cx="181" cy="70"/>
                </a:xfrm>
                <a:custGeom>
                  <a:avLst/>
                  <a:gdLst>
                    <a:gd name="T0" fmla="*/ 90 w 181"/>
                    <a:gd name="T1" fmla="*/ 73 h 73"/>
                    <a:gd name="T2" fmla="*/ 0 w 181"/>
                    <a:gd name="T3" fmla="*/ 38 h 73"/>
                    <a:gd name="T4" fmla="*/ 90 w 181"/>
                    <a:gd name="T5" fmla="*/ 0 h 73"/>
                    <a:gd name="T6" fmla="*/ 181 w 181"/>
                    <a:gd name="T7" fmla="*/ 38 h 73"/>
                    <a:gd name="T8" fmla="*/ 90 w 181"/>
                    <a:gd name="T9" fmla="*/ 73 h 73"/>
                    <a:gd name="T10" fmla="*/ 48 w 181"/>
                    <a:gd name="T11" fmla="*/ 38 h 73"/>
                    <a:gd name="T12" fmla="*/ 90 w 181"/>
                    <a:gd name="T13" fmla="*/ 53 h 73"/>
                    <a:gd name="T14" fmla="*/ 132 w 181"/>
                    <a:gd name="T15" fmla="*/ 38 h 73"/>
                    <a:gd name="T16" fmla="*/ 90 w 181"/>
                    <a:gd name="T17" fmla="*/ 20 h 73"/>
                    <a:gd name="T18" fmla="*/ 48 w 181"/>
                    <a:gd name="T19" fmla="*/ 38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1" h="73">
                      <a:moveTo>
                        <a:pt x="90" y="73"/>
                      </a:moveTo>
                      <a:lnTo>
                        <a:pt x="0" y="38"/>
                      </a:lnTo>
                      <a:lnTo>
                        <a:pt x="90" y="0"/>
                      </a:lnTo>
                      <a:lnTo>
                        <a:pt x="181" y="38"/>
                      </a:lnTo>
                      <a:lnTo>
                        <a:pt x="90" y="73"/>
                      </a:lnTo>
                      <a:close/>
                      <a:moveTo>
                        <a:pt x="48" y="38"/>
                      </a:moveTo>
                      <a:lnTo>
                        <a:pt x="90" y="53"/>
                      </a:lnTo>
                      <a:lnTo>
                        <a:pt x="132" y="38"/>
                      </a:lnTo>
                      <a:lnTo>
                        <a:pt x="90" y="20"/>
                      </a:lnTo>
                      <a:lnTo>
                        <a:pt x="48" y="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181" name="Freeform 11"/>
                <p:cNvSpPr>
                  <a:spLocks/>
                </p:cNvSpPr>
                <p:nvPr/>
              </p:nvSpPr>
              <p:spPr bwMode="auto">
                <a:xfrm>
                  <a:off x="3108" y="2166"/>
                  <a:ext cx="181" cy="156"/>
                </a:xfrm>
                <a:custGeom>
                  <a:avLst/>
                  <a:gdLst>
                    <a:gd name="T0" fmla="*/ 90 w 181"/>
                    <a:gd name="T1" fmla="*/ 156 h 156"/>
                    <a:gd name="T2" fmla="*/ 0 w 181"/>
                    <a:gd name="T3" fmla="*/ 110 h 156"/>
                    <a:gd name="T4" fmla="*/ 0 w 181"/>
                    <a:gd name="T5" fmla="*/ 0 h 156"/>
                    <a:gd name="T6" fmla="*/ 17 w 181"/>
                    <a:gd name="T7" fmla="*/ 0 h 156"/>
                    <a:gd name="T8" fmla="*/ 17 w 181"/>
                    <a:gd name="T9" fmla="*/ 99 h 156"/>
                    <a:gd name="T10" fmla="*/ 90 w 181"/>
                    <a:gd name="T11" fmla="*/ 136 h 156"/>
                    <a:gd name="T12" fmla="*/ 163 w 181"/>
                    <a:gd name="T13" fmla="*/ 107 h 156"/>
                    <a:gd name="T14" fmla="*/ 163 w 181"/>
                    <a:gd name="T15" fmla="*/ 0 h 156"/>
                    <a:gd name="T16" fmla="*/ 181 w 181"/>
                    <a:gd name="T17" fmla="*/ 0 h 156"/>
                    <a:gd name="T18" fmla="*/ 181 w 181"/>
                    <a:gd name="T19" fmla="*/ 118 h 156"/>
                    <a:gd name="T20" fmla="*/ 90 w 181"/>
                    <a:gd name="T21" fmla="*/ 156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1" h="156">
                      <a:moveTo>
                        <a:pt x="90" y="156"/>
                      </a:moveTo>
                      <a:lnTo>
                        <a:pt x="0" y="110"/>
                      </a:lnTo>
                      <a:lnTo>
                        <a:pt x="0" y="0"/>
                      </a:lnTo>
                      <a:lnTo>
                        <a:pt x="17" y="0"/>
                      </a:lnTo>
                      <a:lnTo>
                        <a:pt x="17" y="99"/>
                      </a:lnTo>
                      <a:lnTo>
                        <a:pt x="90" y="136"/>
                      </a:lnTo>
                      <a:lnTo>
                        <a:pt x="163" y="107"/>
                      </a:lnTo>
                      <a:lnTo>
                        <a:pt x="163" y="0"/>
                      </a:lnTo>
                      <a:lnTo>
                        <a:pt x="181" y="0"/>
                      </a:lnTo>
                      <a:lnTo>
                        <a:pt x="181" y="118"/>
                      </a:lnTo>
                      <a:lnTo>
                        <a:pt x="90" y="1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grpSp>
        </p:grpSp>
        <p:sp>
          <p:nvSpPr>
            <p:cNvPr id="176" name="TextBox 175"/>
            <p:cNvSpPr txBox="1"/>
            <p:nvPr/>
          </p:nvSpPr>
          <p:spPr>
            <a:xfrm>
              <a:off x="3279812" y="3113838"/>
              <a:ext cx="690544" cy="323165"/>
            </a:xfrm>
            <a:prstGeom prst="rect">
              <a:avLst/>
            </a:prstGeom>
            <a:noFill/>
          </p:spPr>
          <p:txBody>
            <a:bodyPr wrap="square" lIns="93260" tIns="93260" rIns="93260" bIns="93260" rtlCol="0">
              <a:spAutoFit/>
            </a:bodyPr>
            <a:lstStyle/>
            <a:p>
              <a:pPr algn="ctr" defTabSz="951304">
                <a:lnSpc>
                  <a:spcPct val="90000"/>
                </a:lnSpc>
                <a:defRPr/>
              </a:pPr>
              <a:r>
                <a:rPr lang="en-US" sz="510" kern="0" dirty="0">
                  <a:gradFill>
                    <a:gsLst>
                      <a:gs pos="0">
                        <a:srgbClr val="353535"/>
                      </a:gs>
                      <a:gs pos="100000">
                        <a:srgbClr val="353535"/>
                      </a:gs>
                    </a:gsLst>
                  </a:gradFill>
                  <a:latin typeface="Segoe UI Semibold" panose="020B0702040204020203" pitchFamily="34" charset="0"/>
                  <a:ea typeface="Segoe UI" panose="020B0502040204020203" pitchFamily="34" charset="0"/>
                  <a:cs typeface="Segoe UI Semibold" panose="020B0702040204020203" pitchFamily="34" charset="0"/>
                </a:rPr>
                <a:t>WEB</a:t>
              </a:r>
              <a:br>
                <a:rPr lang="en-US" sz="510" kern="0" dirty="0">
                  <a:solidFill>
                    <a:srgbClr val="353535"/>
                  </a:solidFill>
                  <a:latin typeface="Segoe UI Semibold" panose="020B0702040204020203" pitchFamily="34" charset="0"/>
                  <a:ea typeface="Segoe UI" panose="020B0502040204020203" pitchFamily="34" charset="0"/>
                  <a:cs typeface="Segoe UI Semibold" panose="020B0702040204020203" pitchFamily="34" charset="0"/>
                </a:rPr>
              </a:br>
              <a:r>
                <a:rPr lang="en-US" sz="510" kern="0" dirty="0">
                  <a:gradFill>
                    <a:gsLst>
                      <a:gs pos="0">
                        <a:srgbClr val="0078D7"/>
                      </a:gs>
                      <a:gs pos="100000">
                        <a:srgbClr val="0078D7"/>
                      </a:gs>
                    </a:gsLst>
                    <a:lin ang="5400000" scaled="0"/>
                  </a:gradFill>
                  <a:latin typeface="Segoe UI Semibold" panose="020B0702040204020203" pitchFamily="34" charset="0"/>
                  <a:ea typeface="Segoe UI" panose="020B0502040204020203" pitchFamily="34" charset="0"/>
                  <a:cs typeface="Segoe UI Semibold" panose="020B0702040204020203" pitchFamily="34" charset="0"/>
                </a:rPr>
                <a:t>APPLICATION</a:t>
              </a:r>
              <a:endParaRPr lang="en-US" sz="408" kern="0" dirty="0">
                <a:gradFill>
                  <a:gsLst>
                    <a:gs pos="0">
                      <a:srgbClr val="0078D7"/>
                    </a:gs>
                    <a:gs pos="100000">
                      <a:srgbClr val="0078D7"/>
                    </a:gs>
                  </a:gsLst>
                  <a:lin ang="5400000" scaled="0"/>
                </a:gradFill>
                <a:latin typeface="Segoe UI Semibold" panose="020B0702040204020203" pitchFamily="34" charset="0"/>
                <a:ea typeface="Segoe UI" panose="020B0502040204020203" pitchFamily="34" charset="0"/>
                <a:cs typeface="Segoe UI Semibold" panose="020B0702040204020203" pitchFamily="34" charset="0"/>
              </a:endParaRPr>
            </a:p>
          </p:txBody>
        </p:sp>
      </p:grpSp>
      <p:grpSp>
        <p:nvGrpSpPr>
          <p:cNvPr id="182" name="Group 181"/>
          <p:cNvGrpSpPr/>
          <p:nvPr/>
        </p:nvGrpSpPr>
        <p:grpSpPr>
          <a:xfrm>
            <a:off x="6239107" y="2493996"/>
            <a:ext cx="704291" cy="608163"/>
            <a:chOff x="6109656" y="2943367"/>
            <a:chExt cx="690544" cy="596292"/>
          </a:xfrm>
        </p:grpSpPr>
        <p:grpSp>
          <p:nvGrpSpPr>
            <p:cNvPr id="183" name="Group 182"/>
            <p:cNvGrpSpPr/>
            <p:nvPr/>
          </p:nvGrpSpPr>
          <p:grpSpPr>
            <a:xfrm>
              <a:off x="6184716" y="2943367"/>
              <a:ext cx="533400" cy="596292"/>
              <a:chOff x="4933950" y="3378200"/>
              <a:chExt cx="287338" cy="307975"/>
            </a:xfrm>
          </p:grpSpPr>
          <p:sp>
            <p:nvSpPr>
              <p:cNvPr id="185" name="Freeform 15"/>
              <p:cNvSpPr>
                <a:spLocks/>
              </p:cNvSpPr>
              <p:nvPr/>
            </p:nvSpPr>
            <p:spPr bwMode="auto">
              <a:xfrm>
                <a:off x="4948238" y="3445669"/>
                <a:ext cx="258762" cy="233362"/>
              </a:xfrm>
              <a:custGeom>
                <a:avLst/>
                <a:gdLst>
                  <a:gd name="T0" fmla="*/ 0 w 163"/>
                  <a:gd name="T1" fmla="*/ 2 h 147"/>
                  <a:gd name="T2" fmla="*/ 84 w 163"/>
                  <a:gd name="T3" fmla="*/ 27 h 147"/>
                  <a:gd name="T4" fmla="*/ 163 w 163"/>
                  <a:gd name="T5" fmla="*/ 0 h 147"/>
                  <a:gd name="T6" fmla="*/ 163 w 163"/>
                  <a:gd name="T7" fmla="*/ 116 h 147"/>
                  <a:gd name="T8" fmla="*/ 84 w 163"/>
                  <a:gd name="T9" fmla="*/ 147 h 147"/>
                  <a:gd name="T10" fmla="*/ 0 w 163"/>
                  <a:gd name="T11" fmla="*/ 107 h 147"/>
                  <a:gd name="T12" fmla="*/ 0 w 163"/>
                  <a:gd name="T13" fmla="*/ 2 h 147"/>
                </a:gdLst>
                <a:ahLst/>
                <a:cxnLst>
                  <a:cxn ang="0">
                    <a:pos x="T0" y="T1"/>
                  </a:cxn>
                  <a:cxn ang="0">
                    <a:pos x="T2" y="T3"/>
                  </a:cxn>
                  <a:cxn ang="0">
                    <a:pos x="T4" y="T5"/>
                  </a:cxn>
                  <a:cxn ang="0">
                    <a:pos x="T6" y="T7"/>
                  </a:cxn>
                  <a:cxn ang="0">
                    <a:pos x="T8" y="T9"/>
                  </a:cxn>
                  <a:cxn ang="0">
                    <a:pos x="T10" y="T11"/>
                  </a:cxn>
                  <a:cxn ang="0">
                    <a:pos x="T12" y="T13"/>
                  </a:cxn>
                </a:cxnLst>
                <a:rect l="0" t="0" r="r" b="b"/>
                <a:pathLst>
                  <a:path w="163" h="147">
                    <a:moveTo>
                      <a:pt x="0" y="2"/>
                    </a:moveTo>
                    <a:lnTo>
                      <a:pt x="84" y="27"/>
                    </a:lnTo>
                    <a:lnTo>
                      <a:pt x="163" y="0"/>
                    </a:lnTo>
                    <a:lnTo>
                      <a:pt x="163" y="116"/>
                    </a:lnTo>
                    <a:lnTo>
                      <a:pt x="84" y="147"/>
                    </a:lnTo>
                    <a:lnTo>
                      <a:pt x="0" y="107"/>
                    </a:lnTo>
                    <a:lnTo>
                      <a:pt x="0" y="2"/>
                    </a:lnTo>
                    <a:close/>
                  </a:path>
                </a:pathLst>
              </a:custGeom>
              <a:solidFill>
                <a:srgbClr val="FFFFFF"/>
              </a:solidFill>
              <a:ln>
                <a:noFill/>
              </a:ln>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grpSp>
            <p:nvGrpSpPr>
              <p:cNvPr id="186" name="Group 8"/>
              <p:cNvGrpSpPr>
                <a:grpSpLocks noChangeAspect="1"/>
              </p:cNvGrpSpPr>
              <p:nvPr/>
            </p:nvGrpSpPr>
            <p:grpSpPr bwMode="auto">
              <a:xfrm>
                <a:off x="4933950" y="3378200"/>
                <a:ext cx="287338" cy="307975"/>
                <a:chOff x="3108" y="2128"/>
                <a:chExt cx="181" cy="194"/>
              </a:xfrm>
              <a:solidFill>
                <a:srgbClr val="0078D7"/>
              </a:solidFill>
            </p:grpSpPr>
            <p:sp>
              <p:nvSpPr>
                <p:cNvPr id="187" name="Freeform 9"/>
                <p:cNvSpPr>
                  <a:spLocks/>
                </p:cNvSpPr>
                <p:nvPr/>
              </p:nvSpPr>
              <p:spPr bwMode="auto">
                <a:xfrm>
                  <a:off x="3132" y="2139"/>
                  <a:ext cx="133" cy="53"/>
                </a:xfrm>
                <a:custGeom>
                  <a:avLst/>
                  <a:gdLst>
                    <a:gd name="T0" fmla="*/ 66 w 133"/>
                    <a:gd name="T1" fmla="*/ 0 h 53"/>
                    <a:gd name="T2" fmla="*/ 0 w 133"/>
                    <a:gd name="T3" fmla="*/ 27 h 53"/>
                    <a:gd name="T4" fmla="*/ 66 w 133"/>
                    <a:gd name="T5" fmla="*/ 53 h 53"/>
                    <a:gd name="T6" fmla="*/ 133 w 133"/>
                    <a:gd name="T7" fmla="*/ 27 h 53"/>
                    <a:gd name="T8" fmla="*/ 66 w 133"/>
                    <a:gd name="T9" fmla="*/ 0 h 53"/>
                  </a:gdLst>
                  <a:ahLst/>
                  <a:cxnLst>
                    <a:cxn ang="0">
                      <a:pos x="T0" y="T1"/>
                    </a:cxn>
                    <a:cxn ang="0">
                      <a:pos x="T2" y="T3"/>
                    </a:cxn>
                    <a:cxn ang="0">
                      <a:pos x="T4" y="T5"/>
                    </a:cxn>
                    <a:cxn ang="0">
                      <a:pos x="T6" y="T7"/>
                    </a:cxn>
                    <a:cxn ang="0">
                      <a:pos x="T8" y="T9"/>
                    </a:cxn>
                  </a:cxnLst>
                  <a:rect l="0" t="0" r="r" b="b"/>
                  <a:pathLst>
                    <a:path w="133" h="53">
                      <a:moveTo>
                        <a:pt x="66" y="0"/>
                      </a:moveTo>
                      <a:lnTo>
                        <a:pt x="0" y="27"/>
                      </a:lnTo>
                      <a:lnTo>
                        <a:pt x="66" y="53"/>
                      </a:lnTo>
                      <a:lnTo>
                        <a:pt x="133" y="27"/>
                      </a:lnTo>
                      <a:lnTo>
                        <a:pt x="6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188" name="Freeform 10"/>
                <p:cNvSpPr>
                  <a:spLocks noEditPoints="1"/>
                </p:cNvSpPr>
                <p:nvPr/>
              </p:nvSpPr>
              <p:spPr bwMode="auto">
                <a:xfrm>
                  <a:off x="3108" y="2128"/>
                  <a:ext cx="181" cy="70"/>
                </a:xfrm>
                <a:custGeom>
                  <a:avLst/>
                  <a:gdLst>
                    <a:gd name="T0" fmla="*/ 90 w 181"/>
                    <a:gd name="T1" fmla="*/ 73 h 73"/>
                    <a:gd name="T2" fmla="*/ 0 w 181"/>
                    <a:gd name="T3" fmla="*/ 38 h 73"/>
                    <a:gd name="T4" fmla="*/ 90 w 181"/>
                    <a:gd name="T5" fmla="*/ 0 h 73"/>
                    <a:gd name="T6" fmla="*/ 181 w 181"/>
                    <a:gd name="T7" fmla="*/ 38 h 73"/>
                    <a:gd name="T8" fmla="*/ 90 w 181"/>
                    <a:gd name="T9" fmla="*/ 73 h 73"/>
                    <a:gd name="T10" fmla="*/ 48 w 181"/>
                    <a:gd name="T11" fmla="*/ 38 h 73"/>
                    <a:gd name="T12" fmla="*/ 90 w 181"/>
                    <a:gd name="T13" fmla="*/ 53 h 73"/>
                    <a:gd name="T14" fmla="*/ 132 w 181"/>
                    <a:gd name="T15" fmla="*/ 38 h 73"/>
                    <a:gd name="T16" fmla="*/ 90 w 181"/>
                    <a:gd name="T17" fmla="*/ 20 h 73"/>
                    <a:gd name="T18" fmla="*/ 48 w 181"/>
                    <a:gd name="T19" fmla="*/ 38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1" h="73">
                      <a:moveTo>
                        <a:pt x="90" y="73"/>
                      </a:moveTo>
                      <a:lnTo>
                        <a:pt x="0" y="38"/>
                      </a:lnTo>
                      <a:lnTo>
                        <a:pt x="90" y="0"/>
                      </a:lnTo>
                      <a:lnTo>
                        <a:pt x="181" y="38"/>
                      </a:lnTo>
                      <a:lnTo>
                        <a:pt x="90" y="73"/>
                      </a:lnTo>
                      <a:close/>
                      <a:moveTo>
                        <a:pt x="48" y="38"/>
                      </a:moveTo>
                      <a:lnTo>
                        <a:pt x="90" y="53"/>
                      </a:lnTo>
                      <a:lnTo>
                        <a:pt x="132" y="38"/>
                      </a:lnTo>
                      <a:lnTo>
                        <a:pt x="90" y="20"/>
                      </a:lnTo>
                      <a:lnTo>
                        <a:pt x="48" y="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189" name="Freeform 11"/>
                <p:cNvSpPr>
                  <a:spLocks/>
                </p:cNvSpPr>
                <p:nvPr/>
              </p:nvSpPr>
              <p:spPr bwMode="auto">
                <a:xfrm>
                  <a:off x="3108" y="2166"/>
                  <a:ext cx="181" cy="156"/>
                </a:xfrm>
                <a:custGeom>
                  <a:avLst/>
                  <a:gdLst>
                    <a:gd name="T0" fmla="*/ 90 w 181"/>
                    <a:gd name="T1" fmla="*/ 156 h 156"/>
                    <a:gd name="T2" fmla="*/ 0 w 181"/>
                    <a:gd name="T3" fmla="*/ 110 h 156"/>
                    <a:gd name="T4" fmla="*/ 0 w 181"/>
                    <a:gd name="T5" fmla="*/ 0 h 156"/>
                    <a:gd name="T6" fmla="*/ 17 w 181"/>
                    <a:gd name="T7" fmla="*/ 0 h 156"/>
                    <a:gd name="T8" fmla="*/ 17 w 181"/>
                    <a:gd name="T9" fmla="*/ 99 h 156"/>
                    <a:gd name="T10" fmla="*/ 90 w 181"/>
                    <a:gd name="T11" fmla="*/ 136 h 156"/>
                    <a:gd name="T12" fmla="*/ 163 w 181"/>
                    <a:gd name="T13" fmla="*/ 107 h 156"/>
                    <a:gd name="T14" fmla="*/ 163 w 181"/>
                    <a:gd name="T15" fmla="*/ 0 h 156"/>
                    <a:gd name="T16" fmla="*/ 181 w 181"/>
                    <a:gd name="T17" fmla="*/ 0 h 156"/>
                    <a:gd name="T18" fmla="*/ 181 w 181"/>
                    <a:gd name="T19" fmla="*/ 118 h 156"/>
                    <a:gd name="T20" fmla="*/ 90 w 181"/>
                    <a:gd name="T21" fmla="*/ 156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1" h="156">
                      <a:moveTo>
                        <a:pt x="90" y="156"/>
                      </a:moveTo>
                      <a:lnTo>
                        <a:pt x="0" y="110"/>
                      </a:lnTo>
                      <a:lnTo>
                        <a:pt x="0" y="0"/>
                      </a:lnTo>
                      <a:lnTo>
                        <a:pt x="17" y="0"/>
                      </a:lnTo>
                      <a:lnTo>
                        <a:pt x="17" y="99"/>
                      </a:lnTo>
                      <a:lnTo>
                        <a:pt x="90" y="136"/>
                      </a:lnTo>
                      <a:lnTo>
                        <a:pt x="163" y="107"/>
                      </a:lnTo>
                      <a:lnTo>
                        <a:pt x="163" y="0"/>
                      </a:lnTo>
                      <a:lnTo>
                        <a:pt x="181" y="0"/>
                      </a:lnTo>
                      <a:lnTo>
                        <a:pt x="181" y="118"/>
                      </a:lnTo>
                      <a:lnTo>
                        <a:pt x="90" y="1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grpSp>
        </p:grpSp>
        <p:sp>
          <p:nvSpPr>
            <p:cNvPr id="184" name="TextBox 183"/>
            <p:cNvSpPr txBox="1"/>
            <p:nvPr/>
          </p:nvSpPr>
          <p:spPr>
            <a:xfrm>
              <a:off x="6109656" y="3113838"/>
              <a:ext cx="690544" cy="323165"/>
            </a:xfrm>
            <a:prstGeom prst="rect">
              <a:avLst/>
            </a:prstGeom>
            <a:noFill/>
          </p:spPr>
          <p:txBody>
            <a:bodyPr wrap="square" lIns="93260" tIns="93260" rIns="93260" bIns="93260" rtlCol="0">
              <a:spAutoFit/>
            </a:bodyPr>
            <a:lstStyle/>
            <a:p>
              <a:pPr algn="ctr" defTabSz="951304">
                <a:lnSpc>
                  <a:spcPct val="90000"/>
                </a:lnSpc>
                <a:defRPr/>
              </a:pPr>
              <a:r>
                <a:rPr lang="en-US" sz="510" kern="0" dirty="0">
                  <a:gradFill>
                    <a:gsLst>
                      <a:gs pos="0">
                        <a:srgbClr val="353535"/>
                      </a:gs>
                      <a:gs pos="100000">
                        <a:srgbClr val="353535"/>
                      </a:gs>
                    </a:gsLst>
                  </a:gradFill>
                  <a:latin typeface="Segoe UI Semibold" panose="020B0702040204020203" pitchFamily="34" charset="0"/>
                  <a:ea typeface="Segoe UI" panose="020B0502040204020203" pitchFamily="34" charset="0"/>
                  <a:cs typeface="Segoe UI Semibold" panose="020B0702040204020203" pitchFamily="34" charset="0"/>
                </a:rPr>
                <a:t>WEB</a:t>
              </a:r>
              <a:br>
                <a:rPr lang="en-US" sz="510" kern="0" dirty="0">
                  <a:solidFill>
                    <a:srgbClr val="353535"/>
                  </a:solidFill>
                  <a:latin typeface="Segoe UI Semibold" panose="020B0702040204020203" pitchFamily="34" charset="0"/>
                  <a:ea typeface="Segoe UI" panose="020B0502040204020203" pitchFamily="34" charset="0"/>
                  <a:cs typeface="Segoe UI Semibold" panose="020B0702040204020203" pitchFamily="34" charset="0"/>
                </a:rPr>
              </a:br>
              <a:r>
                <a:rPr lang="en-US" sz="510" kern="0" dirty="0">
                  <a:gradFill>
                    <a:gsLst>
                      <a:gs pos="0">
                        <a:srgbClr val="0078D7"/>
                      </a:gs>
                      <a:gs pos="100000">
                        <a:srgbClr val="0078D7"/>
                      </a:gs>
                    </a:gsLst>
                    <a:lin ang="5400000" scaled="0"/>
                  </a:gradFill>
                  <a:latin typeface="Segoe UI Semibold" panose="020B0702040204020203" pitchFamily="34" charset="0"/>
                  <a:ea typeface="Segoe UI" panose="020B0502040204020203" pitchFamily="34" charset="0"/>
                  <a:cs typeface="Segoe UI Semibold" panose="020B0702040204020203" pitchFamily="34" charset="0"/>
                </a:rPr>
                <a:t>APPLICATION</a:t>
              </a:r>
              <a:endParaRPr lang="en-US" sz="408" kern="0" dirty="0">
                <a:gradFill>
                  <a:gsLst>
                    <a:gs pos="0">
                      <a:srgbClr val="0078D7"/>
                    </a:gs>
                    <a:gs pos="100000">
                      <a:srgbClr val="0078D7"/>
                    </a:gs>
                  </a:gsLst>
                  <a:lin ang="5400000" scaled="0"/>
                </a:gradFill>
                <a:latin typeface="Segoe UI Semibold" panose="020B0702040204020203" pitchFamily="34" charset="0"/>
                <a:ea typeface="Segoe UI" panose="020B0502040204020203" pitchFamily="34" charset="0"/>
                <a:cs typeface="Segoe UI Semibold" panose="020B0702040204020203" pitchFamily="34" charset="0"/>
              </a:endParaRPr>
            </a:p>
          </p:txBody>
        </p:sp>
      </p:grpSp>
      <p:grpSp>
        <p:nvGrpSpPr>
          <p:cNvPr id="190" name="Group 189"/>
          <p:cNvGrpSpPr/>
          <p:nvPr/>
        </p:nvGrpSpPr>
        <p:grpSpPr>
          <a:xfrm>
            <a:off x="7626674" y="3059904"/>
            <a:ext cx="704291" cy="596127"/>
            <a:chOff x="7470139" y="3498228"/>
            <a:chExt cx="690544" cy="584491"/>
          </a:xfrm>
        </p:grpSpPr>
        <p:grpSp>
          <p:nvGrpSpPr>
            <p:cNvPr id="191" name="Group 190"/>
            <p:cNvGrpSpPr/>
            <p:nvPr/>
          </p:nvGrpSpPr>
          <p:grpSpPr>
            <a:xfrm>
              <a:off x="7545199" y="3498228"/>
              <a:ext cx="533400" cy="584491"/>
              <a:chOff x="4933950" y="3378200"/>
              <a:chExt cx="287338" cy="307975"/>
            </a:xfrm>
          </p:grpSpPr>
          <p:sp>
            <p:nvSpPr>
              <p:cNvPr id="193" name="Freeform 15"/>
              <p:cNvSpPr>
                <a:spLocks/>
              </p:cNvSpPr>
              <p:nvPr/>
            </p:nvSpPr>
            <p:spPr bwMode="auto">
              <a:xfrm>
                <a:off x="4948238" y="3445669"/>
                <a:ext cx="258762" cy="233362"/>
              </a:xfrm>
              <a:custGeom>
                <a:avLst/>
                <a:gdLst>
                  <a:gd name="T0" fmla="*/ 0 w 163"/>
                  <a:gd name="T1" fmla="*/ 2 h 147"/>
                  <a:gd name="T2" fmla="*/ 84 w 163"/>
                  <a:gd name="T3" fmla="*/ 27 h 147"/>
                  <a:gd name="T4" fmla="*/ 163 w 163"/>
                  <a:gd name="T5" fmla="*/ 0 h 147"/>
                  <a:gd name="T6" fmla="*/ 163 w 163"/>
                  <a:gd name="T7" fmla="*/ 116 h 147"/>
                  <a:gd name="T8" fmla="*/ 84 w 163"/>
                  <a:gd name="T9" fmla="*/ 147 h 147"/>
                  <a:gd name="T10" fmla="*/ 0 w 163"/>
                  <a:gd name="T11" fmla="*/ 107 h 147"/>
                  <a:gd name="T12" fmla="*/ 0 w 163"/>
                  <a:gd name="T13" fmla="*/ 2 h 147"/>
                </a:gdLst>
                <a:ahLst/>
                <a:cxnLst>
                  <a:cxn ang="0">
                    <a:pos x="T0" y="T1"/>
                  </a:cxn>
                  <a:cxn ang="0">
                    <a:pos x="T2" y="T3"/>
                  </a:cxn>
                  <a:cxn ang="0">
                    <a:pos x="T4" y="T5"/>
                  </a:cxn>
                  <a:cxn ang="0">
                    <a:pos x="T6" y="T7"/>
                  </a:cxn>
                  <a:cxn ang="0">
                    <a:pos x="T8" y="T9"/>
                  </a:cxn>
                  <a:cxn ang="0">
                    <a:pos x="T10" y="T11"/>
                  </a:cxn>
                  <a:cxn ang="0">
                    <a:pos x="T12" y="T13"/>
                  </a:cxn>
                </a:cxnLst>
                <a:rect l="0" t="0" r="r" b="b"/>
                <a:pathLst>
                  <a:path w="163" h="147">
                    <a:moveTo>
                      <a:pt x="0" y="2"/>
                    </a:moveTo>
                    <a:lnTo>
                      <a:pt x="84" y="27"/>
                    </a:lnTo>
                    <a:lnTo>
                      <a:pt x="163" y="0"/>
                    </a:lnTo>
                    <a:lnTo>
                      <a:pt x="163" y="116"/>
                    </a:lnTo>
                    <a:lnTo>
                      <a:pt x="84" y="147"/>
                    </a:lnTo>
                    <a:lnTo>
                      <a:pt x="0" y="107"/>
                    </a:lnTo>
                    <a:lnTo>
                      <a:pt x="0" y="2"/>
                    </a:lnTo>
                    <a:close/>
                  </a:path>
                </a:pathLst>
              </a:custGeom>
              <a:solidFill>
                <a:srgbClr val="FFFFFF"/>
              </a:solidFill>
              <a:ln>
                <a:noFill/>
              </a:ln>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grpSp>
            <p:nvGrpSpPr>
              <p:cNvPr id="194" name="Group 8"/>
              <p:cNvGrpSpPr>
                <a:grpSpLocks noChangeAspect="1"/>
              </p:cNvGrpSpPr>
              <p:nvPr/>
            </p:nvGrpSpPr>
            <p:grpSpPr bwMode="auto">
              <a:xfrm>
                <a:off x="4933950" y="3378200"/>
                <a:ext cx="287338" cy="307975"/>
                <a:chOff x="3108" y="2128"/>
                <a:chExt cx="181" cy="194"/>
              </a:xfrm>
              <a:solidFill>
                <a:srgbClr val="0078D7"/>
              </a:solidFill>
            </p:grpSpPr>
            <p:sp>
              <p:nvSpPr>
                <p:cNvPr id="195" name="Freeform 9"/>
                <p:cNvSpPr>
                  <a:spLocks/>
                </p:cNvSpPr>
                <p:nvPr/>
              </p:nvSpPr>
              <p:spPr bwMode="auto">
                <a:xfrm>
                  <a:off x="3132" y="2139"/>
                  <a:ext cx="133" cy="53"/>
                </a:xfrm>
                <a:custGeom>
                  <a:avLst/>
                  <a:gdLst>
                    <a:gd name="T0" fmla="*/ 66 w 133"/>
                    <a:gd name="T1" fmla="*/ 0 h 53"/>
                    <a:gd name="T2" fmla="*/ 0 w 133"/>
                    <a:gd name="T3" fmla="*/ 27 h 53"/>
                    <a:gd name="T4" fmla="*/ 66 w 133"/>
                    <a:gd name="T5" fmla="*/ 53 h 53"/>
                    <a:gd name="T6" fmla="*/ 133 w 133"/>
                    <a:gd name="T7" fmla="*/ 27 h 53"/>
                    <a:gd name="T8" fmla="*/ 66 w 133"/>
                    <a:gd name="T9" fmla="*/ 0 h 53"/>
                  </a:gdLst>
                  <a:ahLst/>
                  <a:cxnLst>
                    <a:cxn ang="0">
                      <a:pos x="T0" y="T1"/>
                    </a:cxn>
                    <a:cxn ang="0">
                      <a:pos x="T2" y="T3"/>
                    </a:cxn>
                    <a:cxn ang="0">
                      <a:pos x="T4" y="T5"/>
                    </a:cxn>
                    <a:cxn ang="0">
                      <a:pos x="T6" y="T7"/>
                    </a:cxn>
                    <a:cxn ang="0">
                      <a:pos x="T8" y="T9"/>
                    </a:cxn>
                  </a:cxnLst>
                  <a:rect l="0" t="0" r="r" b="b"/>
                  <a:pathLst>
                    <a:path w="133" h="53">
                      <a:moveTo>
                        <a:pt x="66" y="0"/>
                      </a:moveTo>
                      <a:lnTo>
                        <a:pt x="0" y="27"/>
                      </a:lnTo>
                      <a:lnTo>
                        <a:pt x="66" y="53"/>
                      </a:lnTo>
                      <a:lnTo>
                        <a:pt x="133" y="27"/>
                      </a:lnTo>
                      <a:lnTo>
                        <a:pt x="6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196" name="Freeform 10"/>
                <p:cNvSpPr>
                  <a:spLocks noEditPoints="1"/>
                </p:cNvSpPr>
                <p:nvPr/>
              </p:nvSpPr>
              <p:spPr bwMode="auto">
                <a:xfrm>
                  <a:off x="3108" y="2128"/>
                  <a:ext cx="181" cy="70"/>
                </a:xfrm>
                <a:custGeom>
                  <a:avLst/>
                  <a:gdLst>
                    <a:gd name="T0" fmla="*/ 90 w 181"/>
                    <a:gd name="T1" fmla="*/ 73 h 73"/>
                    <a:gd name="T2" fmla="*/ 0 w 181"/>
                    <a:gd name="T3" fmla="*/ 38 h 73"/>
                    <a:gd name="T4" fmla="*/ 90 w 181"/>
                    <a:gd name="T5" fmla="*/ 0 h 73"/>
                    <a:gd name="T6" fmla="*/ 181 w 181"/>
                    <a:gd name="T7" fmla="*/ 38 h 73"/>
                    <a:gd name="T8" fmla="*/ 90 w 181"/>
                    <a:gd name="T9" fmla="*/ 73 h 73"/>
                    <a:gd name="T10" fmla="*/ 48 w 181"/>
                    <a:gd name="T11" fmla="*/ 38 h 73"/>
                    <a:gd name="T12" fmla="*/ 90 w 181"/>
                    <a:gd name="T13" fmla="*/ 53 h 73"/>
                    <a:gd name="T14" fmla="*/ 132 w 181"/>
                    <a:gd name="T15" fmla="*/ 38 h 73"/>
                    <a:gd name="T16" fmla="*/ 90 w 181"/>
                    <a:gd name="T17" fmla="*/ 20 h 73"/>
                    <a:gd name="T18" fmla="*/ 48 w 181"/>
                    <a:gd name="T19" fmla="*/ 38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1" h="73">
                      <a:moveTo>
                        <a:pt x="90" y="73"/>
                      </a:moveTo>
                      <a:lnTo>
                        <a:pt x="0" y="38"/>
                      </a:lnTo>
                      <a:lnTo>
                        <a:pt x="90" y="0"/>
                      </a:lnTo>
                      <a:lnTo>
                        <a:pt x="181" y="38"/>
                      </a:lnTo>
                      <a:lnTo>
                        <a:pt x="90" y="73"/>
                      </a:lnTo>
                      <a:close/>
                      <a:moveTo>
                        <a:pt x="48" y="38"/>
                      </a:moveTo>
                      <a:lnTo>
                        <a:pt x="90" y="53"/>
                      </a:lnTo>
                      <a:lnTo>
                        <a:pt x="132" y="38"/>
                      </a:lnTo>
                      <a:lnTo>
                        <a:pt x="90" y="20"/>
                      </a:lnTo>
                      <a:lnTo>
                        <a:pt x="48" y="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197" name="Freeform 11"/>
                <p:cNvSpPr>
                  <a:spLocks/>
                </p:cNvSpPr>
                <p:nvPr/>
              </p:nvSpPr>
              <p:spPr bwMode="auto">
                <a:xfrm>
                  <a:off x="3108" y="2166"/>
                  <a:ext cx="181" cy="156"/>
                </a:xfrm>
                <a:custGeom>
                  <a:avLst/>
                  <a:gdLst>
                    <a:gd name="T0" fmla="*/ 90 w 181"/>
                    <a:gd name="T1" fmla="*/ 156 h 156"/>
                    <a:gd name="T2" fmla="*/ 0 w 181"/>
                    <a:gd name="T3" fmla="*/ 110 h 156"/>
                    <a:gd name="T4" fmla="*/ 0 w 181"/>
                    <a:gd name="T5" fmla="*/ 0 h 156"/>
                    <a:gd name="T6" fmla="*/ 17 w 181"/>
                    <a:gd name="T7" fmla="*/ 0 h 156"/>
                    <a:gd name="T8" fmla="*/ 17 w 181"/>
                    <a:gd name="T9" fmla="*/ 99 h 156"/>
                    <a:gd name="T10" fmla="*/ 90 w 181"/>
                    <a:gd name="T11" fmla="*/ 136 h 156"/>
                    <a:gd name="T12" fmla="*/ 163 w 181"/>
                    <a:gd name="T13" fmla="*/ 107 h 156"/>
                    <a:gd name="T14" fmla="*/ 163 w 181"/>
                    <a:gd name="T15" fmla="*/ 0 h 156"/>
                    <a:gd name="T16" fmla="*/ 181 w 181"/>
                    <a:gd name="T17" fmla="*/ 0 h 156"/>
                    <a:gd name="T18" fmla="*/ 181 w 181"/>
                    <a:gd name="T19" fmla="*/ 118 h 156"/>
                    <a:gd name="T20" fmla="*/ 90 w 181"/>
                    <a:gd name="T21" fmla="*/ 156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1" h="156">
                      <a:moveTo>
                        <a:pt x="90" y="156"/>
                      </a:moveTo>
                      <a:lnTo>
                        <a:pt x="0" y="110"/>
                      </a:lnTo>
                      <a:lnTo>
                        <a:pt x="0" y="0"/>
                      </a:lnTo>
                      <a:lnTo>
                        <a:pt x="17" y="0"/>
                      </a:lnTo>
                      <a:lnTo>
                        <a:pt x="17" y="99"/>
                      </a:lnTo>
                      <a:lnTo>
                        <a:pt x="90" y="136"/>
                      </a:lnTo>
                      <a:lnTo>
                        <a:pt x="163" y="107"/>
                      </a:lnTo>
                      <a:lnTo>
                        <a:pt x="163" y="0"/>
                      </a:lnTo>
                      <a:lnTo>
                        <a:pt x="181" y="0"/>
                      </a:lnTo>
                      <a:lnTo>
                        <a:pt x="181" y="118"/>
                      </a:lnTo>
                      <a:lnTo>
                        <a:pt x="90" y="1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grpSp>
        </p:grpSp>
        <p:sp>
          <p:nvSpPr>
            <p:cNvPr id="192" name="TextBox 191"/>
            <p:cNvSpPr txBox="1"/>
            <p:nvPr/>
          </p:nvSpPr>
          <p:spPr>
            <a:xfrm>
              <a:off x="7470139" y="3677487"/>
              <a:ext cx="690544" cy="323165"/>
            </a:xfrm>
            <a:prstGeom prst="rect">
              <a:avLst/>
            </a:prstGeom>
            <a:noFill/>
          </p:spPr>
          <p:txBody>
            <a:bodyPr wrap="square" lIns="93260" tIns="93260" rIns="93260" bIns="93260" rtlCol="0">
              <a:spAutoFit/>
            </a:bodyPr>
            <a:lstStyle/>
            <a:p>
              <a:pPr algn="ctr" defTabSz="951304">
                <a:lnSpc>
                  <a:spcPct val="90000"/>
                </a:lnSpc>
                <a:defRPr/>
              </a:pPr>
              <a:r>
                <a:rPr lang="en-US" sz="510" kern="0" dirty="0">
                  <a:gradFill>
                    <a:gsLst>
                      <a:gs pos="0">
                        <a:srgbClr val="353535"/>
                      </a:gs>
                      <a:gs pos="100000">
                        <a:srgbClr val="353535"/>
                      </a:gs>
                    </a:gsLst>
                  </a:gradFill>
                  <a:latin typeface="Segoe UI Semibold" panose="020B0702040204020203" pitchFamily="34" charset="0"/>
                  <a:ea typeface="Segoe UI" panose="020B0502040204020203" pitchFamily="34" charset="0"/>
                  <a:cs typeface="Segoe UI Semibold" panose="020B0702040204020203" pitchFamily="34" charset="0"/>
                </a:rPr>
                <a:t>REST</a:t>
              </a:r>
              <a:br>
                <a:rPr lang="en-US" sz="510" kern="0" dirty="0">
                  <a:solidFill>
                    <a:srgbClr val="353535"/>
                  </a:solidFill>
                  <a:latin typeface="Segoe UI Semibold" panose="020B0702040204020203" pitchFamily="34" charset="0"/>
                  <a:ea typeface="Segoe UI" panose="020B0502040204020203" pitchFamily="34" charset="0"/>
                  <a:cs typeface="Segoe UI Semibold" panose="020B0702040204020203" pitchFamily="34" charset="0"/>
                </a:rPr>
              </a:br>
              <a:r>
                <a:rPr lang="en-US" sz="510" kern="0" dirty="0">
                  <a:gradFill>
                    <a:gsLst>
                      <a:gs pos="0">
                        <a:srgbClr val="0078D7"/>
                      </a:gs>
                      <a:gs pos="100000">
                        <a:srgbClr val="0078D7"/>
                      </a:gs>
                    </a:gsLst>
                    <a:lin ang="5400000" scaled="0"/>
                  </a:gradFill>
                  <a:latin typeface="Segoe UI Semibold" panose="020B0702040204020203" pitchFamily="34" charset="0"/>
                  <a:ea typeface="Segoe UI" panose="020B0502040204020203" pitchFamily="34" charset="0"/>
                  <a:cs typeface="Segoe UI Semibold" panose="020B0702040204020203" pitchFamily="34" charset="0"/>
                </a:rPr>
                <a:t>API</a:t>
              </a:r>
              <a:endParaRPr lang="en-US" sz="408" kern="0" dirty="0">
                <a:gradFill>
                  <a:gsLst>
                    <a:gs pos="0">
                      <a:srgbClr val="0078D7"/>
                    </a:gs>
                    <a:gs pos="100000">
                      <a:srgbClr val="0078D7"/>
                    </a:gs>
                  </a:gsLst>
                  <a:lin ang="5400000" scaled="0"/>
                </a:gradFill>
                <a:latin typeface="Segoe UI Semibold" panose="020B0702040204020203" pitchFamily="34" charset="0"/>
                <a:ea typeface="Segoe UI" panose="020B0502040204020203" pitchFamily="34" charset="0"/>
                <a:cs typeface="Segoe UI Semibold" panose="020B0702040204020203" pitchFamily="34" charset="0"/>
              </a:endParaRPr>
            </a:p>
          </p:txBody>
        </p:sp>
      </p:grpSp>
      <p:sp>
        <p:nvSpPr>
          <p:cNvPr id="198" name="Oval 197"/>
          <p:cNvSpPr/>
          <p:nvPr/>
        </p:nvSpPr>
        <p:spPr bwMode="auto">
          <a:xfrm>
            <a:off x="3640191" y="4549362"/>
            <a:ext cx="129765" cy="129765"/>
          </a:xfrm>
          <a:prstGeom prst="ellipse">
            <a:avLst/>
          </a:prstGeom>
          <a:solidFill>
            <a:srgbClr val="FFFFFF"/>
          </a:solidFill>
          <a:ln w="19050" cap="flat" cmpd="sng" algn="ctr">
            <a:solidFill>
              <a:srgbClr val="E6E6E6">
                <a:lumMod val="50000"/>
              </a:srgbClr>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918" kern="0" dirty="0">
              <a:solidFill>
                <a:srgbClr val="353535"/>
              </a:solidFill>
              <a:latin typeface="Segoe UI Semilight"/>
              <a:ea typeface="Segoe UI" pitchFamily="34" charset="0"/>
              <a:cs typeface="Segoe UI" pitchFamily="34" charset="0"/>
            </a:endParaRPr>
          </a:p>
        </p:txBody>
      </p:sp>
      <p:sp>
        <p:nvSpPr>
          <p:cNvPr id="199" name="Oval 198"/>
          <p:cNvSpPr/>
          <p:nvPr/>
        </p:nvSpPr>
        <p:spPr bwMode="auto">
          <a:xfrm>
            <a:off x="3640191" y="3207679"/>
            <a:ext cx="129765" cy="129765"/>
          </a:xfrm>
          <a:prstGeom prst="ellipse">
            <a:avLst/>
          </a:prstGeom>
          <a:solidFill>
            <a:srgbClr val="FFFFFF"/>
          </a:solidFill>
          <a:ln w="19050" cap="flat" cmpd="sng" algn="ctr">
            <a:solidFill>
              <a:srgbClr val="E6E6E6">
                <a:lumMod val="50000"/>
              </a:srgbClr>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918" kern="0" dirty="0">
              <a:solidFill>
                <a:srgbClr val="353535"/>
              </a:solidFill>
              <a:latin typeface="Segoe UI Semilight"/>
              <a:ea typeface="Segoe UI" pitchFamily="34" charset="0"/>
              <a:cs typeface="Segoe UI" pitchFamily="34" charset="0"/>
            </a:endParaRPr>
          </a:p>
        </p:txBody>
      </p:sp>
      <p:sp>
        <p:nvSpPr>
          <p:cNvPr id="200" name="Oval 199"/>
          <p:cNvSpPr/>
          <p:nvPr/>
        </p:nvSpPr>
        <p:spPr bwMode="auto">
          <a:xfrm>
            <a:off x="8896258" y="4549362"/>
            <a:ext cx="129765" cy="129765"/>
          </a:xfrm>
          <a:prstGeom prst="ellipse">
            <a:avLst/>
          </a:prstGeom>
          <a:solidFill>
            <a:srgbClr val="FFFFFF"/>
          </a:solidFill>
          <a:ln w="19050" cap="flat" cmpd="sng" algn="ctr">
            <a:solidFill>
              <a:srgbClr val="E6E6E6">
                <a:lumMod val="50000"/>
              </a:srgbClr>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918" kern="0" dirty="0">
              <a:solidFill>
                <a:srgbClr val="353535"/>
              </a:solidFill>
              <a:latin typeface="Segoe UI Semilight"/>
              <a:ea typeface="Segoe UI" pitchFamily="34" charset="0"/>
              <a:cs typeface="Segoe UI" pitchFamily="34" charset="0"/>
            </a:endParaRPr>
          </a:p>
        </p:txBody>
      </p:sp>
      <p:cxnSp>
        <p:nvCxnSpPr>
          <p:cNvPr id="201" name="Straight Arrow Connector 200"/>
          <p:cNvCxnSpPr>
            <a:cxnSpLocks/>
          </p:cNvCxnSpPr>
          <p:nvPr/>
        </p:nvCxnSpPr>
        <p:spPr>
          <a:xfrm flipH="1">
            <a:off x="3695738" y="2297292"/>
            <a:ext cx="2840" cy="162347"/>
          </a:xfrm>
          <a:prstGeom prst="straightConnector1">
            <a:avLst/>
          </a:prstGeom>
          <a:noFill/>
          <a:ln w="12700" cap="flat" cmpd="sng" algn="ctr">
            <a:solidFill>
              <a:srgbClr val="E6E6E6">
                <a:lumMod val="50000"/>
              </a:srgbClr>
            </a:solidFill>
            <a:prstDash val="solid"/>
            <a:headEnd type="none"/>
            <a:tailEnd type="arrow" w="med" len="sm"/>
          </a:ln>
          <a:effectLst/>
        </p:spPr>
      </p:cxnSp>
      <p:cxnSp>
        <p:nvCxnSpPr>
          <p:cNvPr id="202" name="Straight Arrow Connector 201"/>
          <p:cNvCxnSpPr>
            <a:cxnSpLocks/>
          </p:cNvCxnSpPr>
          <p:nvPr/>
        </p:nvCxnSpPr>
        <p:spPr>
          <a:xfrm flipH="1">
            <a:off x="6587672" y="2297292"/>
            <a:ext cx="2840" cy="162347"/>
          </a:xfrm>
          <a:prstGeom prst="straightConnector1">
            <a:avLst/>
          </a:prstGeom>
          <a:noFill/>
          <a:ln w="12700" cap="flat" cmpd="sng" algn="ctr">
            <a:solidFill>
              <a:srgbClr val="E6E6E6">
                <a:lumMod val="50000"/>
              </a:srgbClr>
            </a:solidFill>
            <a:prstDash val="solid"/>
            <a:headEnd type="none"/>
            <a:tailEnd type="arrow" w="med" len="sm"/>
          </a:ln>
          <a:effectLst/>
        </p:spPr>
      </p:cxnSp>
      <p:cxnSp>
        <p:nvCxnSpPr>
          <p:cNvPr id="203" name="Straight Arrow Connector 202"/>
          <p:cNvCxnSpPr>
            <a:cxnSpLocks/>
          </p:cNvCxnSpPr>
          <p:nvPr/>
        </p:nvCxnSpPr>
        <p:spPr>
          <a:xfrm>
            <a:off x="7456880" y="3361288"/>
            <a:ext cx="189926" cy="1"/>
          </a:xfrm>
          <a:prstGeom prst="straightConnector1">
            <a:avLst/>
          </a:prstGeom>
          <a:noFill/>
          <a:ln w="12700" cap="flat" cmpd="sng" algn="ctr">
            <a:solidFill>
              <a:srgbClr val="E6E6E6">
                <a:lumMod val="50000"/>
              </a:srgbClr>
            </a:solidFill>
            <a:prstDash val="solid"/>
            <a:headEnd type="none"/>
            <a:tailEnd type="arrow" w="med" len="sm"/>
          </a:ln>
          <a:effectLst/>
        </p:spPr>
      </p:cxnSp>
      <p:cxnSp>
        <p:nvCxnSpPr>
          <p:cNvPr id="204" name="Straight Arrow Connector 203"/>
          <p:cNvCxnSpPr>
            <a:cxnSpLocks/>
          </p:cNvCxnSpPr>
          <p:nvPr/>
        </p:nvCxnSpPr>
        <p:spPr>
          <a:xfrm>
            <a:off x="5084766" y="3951573"/>
            <a:ext cx="652822" cy="0"/>
          </a:xfrm>
          <a:prstGeom prst="straightConnector1">
            <a:avLst/>
          </a:prstGeom>
          <a:noFill/>
          <a:ln w="25400" cap="rnd" cmpd="sng" algn="ctr">
            <a:solidFill>
              <a:srgbClr val="0078D7"/>
            </a:solidFill>
            <a:prstDash val="solid"/>
            <a:headEnd type="none"/>
            <a:tailEnd type="arrow" w="lg" len="med"/>
          </a:ln>
          <a:effectLst/>
        </p:spPr>
      </p:cxnSp>
      <p:sp>
        <p:nvSpPr>
          <p:cNvPr id="69" name="Rectangle 68"/>
          <p:cNvSpPr/>
          <p:nvPr/>
        </p:nvSpPr>
        <p:spPr>
          <a:xfrm>
            <a:off x="187784" y="6489569"/>
            <a:ext cx="8658698" cy="382308"/>
          </a:xfrm>
          <a:prstGeom prst="rect">
            <a:avLst/>
          </a:prstGeom>
        </p:spPr>
        <p:txBody>
          <a:bodyPr wrap="square">
            <a:spAutoFit/>
          </a:bodyPr>
          <a:lstStyle/>
          <a:p>
            <a:r>
              <a:rPr lang="en-US" sz="1836" dirty="0"/>
              <a:t>Source: https://www.nginx.com/blog/refactoring-a-monolith-into-microservices/</a:t>
            </a:r>
          </a:p>
        </p:txBody>
      </p:sp>
    </p:spTree>
    <p:extLst>
      <p:ext uri="{BB962C8B-B14F-4D97-AF65-F5344CB8AC3E}">
        <p14:creationId xmlns:p14="http://schemas.microsoft.com/office/powerpoint/2010/main" val="1295294135"/>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Refactoring a Monolith into Microservices</a:t>
            </a:r>
          </a:p>
        </p:txBody>
      </p:sp>
      <p:sp>
        <p:nvSpPr>
          <p:cNvPr id="74" name="Rectangle 73"/>
          <p:cNvSpPr/>
          <p:nvPr/>
        </p:nvSpPr>
        <p:spPr>
          <a:xfrm>
            <a:off x="361781" y="933166"/>
            <a:ext cx="2313536" cy="542399"/>
          </a:xfrm>
          <a:prstGeom prst="rect">
            <a:avLst/>
          </a:prstGeom>
        </p:spPr>
        <p:txBody>
          <a:bodyPr wrap="none">
            <a:spAutoFit/>
          </a:bodyPr>
          <a:lstStyle/>
          <a:p>
            <a:pPr lvl="0"/>
            <a:r>
              <a:rPr lang="en-US" sz="2856" kern="0" spc="-104" dirty="0">
                <a:ln w="3175">
                  <a:noFill/>
                </a:ln>
                <a:gradFill>
                  <a:gsLst>
                    <a:gs pos="1250">
                      <a:srgbClr val="0078D7"/>
                    </a:gs>
                    <a:gs pos="100000">
                      <a:srgbClr val="0078D7"/>
                    </a:gs>
                  </a:gsLst>
                  <a:lin ang="5400000" scaled="0"/>
                </a:gradFill>
                <a:latin typeface="Segoe UI Light"/>
                <a:cs typeface="Segoe UI" pitchFamily="34" charset="0"/>
              </a:rPr>
              <a:t>Extract services</a:t>
            </a:r>
            <a:endParaRPr lang="en-US" sz="1836" kern="0" dirty="0">
              <a:solidFill>
                <a:sysClr val="windowText" lastClr="000000"/>
              </a:solidFill>
            </a:endParaRPr>
          </a:p>
        </p:txBody>
      </p:sp>
      <p:grpSp>
        <p:nvGrpSpPr>
          <p:cNvPr id="245" name="Group 244"/>
          <p:cNvGrpSpPr/>
          <p:nvPr/>
        </p:nvGrpSpPr>
        <p:grpSpPr>
          <a:xfrm>
            <a:off x="463237" y="1682549"/>
            <a:ext cx="11637687" cy="4606164"/>
            <a:chOff x="458872" y="1880185"/>
            <a:chExt cx="11410533" cy="4516257"/>
          </a:xfrm>
        </p:grpSpPr>
        <p:grpSp>
          <p:nvGrpSpPr>
            <p:cNvPr id="246" name="Group 245"/>
            <p:cNvGrpSpPr/>
            <p:nvPr/>
          </p:nvGrpSpPr>
          <p:grpSpPr>
            <a:xfrm>
              <a:off x="6400433" y="1880185"/>
              <a:ext cx="5468972" cy="3747115"/>
              <a:chOff x="7697077" y="-4425198"/>
              <a:chExt cx="5468972" cy="3747115"/>
            </a:xfrm>
          </p:grpSpPr>
          <p:cxnSp>
            <p:nvCxnSpPr>
              <p:cNvPr id="342" name="Straight Arrow Connector 341"/>
              <p:cNvCxnSpPr>
                <a:cxnSpLocks/>
              </p:cNvCxnSpPr>
              <p:nvPr/>
            </p:nvCxnSpPr>
            <p:spPr>
              <a:xfrm>
                <a:off x="11893078" y="-4425198"/>
                <a:ext cx="1383" cy="249777"/>
              </a:xfrm>
              <a:prstGeom prst="straightConnector1">
                <a:avLst/>
              </a:prstGeom>
              <a:noFill/>
              <a:ln w="12700" cap="flat" cmpd="sng" algn="ctr">
                <a:solidFill>
                  <a:srgbClr val="E6E6E6">
                    <a:lumMod val="50000"/>
                  </a:srgbClr>
                </a:solidFill>
                <a:prstDash val="solid"/>
                <a:headEnd type="none"/>
                <a:tailEnd type="none" w="med" len="sm"/>
              </a:ln>
              <a:effectLst/>
            </p:spPr>
          </p:cxnSp>
          <p:sp>
            <p:nvSpPr>
              <p:cNvPr id="343" name="Hexagon 342"/>
              <p:cNvSpPr/>
              <p:nvPr/>
            </p:nvSpPr>
            <p:spPr bwMode="auto">
              <a:xfrm>
                <a:off x="7697077" y="-3932761"/>
                <a:ext cx="2557218" cy="2259110"/>
              </a:xfrm>
              <a:prstGeom prst="hexagon">
                <a:avLst>
                  <a:gd name="adj" fmla="val 27425"/>
                  <a:gd name="vf" fmla="val 115470"/>
                </a:avLst>
              </a:prstGeom>
              <a:noFill/>
              <a:ln w="31750" cap="rnd" cmpd="sng" algn="ctr">
                <a:solidFill>
                  <a:srgbClr val="0078D7"/>
                </a:solidFill>
                <a:prstDash val="sysDot"/>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344" name="Straight Arrow Connector 343"/>
              <p:cNvCxnSpPr>
                <a:cxnSpLocks/>
              </p:cNvCxnSpPr>
              <p:nvPr/>
            </p:nvCxnSpPr>
            <p:spPr>
              <a:xfrm flipH="1">
                <a:off x="8979183" y="-3673255"/>
                <a:ext cx="1" cy="1685493"/>
              </a:xfrm>
              <a:prstGeom prst="straightConnector1">
                <a:avLst/>
              </a:prstGeom>
              <a:noFill/>
              <a:ln w="12700" cap="flat" cmpd="sng" algn="ctr">
                <a:solidFill>
                  <a:srgbClr val="E6E6E6">
                    <a:lumMod val="50000"/>
                  </a:srgbClr>
                </a:solidFill>
                <a:prstDash val="solid"/>
                <a:headEnd type="none"/>
                <a:tailEnd type="arrow" w="sm" len="sm"/>
              </a:ln>
              <a:effectLst/>
            </p:spPr>
          </p:cxnSp>
          <p:grpSp>
            <p:nvGrpSpPr>
              <p:cNvPr id="345" name="Group 344"/>
              <p:cNvGrpSpPr/>
              <p:nvPr/>
            </p:nvGrpSpPr>
            <p:grpSpPr>
              <a:xfrm>
                <a:off x="8220036" y="-3486052"/>
                <a:ext cx="1524000" cy="1346340"/>
                <a:chOff x="2859572" y="3689648"/>
                <a:chExt cx="1524000" cy="1346340"/>
              </a:xfrm>
            </p:grpSpPr>
            <p:sp>
              <p:nvSpPr>
                <p:cNvPr id="413" name="Hexagon 412"/>
                <p:cNvSpPr/>
                <p:nvPr/>
              </p:nvSpPr>
              <p:spPr bwMode="auto">
                <a:xfrm>
                  <a:off x="2859572" y="3689648"/>
                  <a:ext cx="1524000" cy="1346340"/>
                </a:xfrm>
                <a:prstGeom prst="hexagon">
                  <a:avLst>
                    <a:gd name="adj" fmla="val 27425"/>
                    <a:gd name="vf" fmla="val 115470"/>
                  </a:avLst>
                </a:prstGeom>
                <a:solidFill>
                  <a:srgbClr val="FFFFFF"/>
                </a:solidFill>
                <a:ln w="28575" cap="rnd" cmpd="sng" algn="ctr">
                  <a:solidFill>
                    <a:srgbClr val="E6E6E6">
                      <a:lumMod val="50000"/>
                    </a:srgbClr>
                  </a:solidFill>
                  <a:prstDash val="solid"/>
                  <a:roun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14" name="TextBox 413"/>
                <p:cNvSpPr txBox="1"/>
                <p:nvPr/>
              </p:nvSpPr>
              <p:spPr>
                <a:xfrm>
                  <a:off x="3227684" y="3785847"/>
                  <a:ext cx="787776" cy="267766"/>
                </a:xfrm>
                <a:prstGeom prst="rect">
                  <a:avLst/>
                </a:prstGeom>
                <a:noFill/>
              </p:spPr>
              <p:txBody>
                <a:bodyPr wrap="square" lIns="93260" tIns="93260" rIns="93260" bIns="93260" rtlCol="0">
                  <a:spAutoFit/>
                </a:bodyPr>
                <a:lstStyle/>
                <a:p>
                  <a:pPr algn="ctr" defTabSz="951304">
                    <a:lnSpc>
                      <a:spcPct val="90000"/>
                    </a:lnSpc>
                    <a:spcAft>
                      <a:spcPts val="612"/>
                    </a:spcAft>
                    <a:defRPr/>
                  </a:pPr>
                  <a:r>
                    <a:rPr lang="en-US" sz="612" kern="0" dirty="0">
                      <a:gradFill>
                        <a:gsLst>
                          <a:gs pos="0">
                            <a:srgbClr val="353535"/>
                          </a:gs>
                          <a:gs pos="100000">
                            <a:srgbClr val="353535"/>
                          </a:gs>
                        </a:gsLst>
                      </a:gradFill>
                      <a:latin typeface="Segoe UI Semibold" panose="020B0702040204020203" pitchFamily="34" charset="0"/>
                      <a:ea typeface="Segoe UI" panose="020B0502040204020203" pitchFamily="34" charset="0"/>
                      <a:cs typeface="Segoe UI Semibold" panose="020B0702040204020203" pitchFamily="34" charset="0"/>
                    </a:rPr>
                    <a:t>BUSINESS LOGIC</a:t>
                  </a:r>
                  <a:endParaRPr lang="en-US" sz="510" kern="0" dirty="0">
                    <a:gradFill>
                      <a:gsLst>
                        <a:gs pos="0">
                          <a:srgbClr val="353535"/>
                        </a:gs>
                        <a:gs pos="100000">
                          <a:srgbClr val="353535"/>
                        </a:gs>
                      </a:gsLst>
                    </a:gradFill>
                    <a:latin typeface="Segoe UI Semibold" panose="020B0702040204020203" pitchFamily="34" charset="0"/>
                    <a:ea typeface="Segoe UI" panose="020B0502040204020203" pitchFamily="34" charset="0"/>
                    <a:cs typeface="Segoe UI Semibold" panose="020B0702040204020203" pitchFamily="34" charset="0"/>
                  </a:endParaRPr>
                </a:p>
              </p:txBody>
            </p:sp>
          </p:grpSp>
          <p:sp>
            <p:nvSpPr>
              <p:cNvPr id="346" name="Oval 345"/>
              <p:cNvSpPr/>
              <p:nvPr/>
            </p:nvSpPr>
            <p:spPr bwMode="auto">
              <a:xfrm>
                <a:off x="8921932" y="-2217086"/>
                <a:ext cx="127232" cy="127232"/>
              </a:xfrm>
              <a:prstGeom prst="ellipse">
                <a:avLst/>
              </a:prstGeom>
              <a:solidFill>
                <a:srgbClr val="FFFFFF"/>
              </a:solidFill>
              <a:ln w="19050" cap="flat" cmpd="sng" algn="ctr">
                <a:solidFill>
                  <a:srgbClr val="E6E6E6">
                    <a:lumMod val="50000"/>
                  </a:srgbClr>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918" kern="0" dirty="0">
                  <a:solidFill>
                    <a:srgbClr val="353535"/>
                  </a:solidFill>
                  <a:latin typeface="Segoe UI Semilight"/>
                  <a:ea typeface="Segoe UI" pitchFamily="34" charset="0"/>
                  <a:cs typeface="Segoe UI" pitchFamily="34" charset="0"/>
                </a:endParaRPr>
              </a:p>
            </p:txBody>
          </p:sp>
          <p:sp>
            <p:nvSpPr>
              <p:cNvPr id="347" name="Oval 346"/>
              <p:cNvSpPr/>
              <p:nvPr/>
            </p:nvSpPr>
            <p:spPr bwMode="auto">
              <a:xfrm>
                <a:off x="8921932" y="-3532581"/>
                <a:ext cx="127232" cy="127232"/>
              </a:xfrm>
              <a:prstGeom prst="ellipse">
                <a:avLst/>
              </a:prstGeom>
              <a:solidFill>
                <a:srgbClr val="FFFFFF"/>
              </a:solidFill>
              <a:ln w="19050" cap="flat" cmpd="sng" algn="ctr">
                <a:solidFill>
                  <a:srgbClr val="E6E6E6">
                    <a:lumMod val="50000"/>
                  </a:srgbClr>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918" kern="0" dirty="0">
                  <a:solidFill>
                    <a:srgbClr val="353535"/>
                  </a:solidFill>
                  <a:latin typeface="Segoe UI Semilight"/>
                  <a:ea typeface="Segoe UI" pitchFamily="34" charset="0"/>
                  <a:cs typeface="Segoe UI" pitchFamily="34" charset="0"/>
                </a:endParaRPr>
              </a:p>
            </p:txBody>
          </p:sp>
          <p:cxnSp>
            <p:nvCxnSpPr>
              <p:cNvPr id="348" name="Straight Arrow Connector 347"/>
              <p:cNvCxnSpPr>
                <a:cxnSpLocks/>
                <a:endCxn id="411" idx="8"/>
              </p:cNvCxnSpPr>
              <p:nvPr/>
            </p:nvCxnSpPr>
            <p:spPr>
              <a:xfrm>
                <a:off x="8979180" y="-4425198"/>
                <a:ext cx="1383" cy="249777"/>
              </a:xfrm>
              <a:prstGeom prst="straightConnector1">
                <a:avLst/>
              </a:prstGeom>
              <a:noFill/>
              <a:ln w="12700" cap="flat" cmpd="sng" algn="ctr">
                <a:solidFill>
                  <a:srgbClr val="E6E6E6">
                    <a:lumMod val="50000"/>
                  </a:srgbClr>
                </a:solidFill>
                <a:prstDash val="solid"/>
                <a:headEnd type="none"/>
                <a:tailEnd type="none" w="med" len="sm"/>
              </a:ln>
              <a:effectLst/>
            </p:spPr>
          </p:cxnSp>
          <p:grpSp>
            <p:nvGrpSpPr>
              <p:cNvPr id="349" name="Group 348"/>
              <p:cNvGrpSpPr/>
              <p:nvPr/>
            </p:nvGrpSpPr>
            <p:grpSpPr>
              <a:xfrm>
                <a:off x="8640276" y="-4232333"/>
                <a:ext cx="690544" cy="575703"/>
                <a:chOff x="3279812" y="2943367"/>
                <a:chExt cx="690544" cy="575703"/>
              </a:xfrm>
            </p:grpSpPr>
            <p:grpSp>
              <p:nvGrpSpPr>
                <p:cNvPr id="406" name="Group 405"/>
                <p:cNvGrpSpPr/>
                <p:nvPr/>
              </p:nvGrpSpPr>
              <p:grpSpPr>
                <a:xfrm>
                  <a:off x="3354872" y="2943367"/>
                  <a:ext cx="533400" cy="575703"/>
                  <a:chOff x="4933950" y="3378200"/>
                  <a:chExt cx="287338" cy="307975"/>
                </a:xfrm>
              </p:grpSpPr>
              <p:sp>
                <p:nvSpPr>
                  <p:cNvPr id="408" name="Freeform 15"/>
                  <p:cNvSpPr>
                    <a:spLocks/>
                  </p:cNvSpPr>
                  <p:nvPr/>
                </p:nvSpPr>
                <p:spPr bwMode="auto">
                  <a:xfrm>
                    <a:off x="4948238" y="3445669"/>
                    <a:ext cx="258762" cy="233362"/>
                  </a:xfrm>
                  <a:custGeom>
                    <a:avLst/>
                    <a:gdLst>
                      <a:gd name="T0" fmla="*/ 0 w 163"/>
                      <a:gd name="T1" fmla="*/ 2 h 147"/>
                      <a:gd name="T2" fmla="*/ 84 w 163"/>
                      <a:gd name="T3" fmla="*/ 27 h 147"/>
                      <a:gd name="T4" fmla="*/ 163 w 163"/>
                      <a:gd name="T5" fmla="*/ 0 h 147"/>
                      <a:gd name="T6" fmla="*/ 163 w 163"/>
                      <a:gd name="T7" fmla="*/ 116 h 147"/>
                      <a:gd name="T8" fmla="*/ 84 w 163"/>
                      <a:gd name="T9" fmla="*/ 147 h 147"/>
                      <a:gd name="T10" fmla="*/ 0 w 163"/>
                      <a:gd name="T11" fmla="*/ 107 h 147"/>
                      <a:gd name="T12" fmla="*/ 0 w 163"/>
                      <a:gd name="T13" fmla="*/ 2 h 147"/>
                    </a:gdLst>
                    <a:ahLst/>
                    <a:cxnLst>
                      <a:cxn ang="0">
                        <a:pos x="T0" y="T1"/>
                      </a:cxn>
                      <a:cxn ang="0">
                        <a:pos x="T2" y="T3"/>
                      </a:cxn>
                      <a:cxn ang="0">
                        <a:pos x="T4" y="T5"/>
                      </a:cxn>
                      <a:cxn ang="0">
                        <a:pos x="T6" y="T7"/>
                      </a:cxn>
                      <a:cxn ang="0">
                        <a:pos x="T8" y="T9"/>
                      </a:cxn>
                      <a:cxn ang="0">
                        <a:pos x="T10" y="T11"/>
                      </a:cxn>
                      <a:cxn ang="0">
                        <a:pos x="T12" y="T13"/>
                      </a:cxn>
                    </a:cxnLst>
                    <a:rect l="0" t="0" r="r" b="b"/>
                    <a:pathLst>
                      <a:path w="163" h="147">
                        <a:moveTo>
                          <a:pt x="0" y="2"/>
                        </a:moveTo>
                        <a:lnTo>
                          <a:pt x="84" y="27"/>
                        </a:lnTo>
                        <a:lnTo>
                          <a:pt x="163" y="0"/>
                        </a:lnTo>
                        <a:lnTo>
                          <a:pt x="163" y="116"/>
                        </a:lnTo>
                        <a:lnTo>
                          <a:pt x="84" y="147"/>
                        </a:lnTo>
                        <a:lnTo>
                          <a:pt x="0" y="107"/>
                        </a:lnTo>
                        <a:lnTo>
                          <a:pt x="0" y="2"/>
                        </a:lnTo>
                        <a:close/>
                      </a:path>
                    </a:pathLst>
                  </a:custGeom>
                  <a:solidFill>
                    <a:srgbClr val="FFFFFF"/>
                  </a:solidFill>
                  <a:ln>
                    <a:noFill/>
                  </a:ln>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grpSp>
                <p:nvGrpSpPr>
                  <p:cNvPr id="409" name="Group 8"/>
                  <p:cNvGrpSpPr>
                    <a:grpSpLocks noChangeAspect="1"/>
                  </p:cNvGrpSpPr>
                  <p:nvPr/>
                </p:nvGrpSpPr>
                <p:grpSpPr bwMode="auto">
                  <a:xfrm>
                    <a:off x="4933950" y="3378200"/>
                    <a:ext cx="287338" cy="307975"/>
                    <a:chOff x="3108" y="2128"/>
                    <a:chExt cx="181" cy="194"/>
                  </a:xfrm>
                  <a:solidFill>
                    <a:srgbClr val="0078D7"/>
                  </a:solidFill>
                </p:grpSpPr>
                <p:sp>
                  <p:nvSpPr>
                    <p:cNvPr id="410" name="Freeform 9"/>
                    <p:cNvSpPr>
                      <a:spLocks/>
                    </p:cNvSpPr>
                    <p:nvPr/>
                  </p:nvSpPr>
                  <p:spPr bwMode="auto">
                    <a:xfrm>
                      <a:off x="3132" y="2139"/>
                      <a:ext cx="133" cy="53"/>
                    </a:xfrm>
                    <a:custGeom>
                      <a:avLst/>
                      <a:gdLst>
                        <a:gd name="T0" fmla="*/ 66 w 133"/>
                        <a:gd name="T1" fmla="*/ 0 h 53"/>
                        <a:gd name="T2" fmla="*/ 0 w 133"/>
                        <a:gd name="T3" fmla="*/ 27 h 53"/>
                        <a:gd name="T4" fmla="*/ 66 w 133"/>
                        <a:gd name="T5" fmla="*/ 53 h 53"/>
                        <a:gd name="T6" fmla="*/ 133 w 133"/>
                        <a:gd name="T7" fmla="*/ 27 h 53"/>
                        <a:gd name="T8" fmla="*/ 66 w 133"/>
                        <a:gd name="T9" fmla="*/ 0 h 53"/>
                      </a:gdLst>
                      <a:ahLst/>
                      <a:cxnLst>
                        <a:cxn ang="0">
                          <a:pos x="T0" y="T1"/>
                        </a:cxn>
                        <a:cxn ang="0">
                          <a:pos x="T2" y="T3"/>
                        </a:cxn>
                        <a:cxn ang="0">
                          <a:pos x="T4" y="T5"/>
                        </a:cxn>
                        <a:cxn ang="0">
                          <a:pos x="T6" y="T7"/>
                        </a:cxn>
                        <a:cxn ang="0">
                          <a:pos x="T8" y="T9"/>
                        </a:cxn>
                      </a:cxnLst>
                      <a:rect l="0" t="0" r="r" b="b"/>
                      <a:pathLst>
                        <a:path w="133" h="53">
                          <a:moveTo>
                            <a:pt x="66" y="0"/>
                          </a:moveTo>
                          <a:lnTo>
                            <a:pt x="0" y="27"/>
                          </a:lnTo>
                          <a:lnTo>
                            <a:pt x="66" y="53"/>
                          </a:lnTo>
                          <a:lnTo>
                            <a:pt x="133" y="27"/>
                          </a:lnTo>
                          <a:lnTo>
                            <a:pt x="6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411" name="Freeform 10"/>
                    <p:cNvSpPr>
                      <a:spLocks noEditPoints="1"/>
                    </p:cNvSpPr>
                    <p:nvPr/>
                  </p:nvSpPr>
                  <p:spPr bwMode="auto">
                    <a:xfrm>
                      <a:off x="3108" y="2128"/>
                      <a:ext cx="181" cy="70"/>
                    </a:xfrm>
                    <a:custGeom>
                      <a:avLst/>
                      <a:gdLst>
                        <a:gd name="T0" fmla="*/ 90 w 181"/>
                        <a:gd name="T1" fmla="*/ 73 h 73"/>
                        <a:gd name="T2" fmla="*/ 0 w 181"/>
                        <a:gd name="T3" fmla="*/ 38 h 73"/>
                        <a:gd name="T4" fmla="*/ 90 w 181"/>
                        <a:gd name="T5" fmla="*/ 0 h 73"/>
                        <a:gd name="T6" fmla="*/ 181 w 181"/>
                        <a:gd name="T7" fmla="*/ 38 h 73"/>
                        <a:gd name="T8" fmla="*/ 90 w 181"/>
                        <a:gd name="T9" fmla="*/ 73 h 73"/>
                        <a:gd name="T10" fmla="*/ 48 w 181"/>
                        <a:gd name="T11" fmla="*/ 38 h 73"/>
                        <a:gd name="T12" fmla="*/ 90 w 181"/>
                        <a:gd name="T13" fmla="*/ 53 h 73"/>
                        <a:gd name="T14" fmla="*/ 132 w 181"/>
                        <a:gd name="T15" fmla="*/ 38 h 73"/>
                        <a:gd name="T16" fmla="*/ 90 w 181"/>
                        <a:gd name="T17" fmla="*/ 20 h 73"/>
                        <a:gd name="T18" fmla="*/ 48 w 181"/>
                        <a:gd name="T19" fmla="*/ 38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1" h="73">
                          <a:moveTo>
                            <a:pt x="90" y="73"/>
                          </a:moveTo>
                          <a:lnTo>
                            <a:pt x="0" y="38"/>
                          </a:lnTo>
                          <a:lnTo>
                            <a:pt x="90" y="0"/>
                          </a:lnTo>
                          <a:lnTo>
                            <a:pt x="181" y="38"/>
                          </a:lnTo>
                          <a:lnTo>
                            <a:pt x="90" y="73"/>
                          </a:lnTo>
                          <a:close/>
                          <a:moveTo>
                            <a:pt x="48" y="38"/>
                          </a:moveTo>
                          <a:lnTo>
                            <a:pt x="90" y="53"/>
                          </a:lnTo>
                          <a:lnTo>
                            <a:pt x="132" y="38"/>
                          </a:lnTo>
                          <a:lnTo>
                            <a:pt x="90" y="20"/>
                          </a:lnTo>
                          <a:lnTo>
                            <a:pt x="48" y="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412" name="Freeform 11"/>
                    <p:cNvSpPr>
                      <a:spLocks/>
                    </p:cNvSpPr>
                    <p:nvPr/>
                  </p:nvSpPr>
                  <p:spPr bwMode="auto">
                    <a:xfrm>
                      <a:off x="3108" y="2166"/>
                      <a:ext cx="181" cy="156"/>
                    </a:xfrm>
                    <a:custGeom>
                      <a:avLst/>
                      <a:gdLst>
                        <a:gd name="T0" fmla="*/ 90 w 181"/>
                        <a:gd name="T1" fmla="*/ 156 h 156"/>
                        <a:gd name="T2" fmla="*/ 0 w 181"/>
                        <a:gd name="T3" fmla="*/ 110 h 156"/>
                        <a:gd name="T4" fmla="*/ 0 w 181"/>
                        <a:gd name="T5" fmla="*/ 0 h 156"/>
                        <a:gd name="T6" fmla="*/ 17 w 181"/>
                        <a:gd name="T7" fmla="*/ 0 h 156"/>
                        <a:gd name="T8" fmla="*/ 17 w 181"/>
                        <a:gd name="T9" fmla="*/ 99 h 156"/>
                        <a:gd name="T10" fmla="*/ 90 w 181"/>
                        <a:gd name="T11" fmla="*/ 136 h 156"/>
                        <a:gd name="T12" fmla="*/ 163 w 181"/>
                        <a:gd name="T13" fmla="*/ 107 h 156"/>
                        <a:gd name="T14" fmla="*/ 163 w 181"/>
                        <a:gd name="T15" fmla="*/ 0 h 156"/>
                        <a:gd name="T16" fmla="*/ 181 w 181"/>
                        <a:gd name="T17" fmla="*/ 0 h 156"/>
                        <a:gd name="T18" fmla="*/ 181 w 181"/>
                        <a:gd name="T19" fmla="*/ 118 h 156"/>
                        <a:gd name="T20" fmla="*/ 90 w 181"/>
                        <a:gd name="T21" fmla="*/ 156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1" h="156">
                          <a:moveTo>
                            <a:pt x="90" y="156"/>
                          </a:moveTo>
                          <a:lnTo>
                            <a:pt x="0" y="110"/>
                          </a:lnTo>
                          <a:lnTo>
                            <a:pt x="0" y="0"/>
                          </a:lnTo>
                          <a:lnTo>
                            <a:pt x="17" y="0"/>
                          </a:lnTo>
                          <a:lnTo>
                            <a:pt x="17" y="99"/>
                          </a:lnTo>
                          <a:lnTo>
                            <a:pt x="90" y="136"/>
                          </a:lnTo>
                          <a:lnTo>
                            <a:pt x="163" y="107"/>
                          </a:lnTo>
                          <a:lnTo>
                            <a:pt x="163" y="0"/>
                          </a:lnTo>
                          <a:lnTo>
                            <a:pt x="181" y="0"/>
                          </a:lnTo>
                          <a:lnTo>
                            <a:pt x="181" y="118"/>
                          </a:lnTo>
                          <a:lnTo>
                            <a:pt x="90" y="1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grpSp>
            </p:grpSp>
            <p:sp>
              <p:nvSpPr>
                <p:cNvPr id="407" name="TextBox 406"/>
                <p:cNvSpPr txBox="1"/>
                <p:nvPr/>
              </p:nvSpPr>
              <p:spPr>
                <a:xfrm>
                  <a:off x="3279812" y="3113838"/>
                  <a:ext cx="690544" cy="323165"/>
                </a:xfrm>
                <a:prstGeom prst="rect">
                  <a:avLst/>
                </a:prstGeom>
                <a:noFill/>
              </p:spPr>
              <p:txBody>
                <a:bodyPr wrap="square" lIns="93260" tIns="93260" rIns="93260" bIns="93260" rtlCol="0">
                  <a:spAutoFit/>
                </a:bodyPr>
                <a:lstStyle/>
                <a:p>
                  <a:pPr algn="ctr" defTabSz="951304">
                    <a:lnSpc>
                      <a:spcPct val="90000"/>
                    </a:lnSpc>
                    <a:defRPr/>
                  </a:pPr>
                  <a:r>
                    <a:rPr lang="en-US" sz="510" kern="0" dirty="0">
                      <a:gradFill>
                        <a:gsLst>
                          <a:gs pos="0">
                            <a:srgbClr val="353535"/>
                          </a:gs>
                          <a:gs pos="100000">
                            <a:srgbClr val="353535"/>
                          </a:gs>
                        </a:gsLst>
                      </a:gradFill>
                      <a:latin typeface="Segoe UI Semibold" panose="020B0702040204020203" pitchFamily="34" charset="0"/>
                      <a:ea typeface="Segoe UI" panose="020B0502040204020203" pitchFamily="34" charset="0"/>
                      <a:cs typeface="Segoe UI Semibold" panose="020B0702040204020203" pitchFamily="34" charset="0"/>
                    </a:rPr>
                    <a:t>REST</a:t>
                  </a:r>
                  <a:br>
                    <a:rPr lang="en-US" sz="510" kern="0" dirty="0">
                      <a:solidFill>
                        <a:srgbClr val="353535"/>
                      </a:solidFill>
                      <a:latin typeface="Segoe UI Semibold" panose="020B0702040204020203" pitchFamily="34" charset="0"/>
                      <a:ea typeface="Segoe UI" panose="020B0502040204020203" pitchFamily="34" charset="0"/>
                      <a:cs typeface="Segoe UI Semibold" panose="020B0702040204020203" pitchFamily="34" charset="0"/>
                    </a:rPr>
                  </a:br>
                  <a:r>
                    <a:rPr lang="en-US" sz="510" kern="0" dirty="0">
                      <a:gradFill>
                        <a:gsLst>
                          <a:gs pos="0">
                            <a:srgbClr val="0078D7"/>
                          </a:gs>
                          <a:gs pos="100000">
                            <a:srgbClr val="0078D7"/>
                          </a:gs>
                        </a:gsLst>
                        <a:lin ang="5400000" scaled="0"/>
                      </a:gradFill>
                      <a:latin typeface="Segoe UI Semibold" panose="020B0702040204020203" pitchFamily="34" charset="0"/>
                      <a:ea typeface="Segoe UI" panose="020B0502040204020203" pitchFamily="34" charset="0"/>
                      <a:cs typeface="Segoe UI Semibold" panose="020B0702040204020203" pitchFamily="34" charset="0"/>
                    </a:rPr>
                    <a:t>API</a:t>
                  </a:r>
                  <a:endParaRPr lang="en-US" sz="408" kern="0" dirty="0">
                    <a:gradFill>
                      <a:gsLst>
                        <a:gs pos="0">
                          <a:srgbClr val="0078D7"/>
                        </a:gs>
                        <a:gs pos="100000">
                          <a:srgbClr val="0078D7"/>
                        </a:gs>
                      </a:gsLst>
                      <a:lin ang="5400000" scaled="0"/>
                    </a:gradFill>
                    <a:latin typeface="Segoe UI Semibold" panose="020B0702040204020203" pitchFamily="34" charset="0"/>
                    <a:ea typeface="Segoe UI" panose="020B0502040204020203" pitchFamily="34" charset="0"/>
                    <a:cs typeface="Segoe UI Semibold" panose="020B0702040204020203" pitchFamily="34" charset="0"/>
                  </a:endParaRPr>
                </a:p>
              </p:txBody>
            </p:sp>
          </p:grpSp>
          <p:cxnSp>
            <p:nvCxnSpPr>
              <p:cNvPr id="350" name="Straight Arrow Connector 349"/>
              <p:cNvCxnSpPr>
                <a:cxnSpLocks/>
              </p:cNvCxnSpPr>
              <p:nvPr/>
            </p:nvCxnSpPr>
            <p:spPr>
              <a:xfrm>
                <a:off x="8979180" y="-1492028"/>
                <a:ext cx="1383" cy="343681"/>
              </a:xfrm>
              <a:prstGeom prst="straightConnector1">
                <a:avLst/>
              </a:prstGeom>
              <a:noFill/>
              <a:ln w="12700" cap="flat" cmpd="sng" algn="ctr">
                <a:solidFill>
                  <a:srgbClr val="E6E6E6">
                    <a:lumMod val="50000"/>
                  </a:srgbClr>
                </a:solidFill>
                <a:prstDash val="solid"/>
                <a:headEnd type="none"/>
                <a:tailEnd type="none" w="med" len="sm"/>
              </a:ln>
              <a:effectLst/>
            </p:spPr>
          </p:cxnSp>
          <p:grpSp>
            <p:nvGrpSpPr>
              <p:cNvPr id="351" name="Group 350"/>
              <p:cNvGrpSpPr/>
              <p:nvPr/>
            </p:nvGrpSpPr>
            <p:grpSpPr>
              <a:xfrm>
                <a:off x="8691374" y="-1952827"/>
                <a:ext cx="566084" cy="548640"/>
                <a:chOff x="3330910" y="5222873"/>
                <a:chExt cx="566084" cy="548640"/>
              </a:xfrm>
            </p:grpSpPr>
            <p:sp>
              <p:nvSpPr>
                <p:cNvPr id="404" name="Rectangle: Rounded Corners 403"/>
                <p:cNvSpPr/>
                <p:nvPr/>
              </p:nvSpPr>
              <p:spPr bwMode="auto">
                <a:xfrm>
                  <a:off x="3339632" y="5222873"/>
                  <a:ext cx="548640" cy="548640"/>
                </a:xfrm>
                <a:prstGeom prst="roundRect">
                  <a:avLst>
                    <a:gd name="adj" fmla="val 3473"/>
                  </a:avLst>
                </a:prstGeom>
                <a:solidFill>
                  <a:srgbClr val="FFFFFF"/>
                </a:solidFill>
                <a:ln w="19050" cap="flat" cmpd="sng" algn="ctr">
                  <a:solidFill>
                    <a:srgbClr val="E6E6E6">
                      <a:lumMod val="50000"/>
                    </a:srgbClr>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05" name="TextBox 404"/>
                <p:cNvSpPr txBox="1"/>
                <p:nvPr/>
              </p:nvSpPr>
              <p:spPr>
                <a:xfrm>
                  <a:off x="3330910" y="5342604"/>
                  <a:ext cx="566084" cy="350890"/>
                </a:xfrm>
                <a:prstGeom prst="rect">
                  <a:avLst/>
                </a:prstGeom>
                <a:noFill/>
              </p:spPr>
              <p:txBody>
                <a:bodyPr wrap="square" lIns="93260" tIns="93260" rIns="93260" bIns="93260" rtlCol="0">
                  <a:spAutoFit/>
                </a:bodyPr>
                <a:lstStyle/>
                <a:p>
                  <a:pPr algn="ctr" defTabSz="951304">
                    <a:lnSpc>
                      <a:spcPct val="90000"/>
                    </a:lnSpc>
                    <a:defRPr/>
                  </a:pPr>
                  <a:r>
                    <a:rPr lang="en-US" sz="612" kern="0" dirty="0">
                      <a:gradFill>
                        <a:gsLst>
                          <a:gs pos="0">
                            <a:srgbClr val="353535"/>
                          </a:gs>
                          <a:gs pos="100000">
                            <a:srgbClr val="353535"/>
                          </a:gs>
                        </a:gsLst>
                      </a:gradFill>
                      <a:latin typeface="Segoe UI Semibold" panose="020B0702040204020203" pitchFamily="34" charset="0"/>
                      <a:ea typeface="Segoe UI" panose="020B0502040204020203" pitchFamily="34" charset="0"/>
                      <a:cs typeface="Segoe UI Semibold" panose="020B0702040204020203" pitchFamily="34" charset="0"/>
                    </a:rPr>
                    <a:t>DATABASE</a:t>
                  </a:r>
                </a:p>
                <a:p>
                  <a:pPr algn="ctr" defTabSz="951304">
                    <a:lnSpc>
                      <a:spcPct val="90000"/>
                    </a:lnSpc>
                    <a:defRPr/>
                  </a:pPr>
                  <a:r>
                    <a:rPr lang="en-US" sz="612" kern="0" dirty="0">
                      <a:gradFill>
                        <a:gsLst>
                          <a:gs pos="0">
                            <a:srgbClr val="0078D7"/>
                          </a:gs>
                          <a:gs pos="100000">
                            <a:srgbClr val="0078D7"/>
                          </a:gs>
                        </a:gsLst>
                      </a:gradFill>
                      <a:latin typeface="Segoe UI Semibold" panose="020B0702040204020203" pitchFamily="34" charset="0"/>
                      <a:ea typeface="Segoe UI" panose="020B0502040204020203" pitchFamily="34" charset="0"/>
                      <a:cs typeface="Segoe UI Semibold" panose="020B0702040204020203" pitchFamily="34" charset="0"/>
                    </a:rPr>
                    <a:t>ADAPTER</a:t>
                  </a:r>
                  <a:endParaRPr lang="en-US" sz="510" kern="0" dirty="0">
                    <a:gradFill>
                      <a:gsLst>
                        <a:gs pos="0">
                          <a:srgbClr val="0078D7"/>
                        </a:gs>
                        <a:gs pos="100000">
                          <a:srgbClr val="0078D7"/>
                        </a:gs>
                      </a:gsLst>
                    </a:gradFill>
                    <a:latin typeface="Segoe UI Semibold" panose="020B0702040204020203" pitchFamily="34" charset="0"/>
                    <a:ea typeface="Segoe UI" panose="020B0502040204020203" pitchFamily="34" charset="0"/>
                    <a:cs typeface="Segoe UI Semibold" panose="020B0702040204020203" pitchFamily="34" charset="0"/>
                  </a:endParaRPr>
                </a:p>
              </p:txBody>
            </p:sp>
          </p:grpSp>
          <p:grpSp>
            <p:nvGrpSpPr>
              <p:cNvPr id="352" name="Group 351"/>
              <p:cNvGrpSpPr/>
              <p:nvPr/>
            </p:nvGrpSpPr>
            <p:grpSpPr>
              <a:xfrm>
                <a:off x="8700096" y="-1226723"/>
                <a:ext cx="548640" cy="548640"/>
                <a:chOff x="3339632" y="5948977"/>
                <a:chExt cx="548640" cy="548640"/>
              </a:xfrm>
            </p:grpSpPr>
            <p:sp>
              <p:nvSpPr>
                <p:cNvPr id="401" name="Oval 400"/>
                <p:cNvSpPr/>
                <p:nvPr/>
              </p:nvSpPr>
              <p:spPr bwMode="auto">
                <a:xfrm>
                  <a:off x="3339632" y="5948977"/>
                  <a:ext cx="548640" cy="548640"/>
                </a:xfrm>
                <a:prstGeom prst="ellipse">
                  <a:avLst/>
                </a:prstGeom>
                <a:solidFill>
                  <a:srgbClr val="FFFFFF"/>
                </a:solidFill>
                <a:ln w="19050" cap="flat" cmpd="sng" algn="ctr">
                  <a:solidFill>
                    <a:srgbClr val="E6E6E6">
                      <a:lumMod val="50000"/>
                    </a:srgbClr>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918" kern="0" dirty="0">
                    <a:solidFill>
                      <a:srgbClr val="353535"/>
                    </a:solidFill>
                    <a:latin typeface="Segoe UI Semilight"/>
                    <a:ea typeface="Segoe UI" pitchFamily="34" charset="0"/>
                    <a:cs typeface="Segoe UI" pitchFamily="34" charset="0"/>
                  </a:endParaRPr>
                </a:p>
              </p:txBody>
            </p:sp>
            <p:sp>
              <p:nvSpPr>
                <p:cNvPr id="402" name="TextBox 401"/>
                <p:cNvSpPr txBox="1"/>
                <p:nvPr/>
              </p:nvSpPr>
              <p:spPr>
                <a:xfrm>
                  <a:off x="3353919" y="6229108"/>
                  <a:ext cx="527199" cy="267766"/>
                </a:xfrm>
                <a:prstGeom prst="rect">
                  <a:avLst/>
                </a:prstGeom>
                <a:noFill/>
              </p:spPr>
              <p:txBody>
                <a:bodyPr wrap="square" lIns="93260" tIns="93260" rIns="93260" bIns="93260" rtlCol="0">
                  <a:spAutoFit/>
                </a:bodyPr>
                <a:lstStyle/>
                <a:p>
                  <a:pPr algn="ctr" defTabSz="951304">
                    <a:lnSpc>
                      <a:spcPct val="90000"/>
                    </a:lnSpc>
                    <a:spcAft>
                      <a:spcPts val="612"/>
                    </a:spcAft>
                    <a:defRPr/>
                  </a:pPr>
                  <a:r>
                    <a:rPr lang="en-US" sz="612" kern="0" dirty="0">
                      <a:gradFill>
                        <a:gsLst>
                          <a:gs pos="0">
                            <a:srgbClr val="353535"/>
                          </a:gs>
                          <a:gs pos="100000">
                            <a:srgbClr val="353535"/>
                          </a:gs>
                        </a:gsLst>
                      </a:gradFill>
                      <a:latin typeface="Segoe UI Semibold" panose="020B0702040204020203" pitchFamily="34" charset="0"/>
                      <a:ea typeface="Segoe UI" panose="020B0502040204020203" pitchFamily="34" charset="0"/>
                      <a:cs typeface="Segoe UI Semibold" panose="020B0702040204020203" pitchFamily="34" charset="0"/>
                    </a:rPr>
                    <a:t>MYSQL</a:t>
                  </a:r>
                  <a:endParaRPr lang="en-US" sz="510" kern="0" dirty="0">
                    <a:gradFill>
                      <a:gsLst>
                        <a:gs pos="0">
                          <a:srgbClr val="353535"/>
                        </a:gs>
                        <a:gs pos="100000">
                          <a:srgbClr val="353535"/>
                        </a:gs>
                      </a:gsLst>
                    </a:gradFill>
                    <a:latin typeface="Segoe UI Semibold" panose="020B0702040204020203" pitchFamily="34" charset="0"/>
                    <a:ea typeface="Segoe UI" panose="020B0502040204020203" pitchFamily="34" charset="0"/>
                    <a:cs typeface="Segoe UI Semibold" panose="020B0702040204020203" pitchFamily="34" charset="0"/>
                  </a:endParaRPr>
                </a:p>
              </p:txBody>
            </p:sp>
            <p:sp>
              <p:nvSpPr>
                <p:cNvPr id="403" name="Freeform 5"/>
                <p:cNvSpPr>
                  <a:spLocks noEditPoints="1"/>
                </p:cNvSpPr>
                <p:nvPr/>
              </p:nvSpPr>
              <p:spPr bwMode="auto">
                <a:xfrm>
                  <a:off x="3520268" y="6057994"/>
                  <a:ext cx="181799" cy="211931"/>
                </a:xfrm>
                <a:custGeom>
                  <a:avLst/>
                  <a:gdLst>
                    <a:gd name="T0" fmla="*/ 75 w 82"/>
                    <a:gd name="T1" fmla="*/ 5 h 96"/>
                    <a:gd name="T2" fmla="*/ 3 w 82"/>
                    <a:gd name="T3" fmla="*/ 6 h 96"/>
                    <a:gd name="T4" fmla="*/ 0 w 82"/>
                    <a:gd name="T5" fmla="*/ 7 h 96"/>
                    <a:gd name="T6" fmla="*/ 0 w 82"/>
                    <a:gd name="T7" fmla="*/ 8 h 96"/>
                    <a:gd name="T8" fmla="*/ 0 w 82"/>
                    <a:gd name="T9" fmla="*/ 30 h 96"/>
                    <a:gd name="T10" fmla="*/ 0 w 82"/>
                    <a:gd name="T11" fmla="*/ 89 h 96"/>
                    <a:gd name="T12" fmla="*/ 5 w 82"/>
                    <a:gd name="T13" fmla="*/ 91 h 96"/>
                    <a:gd name="T14" fmla="*/ 41 w 82"/>
                    <a:gd name="T15" fmla="*/ 96 h 96"/>
                    <a:gd name="T16" fmla="*/ 77 w 82"/>
                    <a:gd name="T17" fmla="*/ 91 h 96"/>
                    <a:gd name="T18" fmla="*/ 82 w 82"/>
                    <a:gd name="T19" fmla="*/ 89 h 96"/>
                    <a:gd name="T20" fmla="*/ 82 w 82"/>
                    <a:gd name="T21" fmla="*/ 22 h 96"/>
                    <a:gd name="T22" fmla="*/ 82 w 82"/>
                    <a:gd name="T23" fmla="*/ 8 h 96"/>
                    <a:gd name="T24" fmla="*/ 82 w 82"/>
                    <a:gd name="T25" fmla="*/ 7 h 96"/>
                    <a:gd name="T26" fmla="*/ 75 w 82"/>
                    <a:gd name="T27" fmla="*/ 5 h 96"/>
                    <a:gd name="T28" fmla="*/ 69 w 82"/>
                    <a:gd name="T29" fmla="*/ 12 h 96"/>
                    <a:gd name="T30" fmla="*/ 13 w 82"/>
                    <a:gd name="T31" fmla="*/ 12 h 96"/>
                    <a:gd name="T32" fmla="*/ 69 w 82"/>
                    <a:gd name="T33" fmla="*/ 12 h 96"/>
                    <a:gd name="T34" fmla="*/ 74 w 82"/>
                    <a:gd name="T35" fmla="*/ 58 h 96"/>
                    <a:gd name="T36" fmla="*/ 8 w 82"/>
                    <a:gd name="T37" fmla="*/ 59 h 96"/>
                    <a:gd name="T38" fmla="*/ 8 w 82"/>
                    <a:gd name="T39" fmla="*/ 43 h 96"/>
                    <a:gd name="T40" fmla="*/ 41 w 82"/>
                    <a:gd name="T41" fmla="*/ 48 h 96"/>
                    <a:gd name="T42" fmla="*/ 74 w 82"/>
                    <a:gd name="T43" fmla="*/ 43 h 96"/>
                    <a:gd name="T44" fmla="*/ 74 w 82"/>
                    <a:gd name="T45" fmla="*/ 58 h 96"/>
                    <a:gd name="T46" fmla="*/ 8 w 82"/>
                    <a:gd name="T47" fmla="*/ 83 h 96"/>
                    <a:gd name="T48" fmla="*/ 8 w 82"/>
                    <a:gd name="T49" fmla="*/ 68 h 96"/>
                    <a:gd name="T50" fmla="*/ 39 w 82"/>
                    <a:gd name="T51" fmla="*/ 72 h 96"/>
                    <a:gd name="T52" fmla="*/ 74 w 82"/>
                    <a:gd name="T53" fmla="*/ 66 h 96"/>
                    <a:gd name="T54" fmla="*/ 74 w 82"/>
                    <a:gd name="T55" fmla="*/ 83 h 96"/>
                    <a:gd name="T56" fmla="*/ 8 w 82"/>
                    <a:gd name="T57" fmla="*/ 83 h 96"/>
                    <a:gd name="T58" fmla="*/ 74 w 82"/>
                    <a:gd name="T59" fmla="*/ 35 h 96"/>
                    <a:gd name="T60" fmla="*/ 8 w 82"/>
                    <a:gd name="T61" fmla="*/ 35 h 96"/>
                    <a:gd name="T62" fmla="*/ 8 w 82"/>
                    <a:gd name="T63" fmla="*/ 30 h 96"/>
                    <a:gd name="T64" fmla="*/ 8 w 82"/>
                    <a:gd name="T65" fmla="*/ 19 h 96"/>
                    <a:gd name="T66" fmla="*/ 74 w 82"/>
                    <a:gd name="T67" fmla="*/ 19 h 96"/>
                    <a:gd name="T68" fmla="*/ 74 w 82"/>
                    <a:gd name="T69" fmla="*/ 22 h 96"/>
                    <a:gd name="T70" fmla="*/ 74 w 82"/>
                    <a:gd name="T71"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2" h="96">
                      <a:moveTo>
                        <a:pt x="75" y="5"/>
                      </a:moveTo>
                      <a:cubicBezTo>
                        <a:pt x="51" y="0"/>
                        <a:pt x="27" y="1"/>
                        <a:pt x="3" y="6"/>
                      </a:cubicBezTo>
                      <a:cubicBezTo>
                        <a:pt x="0" y="7"/>
                        <a:pt x="0" y="7"/>
                        <a:pt x="0" y="7"/>
                      </a:cubicBezTo>
                      <a:cubicBezTo>
                        <a:pt x="0" y="8"/>
                        <a:pt x="0" y="8"/>
                        <a:pt x="0" y="8"/>
                      </a:cubicBezTo>
                      <a:cubicBezTo>
                        <a:pt x="0" y="30"/>
                        <a:pt x="0" y="30"/>
                        <a:pt x="0" y="30"/>
                      </a:cubicBezTo>
                      <a:cubicBezTo>
                        <a:pt x="0" y="89"/>
                        <a:pt x="0" y="89"/>
                        <a:pt x="0" y="89"/>
                      </a:cubicBezTo>
                      <a:cubicBezTo>
                        <a:pt x="5" y="91"/>
                        <a:pt x="5" y="91"/>
                        <a:pt x="5" y="91"/>
                      </a:cubicBezTo>
                      <a:cubicBezTo>
                        <a:pt x="17" y="95"/>
                        <a:pt x="29" y="96"/>
                        <a:pt x="41" y="96"/>
                      </a:cubicBezTo>
                      <a:cubicBezTo>
                        <a:pt x="53" y="96"/>
                        <a:pt x="65" y="95"/>
                        <a:pt x="77" y="91"/>
                      </a:cubicBezTo>
                      <a:cubicBezTo>
                        <a:pt x="82" y="89"/>
                        <a:pt x="82" y="89"/>
                        <a:pt x="82" y="89"/>
                      </a:cubicBezTo>
                      <a:cubicBezTo>
                        <a:pt x="82" y="22"/>
                        <a:pt x="82" y="22"/>
                        <a:pt x="82" y="22"/>
                      </a:cubicBezTo>
                      <a:cubicBezTo>
                        <a:pt x="82" y="8"/>
                        <a:pt x="82" y="8"/>
                        <a:pt x="82" y="8"/>
                      </a:cubicBezTo>
                      <a:cubicBezTo>
                        <a:pt x="82" y="7"/>
                        <a:pt x="82" y="7"/>
                        <a:pt x="82" y="7"/>
                      </a:cubicBezTo>
                      <a:lnTo>
                        <a:pt x="75" y="5"/>
                      </a:lnTo>
                      <a:close/>
                      <a:moveTo>
                        <a:pt x="69" y="12"/>
                      </a:moveTo>
                      <a:cubicBezTo>
                        <a:pt x="50" y="17"/>
                        <a:pt x="31" y="17"/>
                        <a:pt x="13" y="12"/>
                      </a:cubicBezTo>
                      <a:cubicBezTo>
                        <a:pt x="32" y="9"/>
                        <a:pt x="50" y="9"/>
                        <a:pt x="69" y="12"/>
                      </a:cubicBezTo>
                      <a:close/>
                      <a:moveTo>
                        <a:pt x="74" y="58"/>
                      </a:moveTo>
                      <a:cubicBezTo>
                        <a:pt x="52" y="65"/>
                        <a:pt x="30" y="65"/>
                        <a:pt x="8" y="59"/>
                      </a:cubicBezTo>
                      <a:cubicBezTo>
                        <a:pt x="8" y="43"/>
                        <a:pt x="8" y="43"/>
                        <a:pt x="8" y="43"/>
                      </a:cubicBezTo>
                      <a:cubicBezTo>
                        <a:pt x="19" y="46"/>
                        <a:pt x="30" y="48"/>
                        <a:pt x="41" y="48"/>
                      </a:cubicBezTo>
                      <a:cubicBezTo>
                        <a:pt x="52" y="48"/>
                        <a:pt x="63" y="46"/>
                        <a:pt x="74" y="43"/>
                      </a:cubicBezTo>
                      <a:lnTo>
                        <a:pt x="74" y="58"/>
                      </a:lnTo>
                      <a:close/>
                      <a:moveTo>
                        <a:pt x="8" y="83"/>
                      </a:moveTo>
                      <a:cubicBezTo>
                        <a:pt x="8" y="68"/>
                        <a:pt x="8" y="68"/>
                        <a:pt x="8" y="68"/>
                      </a:cubicBezTo>
                      <a:cubicBezTo>
                        <a:pt x="18" y="70"/>
                        <a:pt x="29" y="72"/>
                        <a:pt x="39" y="72"/>
                      </a:cubicBezTo>
                      <a:cubicBezTo>
                        <a:pt x="51" y="72"/>
                        <a:pt x="63" y="70"/>
                        <a:pt x="74" y="66"/>
                      </a:cubicBezTo>
                      <a:cubicBezTo>
                        <a:pt x="74" y="83"/>
                        <a:pt x="74" y="83"/>
                        <a:pt x="74" y="83"/>
                      </a:cubicBezTo>
                      <a:cubicBezTo>
                        <a:pt x="52" y="90"/>
                        <a:pt x="30" y="90"/>
                        <a:pt x="8" y="83"/>
                      </a:cubicBezTo>
                      <a:close/>
                      <a:moveTo>
                        <a:pt x="74" y="35"/>
                      </a:moveTo>
                      <a:cubicBezTo>
                        <a:pt x="52" y="41"/>
                        <a:pt x="30" y="41"/>
                        <a:pt x="8" y="35"/>
                      </a:cubicBezTo>
                      <a:cubicBezTo>
                        <a:pt x="8" y="30"/>
                        <a:pt x="8" y="30"/>
                        <a:pt x="8" y="30"/>
                      </a:cubicBezTo>
                      <a:cubicBezTo>
                        <a:pt x="8" y="19"/>
                        <a:pt x="8" y="19"/>
                        <a:pt x="8" y="19"/>
                      </a:cubicBezTo>
                      <a:cubicBezTo>
                        <a:pt x="30" y="25"/>
                        <a:pt x="52" y="25"/>
                        <a:pt x="74" y="19"/>
                      </a:cubicBezTo>
                      <a:cubicBezTo>
                        <a:pt x="74" y="22"/>
                        <a:pt x="74" y="22"/>
                        <a:pt x="74" y="22"/>
                      </a:cubicBezTo>
                      <a:lnTo>
                        <a:pt x="74" y="35"/>
                      </a:lnTo>
                      <a:close/>
                    </a:path>
                  </a:pathLst>
                </a:custGeom>
                <a:solidFill>
                  <a:srgbClr val="E6E6E6">
                    <a:lumMod val="50000"/>
                  </a:srgbClr>
                </a:solidFill>
                <a:ln>
                  <a:noFill/>
                </a:ln>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grpSp>
          <p:grpSp>
            <p:nvGrpSpPr>
              <p:cNvPr id="353" name="Group 352"/>
              <p:cNvGrpSpPr/>
              <p:nvPr/>
            </p:nvGrpSpPr>
            <p:grpSpPr>
              <a:xfrm>
                <a:off x="9734713" y="-3679669"/>
                <a:ext cx="548640" cy="548640"/>
                <a:chOff x="6775070" y="3505716"/>
                <a:chExt cx="548640" cy="548640"/>
              </a:xfrm>
            </p:grpSpPr>
            <p:sp>
              <p:nvSpPr>
                <p:cNvPr id="399" name="Oval 398"/>
                <p:cNvSpPr/>
                <p:nvPr/>
              </p:nvSpPr>
              <p:spPr bwMode="auto">
                <a:xfrm>
                  <a:off x="6775070" y="3505716"/>
                  <a:ext cx="548640" cy="548640"/>
                </a:xfrm>
                <a:prstGeom prst="ellipse">
                  <a:avLst/>
                </a:prstGeom>
                <a:solidFill>
                  <a:srgbClr val="FFFFFF"/>
                </a:solidFill>
                <a:ln w="19050" cap="flat" cmpd="sng" algn="ctr">
                  <a:solidFill>
                    <a:srgbClr val="E6E6E6">
                      <a:lumMod val="50000"/>
                    </a:srgbClr>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918" kern="0" dirty="0">
                    <a:solidFill>
                      <a:srgbClr val="353535"/>
                    </a:solidFill>
                    <a:latin typeface="Segoe UI Semilight"/>
                    <a:ea typeface="Segoe UI" pitchFamily="34" charset="0"/>
                    <a:cs typeface="Segoe UI" pitchFamily="34" charset="0"/>
                  </a:endParaRPr>
                </a:p>
              </p:txBody>
            </p:sp>
            <p:sp>
              <p:nvSpPr>
                <p:cNvPr id="400" name="TextBox 399"/>
                <p:cNvSpPr txBox="1"/>
                <p:nvPr/>
              </p:nvSpPr>
              <p:spPr>
                <a:xfrm>
                  <a:off x="6783007" y="3632685"/>
                  <a:ext cx="540703" cy="350865"/>
                </a:xfrm>
                <a:prstGeom prst="rect">
                  <a:avLst/>
                </a:prstGeom>
                <a:noFill/>
              </p:spPr>
              <p:txBody>
                <a:bodyPr wrap="square" lIns="93260" tIns="93260" rIns="93260" bIns="93260" rtlCol="0">
                  <a:spAutoFit/>
                </a:bodyPr>
                <a:lstStyle/>
                <a:p>
                  <a:pPr algn="ctr" defTabSz="951304">
                    <a:lnSpc>
                      <a:spcPct val="90000"/>
                    </a:lnSpc>
                    <a:spcAft>
                      <a:spcPts val="612"/>
                    </a:spcAft>
                    <a:defRPr/>
                  </a:pPr>
                  <a:r>
                    <a:rPr lang="en-US" sz="612" kern="0" dirty="0">
                      <a:gradFill>
                        <a:gsLst>
                          <a:gs pos="0">
                            <a:srgbClr val="353535"/>
                          </a:gs>
                          <a:gs pos="100000">
                            <a:srgbClr val="353535"/>
                          </a:gs>
                        </a:gsLst>
                      </a:gradFill>
                      <a:latin typeface="Segoe UI Semibold" panose="020B0702040204020203" pitchFamily="34" charset="0"/>
                      <a:ea typeface="Segoe UI" panose="020B0502040204020203" pitchFamily="34" charset="0"/>
                      <a:cs typeface="Segoe UI Semibold" panose="020B0702040204020203" pitchFamily="34" charset="0"/>
                    </a:rPr>
                    <a:t>REST</a:t>
                  </a:r>
                  <a:br>
                    <a:rPr lang="en-US" sz="612" kern="0" dirty="0">
                      <a:gradFill>
                        <a:gsLst>
                          <a:gs pos="0">
                            <a:srgbClr val="353535"/>
                          </a:gs>
                          <a:gs pos="100000">
                            <a:srgbClr val="353535"/>
                          </a:gs>
                        </a:gsLst>
                      </a:gradFill>
                      <a:latin typeface="Segoe UI Semibold" panose="020B0702040204020203" pitchFamily="34" charset="0"/>
                      <a:ea typeface="Segoe UI" panose="020B0502040204020203" pitchFamily="34" charset="0"/>
                      <a:cs typeface="Segoe UI Semibold" panose="020B0702040204020203" pitchFamily="34" charset="0"/>
                    </a:rPr>
                  </a:br>
                  <a:r>
                    <a:rPr lang="en-US" sz="612" kern="0" dirty="0">
                      <a:gradFill>
                        <a:gsLst>
                          <a:gs pos="0">
                            <a:srgbClr val="0078D7"/>
                          </a:gs>
                          <a:gs pos="100000">
                            <a:srgbClr val="0078D7"/>
                          </a:gs>
                        </a:gsLst>
                      </a:gradFill>
                      <a:latin typeface="Segoe UI Semibold" panose="020B0702040204020203" pitchFamily="34" charset="0"/>
                      <a:ea typeface="Segoe UI" panose="020B0502040204020203" pitchFamily="34" charset="0"/>
                      <a:cs typeface="Segoe UI Semibold" panose="020B0702040204020203" pitchFamily="34" charset="0"/>
                    </a:rPr>
                    <a:t>CLIENT</a:t>
                  </a:r>
                  <a:endParaRPr lang="en-US" sz="510" kern="0" dirty="0">
                    <a:gradFill>
                      <a:gsLst>
                        <a:gs pos="0">
                          <a:srgbClr val="0078D7"/>
                        </a:gs>
                        <a:gs pos="100000">
                          <a:srgbClr val="0078D7"/>
                        </a:gs>
                      </a:gsLst>
                    </a:gradFill>
                    <a:latin typeface="Segoe UI Semibold" panose="020B0702040204020203" pitchFamily="34" charset="0"/>
                    <a:ea typeface="Segoe UI" panose="020B0502040204020203" pitchFamily="34" charset="0"/>
                    <a:cs typeface="Segoe UI Semibold" panose="020B0702040204020203" pitchFamily="34" charset="0"/>
                  </a:endParaRPr>
                </a:p>
              </p:txBody>
            </p:sp>
          </p:grpSp>
          <p:grpSp>
            <p:nvGrpSpPr>
              <p:cNvPr id="354" name="Group 353"/>
              <p:cNvGrpSpPr/>
              <p:nvPr/>
            </p:nvGrpSpPr>
            <p:grpSpPr>
              <a:xfrm>
                <a:off x="9734713" y="-2471682"/>
                <a:ext cx="548640" cy="548640"/>
                <a:chOff x="6775070" y="3505716"/>
                <a:chExt cx="548640" cy="548640"/>
              </a:xfrm>
            </p:grpSpPr>
            <p:sp>
              <p:nvSpPr>
                <p:cNvPr id="397" name="Oval 396"/>
                <p:cNvSpPr/>
                <p:nvPr/>
              </p:nvSpPr>
              <p:spPr bwMode="auto">
                <a:xfrm>
                  <a:off x="6775070" y="3505716"/>
                  <a:ext cx="548640" cy="548640"/>
                </a:xfrm>
                <a:prstGeom prst="ellipse">
                  <a:avLst/>
                </a:prstGeom>
                <a:solidFill>
                  <a:srgbClr val="FFFFFF"/>
                </a:solidFill>
                <a:ln w="19050" cap="flat" cmpd="sng" algn="ctr">
                  <a:solidFill>
                    <a:srgbClr val="E6E6E6">
                      <a:lumMod val="50000"/>
                    </a:srgbClr>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918" kern="0" dirty="0">
                    <a:solidFill>
                      <a:srgbClr val="353535"/>
                    </a:solidFill>
                    <a:latin typeface="Segoe UI Semilight"/>
                    <a:ea typeface="Segoe UI" pitchFamily="34" charset="0"/>
                    <a:cs typeface="Segoe UI" pitchFamily="34" charset="0"/>
                  </a:endParaRPr>
                </a:p>
              </p:txBody>
            </p:sp>
            <p:sp>
              <p:nvSpPr>
                <p:cNvPr id="398" name="TextBox 397"/>
                <p:cNvSpPr txBox="1"/>
                <p:nvPr/>
              </p:nvSpPr>
              <p:spPr>
                <a:xfrm>
                  <a:off x="6783007" y="3632685"/>
                  <a:ext cx="540703" cy="350865"/>
                </a:xfrm>
                <a:prstGeom prst="rect">
                  <a:avLst/>
                </a:prstGeom>
                <a:noFill/>
              </p:spPr>
              <p:txBody>
                <a:bodyPr wrap="square" lIns="93260" tIns="93260" rIns="93260" bIns="93260" rtlCol="0">
                  <a:spAutoFit/>
                </a:bodyPr>
                <a:lstStyle/>
                <a:p>
                  <a:pPr algn="ctr" defTabSz="951304">
                    <a:lnSpc>
                      <a:spcPct val="90000"/>
                    </a:lnSpc>
                    <a:spcAft>
                      <a:spcPts val="612"/>
                    </a:spcAft>
                    <a:defRPr/>
                  </a:pPr>
                  <a:r>
                    <a:rPr lang="en-US" sz="612" kern="0" dirty="0">
                      <a:gradFill>
                        <a:gsLst>
                          <a:gs pos="0">
                            <a:srgbClr val="353535"/>
                          </a:gs>
                          <a:gs pos="100000">
                            <a:srgbClr val="353535"/>
                          </a:gs>
                        </a:gsLst>
                      </a:gradFill>
                      <a:latin typeface="Segoe UI Semibold" panose="020B0702040204020203" pitchFamily="34" charset="0"/>
                      <a:ea typeface="Segoe UI" panose="020B0502040204020203" pitchFamily="34" charset="0"/>
                      <a:cs typeface="Segoe UI Semibold" panose="020B0702040204020203" pitchFamily="34" charset="0"/>
                    </a:rPr>
                    <a:t>REST</a:t>
                  </a:r>
                  <a:br>
                    <a:rPr lang="en-US" sz="612" kern="0" dirty="0">
                      <a:gradFill>
                        <a:gsLst>
                          <a:gs pos="0">
                            <a:srgbClr val="353535"/>
                          </a:gs>
                          <a:gs pos="100000">
                            <a:srgbClr val="353535"/>
                          </a:gs>
                        </a:gsLst>
                      </a:gradFill>
                      <a:latin typeface="Segoe UI Semibold" panose="020B0702040204020203" pitchFamily="34" charset="0"/>
                      <a:ea typeface="Segoe UI" panose="020B0502040204020203" pitchFamily="34" charset="0"/>
                      <a:cs typeface="Segoe UI Semibold" panose="020B0702040204020203" pitchFamily="34" charset="0"/>
                    </a:rPr>
                  </a:br>
                  <a:r>
                    <a:rPr lang="en-US" sz="612" kern="0" dirty="0">
                      <a:gradFill>
                        <a:gsLst>
                          <a:gs pos="0">
                            <a:srgbClr val="0078D7"/>
                          </a:gs>
                          <a:gs pos="100000">
                            <a:srgbClr val="0078D7"/>
                          </a:gs>
                        </a:gsLst>
                      </a:gradFill>
                      <a:latin typeface="Segoe UI Semibold" panose="020B0702040204020203" pitchFamily="34" charset="0"/>
                      <a:ea typeface="Segoe UI" panose="020B0502040204020203" pitchFamily="34" charset="0"/>
                      <a:cs typeface="Segoe UI Semibold" panose="020B0702040204020203" pitchFamily="34" charset="0"/>
                    </a:rPr>
                    <a:t>API</a:t>
                  </a:r>
                  <a:endParaRPr lang="en-US" sz="510" kern="0" dirty="0">
                    <a:gradFill>
                      <a:gsLst>
                        <a:gs pos="0">
                          <a:srgbClr val="0078D7"/>
                        </a:gs>
                        <a:gs pos="100000">
                          <a:srgbClr val="0078D7"/>
                        </a:gs>
                      </a:gsLst>
                    </a:gradFill>
                    <a:latin typeface="Segoe UI Semibold" panose="020B0702040204020203" pitchFamily="34" charset="0"/>
                    <a:ea typeface="Segoe UI" panose="020B0502040204020203" pitchFamily="34" charset="0"/>
                    <a:cs typeface="Segoe UI Semibold" panose="020B0702040204020203" pitchFamily="34" charset="0"/>
                  </a:endParaRPr>
                </a:p>
              </p:txBody>
            </p:sp>
          </p:grpSp>
          <p:sp>
            <p:nvSpPr>
              <p:cNvPr id="355" name="Hexagon 354"/>
              <p:cNvSpPr/>
              <p:nvPr/>
            </p:nvSpPr>
            <p:spPr bwMode="auto">
              <a:xfrm>
                <a:off x="10608831" y="-3932761"/>
                <a:ext cx="2557218" cy="2259110"/>
              </a:xfrm>
              <a:prstGeom prst="hexagon">
                <a:avLst>
                  <a:gd name="adj" fmla="val 27425"/>
                  <a:gd name="vf" fmla="val 115470"/>
                </a:avLst>
              </a:prstGeom>
              <a:noFill/>
              <a:ln w="31750" cap="rnd" cmpd="sng" algn="ctr">
                <a:solidFill>
                  <a:srgbClr val="0078D7"/>
                </a:solidFill>
                <a:prstDash val="sysDot"/>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356" name="Group 355"/>
              <p:cNvGrpSpPr/>
              <p:nvPr/>
            </p:nvGrpSpPr>
            <p:grpSpPr>
              <a:xfrm>
                <a:off x="11131790" y="-3486052"/>
                <a:ext cx="1524000" cy="1346340"/>
                <a:chOff x="2859572" y="3689648"/>
                <a:chExt cx="1524000" cy="1346340"/>
              </a:xfrm>
            </p:grpSpPr>
            <p:sp>
              <p:nvSpPr>
                <p:cNvPr id="395" name="Hexagon 394"/>
                <p:cNvSpPr/>
                <p:nvPr/>
              </p:nvSpPr>
              <p:spPr bwMode="auto">
                <a:xfrm>
                  <a:off x="2859572" y="3689648"/>
                  <a:ext cx="1524000" cy="1346340"/>
                </a:xfrm>
                <a:prstGeom prst="hexagon">
                  <a:avLst>
                    <a:gd name="adj" fmla="val 27425"/>
                    <a:gd name="vf" fmla="val 115470"/>
                  </a:avLst>
                </a:prstGeom>
                <a:solidFill>
                  <a:srgbClr val="FFFFFF"/>
                </a:solidFill>
                <a:ln w="28575" cap="rnd" cmpd="sng" algn="ctr">
                  <a:solidFill>
                    <a:srgbClr val="E6E6E6">
                      <a:lumMod val="50000"/>
                    </a:srgbClr>
                  </a:solidFill>
                  <a:prstDash val="solid"/>
                  <a:roun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96" name="TextBox 395"/>
                <p:cNvSpPr txBox="1"/>
                <p:nvPr/>
              </p:nvSpPr>
              <p:spPr>
                <a:xfrm>
                  <a:off x="3227684" y="3783978"/>
                  <a:ext cx="787776" cy="267766"/>
                </a:xfrm>
                <a:prstGeom prst="rect">
                  <a:avLst/>
                </a:prstGeom>
                <a:noFill/>
              </p:spPr>
              <p:txBody>
                <a:bodyPr wrap="square" lIns="93260" tIns="93260" rIns="93260" bIns="93260" rtlCol="0">
                  <a:spAutoFit/>
                </a:bodyPr>
                <a:lstStyle/>
                <a:p>
                  <a:pPr algn="ctr" defTabSz="951304">
                    <a:lnSpc>
                      <a:spcPct val="90000"/>
                    </a:lnSpc>
                    <a:spcAft>
                      <a:spcPts val="612"/>
                    </a:spcAft>
                    <a:defRPr/>
                  </a:pPr>
                  <a:r>
                    <a:rPr lang="en-US" sz="612" kern="0" dirty="0">
                      <a:gradFill>
                        <a:gsLst>
                          <a:gs pos="0">
                            <a:srgbClr val="353535"/>
                          </a:gs>
                          <a:gs pos="100000">
                            <a:srgbClr val="353535"/>
                          </a:gs>
                        </a:gsLst>
                      </a:gradFill>
                      <a:latin typeface="Segoe UI Semibold" panose="020B0702040204020203" pitchFamily="34" charset="0"/>
                      <a:ea typeface="Segoe UI" panose="020B0502040204020203" pitchFamily="34" charset="0"/>
                      <a:cs typeface="Segoe UI Semibold" panose="020B0702040204020203" pitchFamily="34" charset="0"/>
                    </a:rPr>
                    <a:t>BUSINESS LOGIC</a:t>
                  </a:r>
                  <a:endParaRPr lang="en-US" sz="510" kern="0" dirty="0">
                    <a:gradFill>
                      <a:gsLst>
                        <a:gs pos="0">
                          <a:srgbClr val="353535"/>
                        </a:gs>
                        <a:gs pos="100000">
                          <a:srgbClr val="353535"/>
                        </a:gs>
                      </a:gsLst>
                    </a:gradFill>
                    <a:latin typeface="Segoe UI Semibold" panose="020B0702040204020203" pitchFamily="34" charset="0"/>
                    <a:ea typeface="Segoe UI" panose="020B0502040204020203" pitchFamily="34" charset="0"/>
                    <a:cs typeface="Segoe UI Semibold" panose="020B0702040204020203" pitchFamily="34" charset="0"/>
                  </a:endParaRPr>
                </a:p>
              </p:txBody>
            </p:sp>
          </p:grpSp>
          <p:sp>
            <p:nvSpPr>
              <p:cNvPr id="357" name="Oval 356"/>
              <p:cNvSpPr/>
              <p:nvPr/>
            </p:nvSpPr>
            <p:spPr bwMode="auto">
              <a:xfrm>
                <a:off x="11833686" y="-3532581"/>
                <a:ext cx="127232" cy="127232"/>
              </a:xfrm>
              <a:prstGeom prst="ellipse">
                <a:avLst/>
              </a:prstGeom>
              <a:solidFill>
                <a:srgbClr val="FFFFFF"/>
              </a:solidFill>
              <a:ln w="19050" cap="flat" cmpd="sng" algn="ctr">
                <a:solidFill>
                  <a:srgbClr val="E6E6E6">
                    <a:lumMod val="50000"/>
                  </a:srgbClr>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918" kern="0" dirty="0">
                  <a:solidFill>
                    <a:srgbClr val="353535"/>
                  </a:solidFill>
                  <a:latin typeface="Segoe UI Semilight"/>
                  <a:ea typeface="Segoe UI" pitchFamily="34" charset="0"/>
                  <a:cs typeface="Segoe UI" pitchFamily="34" charset="0"/>
                </a:endParaRPr>
              </a:p>
            </p:txBody>
          </p:sp>
          <p:grpSp>
            <p:nvGrpSpPr>
              <p:cNvPr id="358" name="Group 357"/>
              <p:cNvGrpSpPr/>
              <p:nvPr/>
            </p:nvGrpSpPr>
            <p:grpSpPr>
              <a:xfrm>
                <a:off x="11552030" y="-4232333"/>
                <a:ext cx="690544" cy="575703"/>
                <a:chOff x="3279812" y="2943367"/>
                <a:chExt cx="690544" cy="575703"/>
              </a:xfrm>
            </p:grpSpPr>
            <p:grpSp>
              <p:nvGrpSpPr>
                <p:cNvPr id="388" name="Group 387"/>
                <p:cNvGrpSpPr/>
                <p:nvPr/>
              </p:nvGrpSpPr>
              <p:grpSpPr>
                <a:xfrm>
                  <a:off x="3354872" y="2943367"/>
                  <a:ext cx="533400" cy="575703"/>
                  <a:chOff x="4933950" y="3378200"/>
                  <a:chExt cx="287338" cy="307975"/>
                </a:xfrm>
              </p:grpSpPr>
              <p:sp>
                <p:nvSpPr>
                  <p:cNvPr id="390" name="Freeform 15"/>
                  <p:cNvSpPr>
                    <a:spLocks/>
                  </p:cNvSpPr>
                  <p:nvPr/>
                </p:nvSpPr>
                <p:spPr bwMode="auto">
                  <a:xfrm>
                    <a:off x="4948238" y="3445669"/>
                    <a:ext cx="258762" cy="233362"/>
                  </a:xfrm>
                  <a:custGeom>
                    <a:avLst/>
                    <a:gdLst>
                      <a:gd name="T0" fmla="*/ 0 w 163"/>
                      <a:gd name="T1" fmla="*/ 2 h 147"/>
                      <a:gd name="T2" fmla="*/ 84 w 163"/>
                      <a:gd name="T3" fmla="*/ 27 h 147"/>
                      <a:gd name="T4" fmla="*/ 163 w 163"/>
                      <a:gd name="T5" fmla="*/ 0 h 147"/>
                      <a:gd name="T6" fmla="*/ 163 w 163"/>
                      <a:gd name="T7" fmla="*/ 116 h 147"/>
                      <a:gd name="T8" fmla="*/ 84 w 163"/>
                      <a:gd name="T9" fmla="*/ 147 h 147"/>
                      <a:gd name="T10" fmla="*/ 0 w 163"/>
                      <a:gd name="T11" fmla="*/ 107 h 147"/>
                      <a:gd name="T12" fmla="*/ 0 w 163"/>
                      <a:gd name="T13" fmla="*/ 2 h 147"/>
                    </a:gdLst>
                    <a:ahLst/>
                    <a:cxnLst>
                      <a:cxn ang="0">
                        <a:pos x="T0" y="T1"/>
                      </a:cxn>
                      <a:cxn ang="0">
                        <a:pos x="T2" y="T3"/>
                      </a:cxn>
                      <a:cxn ang="0">
                        <a:pos x="T4" y="T5"/>
                      </a:cxn>
                      <a:cxn ang="0">
                        <a:pos x="T6" y="T7"/>
                      </a:cxn>
                      <a:cxn ang="0">
                        <a:pos x="T8" y="T9"/>
                      </a:cxn>
                      <a:cxn ang="0">
                        <a:pos x="T10" y="T11"/>
                      </a:cxn>
                      <a:cxn ang="0">
                        <a:pos x="T12" y="T13"/>
                      </a:cxn>
                    </a:cxnLst>
                    <a:rect l="0" t="0" r="r" b="b"/>
                    <a:pathLst>
                      <a:path w="163" h="147">
                        <a:moveTo>
                          <a:pt x="0" y="2"/>
                        </a:moveTo>
                        <a:lnTo>
                          <a:pt x="84" y="27"/>
                        </a:lnTo>
                        <a:lnTo>
                          <a:pt x="163" y="0"/>
                        </a:lnTo>
                        <a:lnTo>
                          <a:pt x="163" y="116"/>
                        </a:lnTo>
                        <a:lnTo>
                          <a:pt x="84" y="147"/>
                        </a:lnTo>
                        <a:lnTo>
                          <a:pt x="0" y="107"/>
                        </a:lnTo>
                        <a:lnTo>
                          <a:pt x="0" y="2"/>
                        </a:lnTo>
                        <a:close/>
                      </a:path>
                    </a:pathLst>
                  </a:custGeom>
                  <a:solidFill>
                    <a:srgbClr val="FFFFFF"/>
                  </a:solidFill>
                  <a:ln>
                    <a:noFill/>
                  </a:ln>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grpSp>
                <p:nvGrpSpPr>
                  <p:cNvPr id="391" name="Group 8"/>
                  <p:cNvGrpSpPr>
                    <a:grpSpLocks noChangeAspect="1"/>
                  </p:cNvGrpSpPr>
                  <p:nvPr/>
                </p:nvGrpSpPr>
                <p:grpSpPr bwMode="auto">
                  <a:xfrm>
                    <a:off x="4933950" y="3378200"/>
                    <a:ext cx="287338" cy="307975"/>
                    <a:chOff x="3108" y="2128"/>
                    <a:chExt cx="181" cy="194"/>
                  </a:xfrm>
                  <a:solidFill>
                    <a:srgbClr val="0078D7"/>
                  </a:solidFill>
                </p:grpSpPr>
                <p:sp>
                  <p:nvSpPr>
                    <p:cNvPr id="392" name="Freeform 9"/>
                    <p:cNvSpPr>
                      <a:spLocks/>
                    </p:cNvSpPr>
                    <p:nvPr/>
                  </p:nvSpPr>
                  <p:spPr bwMode="auto">
                    <a:xfrm>
                      <a:off x="3132" y="2139"/>
                      <a:ext cx="133" cy="53"/>
                    </a:xfrm>
                    <a:custGeom>
                      <a:avLst/>
                      <a:gdLst>
                        <a:gd name="T0" fmla="*/ 66 w 133"/>
                        <a:gd name="T1" fmla="*/ 0 h 53"/>
                        <a:gd name="T2" fmla="*/ 0 w 133"/>
                        <a:gd name="T3" fmla="*/ 27 h 53"/>
                        <a:gd name="T4" fmla="*/ 66 w 133"/>
                        <a:gd name="T5" fmla="*/ 53 h 53"/>
                        <a:gd name="T6" fmla="*/ 133 w 133"/>
                        <a:gd name="T7" fmla="*/ 27 h 53"/>
                        <a:gd name="T8" fmla="*/ 66 w 133"/>
                        <a:gd name="T9" fmla="*/ 0 h 53"/>
                      </a:gdLst>
                      <a:ahLst/>
                      <a:cxnLst>
                        <a:cxn ang="0">
                          <a:pos x="T0" y="T1"/>
                        </a:cxn>
                        <a:cxn ang="0">
                          <a:pos x="T2" y="T3"/>
                        </a:cxn>
                        <a:cxn ang="0">
                          <a:pos x="T4" y="T5"/>
                        </a:cxn>
                        <a:cxn ang="0">
                          <a:pos x="T6" y="T7"/>
                        </a:cxn>
                        <a:cxn ang="0">
                          <a:pos x="T8" y="T9"/>
                        </a:cxn>
                      </a:cxnLst>
                      <a:rect l="0" t="0" r="r" b="b"/>
                      <a:pathLst>
                        <a:path w="133" h="53">
                          <a:moveTo>
                            <a:pt x="66" y="0"/>
                          </a:moveTo>
                          <a:lnTo>
                            <a:pt x="0" y="27"/>
                          </a:lnTo>
                          <a:lnTo>
                            <a:pt x="66" y="53"/>
                          </a:lnTo>
                          <a:lnTo>
                            <a:pt x="133" y="27"/>
                          </a:lnTo>
                          <a:lnTo>
                            <a:pt x="6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393" name="Freeform 10"/>
                    <p:cNvSpPr>
                      <a:spLocks noEditPoints="1"/>
                    </p:cNvSpPr>
                    <p:nvPr/>
                  </p:nvSpPr>
                  <p:spPr bwMode="auto">
                    <a:xfrm>
                      <a:off x="3108" y="2128"/>
                      <a:ext cx="181" cy="70"/>
                    </a:xfrm>
                    <a:custGeom>
                      <a:avLst/>
                      <a:gdLst>
                        <a:gd name="T0" fmla="*/ 90 w 181"/>
                        <a:gd name="T1" fmla="*/ 73 h 73"/>
                        <a:gd name="T2" fmla="*/ 0 w 181"/>
                        <a:gd name="T3" fmla="*/ 38 h 73"/>
                        <a:gd name="T4" fmla="*/ 90 w 181"/>
                        <a:gd name="T5" fmla="*/ 0 h 73"/>
                        <a:gd name="T6" fmla="*/ 181 w 181"/>
                        <a:gd name="T7" fmla="*/ 38 h 73"/>
                        <a:gd name="T8" fmla="*/ 90 w 181"/>
                        <a:gd name="T9" fmla="*/ 73 h 73"/>
                        <a:gd name="T10" fmla="*/ 48 w 181"/>
                        <a:gd name="T11" fmla="*/ 38 h 73"/>
                        <a:gd name="T12" fmla="*/ 90 w 181"/>
                        <a:gd name="T13" fmla="*/ 53 h 73"/>
                        <a:gd name="T14" fmla="*/ 132 w 181"/>
                        <a:gd name="T15" fmla="*/ 38 h 73"/>
                        <a:gd name="T16" fmla="*/ 90 w 181"/>
                        <a:gd name="T17" fmla="*/ 20 h 73"/>
                        <a:gd name="T18" fmla="*/ 48 w 181"/>
                        <a:gd name="T19" fmla="*/ 38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1" h="73">
                          <a:moveTo>
                            <a:pt x="90" y="73"/>
                          </a:moveTo>
                          <a:lnTo>
                            <a:pt x="0" y="38"/>
                          </a:lnTo>
                          <a:lnTo>
                            <a:pt x="90" y="0"/>
                          </a:lnTo>
                          <a:lnTo>
                            <a:pt x="181" y="38"/>
                          </a:lnTo>
                          <a:lnTo>
                            <a:pt x="90" y="73"/>
                          </a:lnTo>
                          <a:close/>
                          <a:moveTo>
                            <a:pt x="48" y="38"/>
                          </a:moveTo>
                          <a:lnTo>
                            <a:pt x="90" y="53"/>
                          </a:lnTo>
                          <a:lnTo>
                            <a:pt x="132" y="38"/>
                          </a:lnTo>
                          <a:lnTo>
                            <a:pt x="90" y="20"/>
                          </a:lnTo>
                          <a:lnTo>
                            <a:pt x="48" y="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394" name="Freeform 11"/>
                    <p:cNvSpPr>
                      <a:spLocks/>
                    </p:cNvSpPr>
                    <p:nvPr/>
                  </p:nvSpPr>
                  <p:spPr bwMode="auto">
                    <a:xfrm>
                      <a:off x="3108" y="2166"/>
                      <a:ext cx="181" cy="156"/>
                    </a:xfrm>
                    <a:custGeom>
                      <a:avLst/>
                      <a:gdLst>
                        <a:gd name="T0" fmla="*/ 90 w 181"/>
                        <a:gd name="T1" fmla="*/ 156 h 156"/>
                        <a:gd name="T2" fmla="*/ 0 w 181"/>
                        <a:gd name="T3" fmla="*/ 110 h 156"/>
                        <a:gd name="T4" fmla="*/ 0 w 181"/>
                        <a:gd name="T5" fmla="*/ 0 h 156"/>
                        <a:gd name="T6" fmla="*/ 17 w 181"/>
                        <a:gd name="T7" fmla="*/ 0 h 156"/>
                        <a:gd name="T8" fmla="*/ 17 w 181"/>
                        <a:gd name="T9" fmla="*/ 99 h 156"/>
                        <a:gd name="T10" fmla="*/ 90 w 181"/>
                        <a:gd name="T11" fmla="*/ 136 h 156"/>
                        <a:gd name="T12" fmla="*/ 163 w 181"/>
                        <a:gd name="T13" fmla="*/ 107 h 156"/>
                        <a:gd name="T14" fmla="*/ 163 w 181"/>
                        <a:gd name="T15" fmla="*/ 0 h 156"/>
                        <a:gd name="T16" fmla="*/ 181 w 181"/>
                        <a:gd name="T17" fmla="*/ 0 h 156"/>
                        <a:gd name="T18" fmla="*/ 181 w 181"/>
                        <a:gd name="T19" fmla="*/ 118 h 156"/>
                        <a:gd name="T20" fmla="*/ 90 w 181"/>
                        <a:gd name="T21" fmla="*/ 156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1" h="156">
                          <a:moveTo>
                            <a:pt x="90" y="156"/>
                          </a:moveTo>
                          <a:lnTo>
                            <a:pt x="0" y="110"/>
                          </a:lnTo>
                          <a:lnTo>
                            <a:pt x="0" y="0"/>
                          </a:lnTo>
                          <a:lnTo>
                            <a:pt x="17" y="0"/>
                          </a:lnTo>
                          <a:lnTo>
                            <a:pt x="17" y="99"/>
                          </a:lnTo>
                          <a:lnTo>
                            <a:pt x="90" y="136"/>
                          </a:lnTo>
                          <a:lnTo>
                            <a:pt x="163" y="107"/>
                          </a:lnTo>
                          <a:lnTo>
                            <a:pt x="163" y="0"/>
                          </a:lnTo>
                          <a:lnTo>
                            <a:pt x="181" y="0"/>
                          </a:lnTo>
                          <a:lnTo>
                            <a:pt x="181" y="118"/>
                          </a:lnTo>
                          <a:lnTo>
                            <a:pt x="90" y="1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grpSp>
            </p:grpSp>
            <p:sp>
              <p:nvSpPr>
                <p:cNvPr id="389" name="TextBox 388"/>
                <p:cNvSpPr txBox="1"/>
                <p:nvPr/>
              </p:nvSpPr>
              <p:spPr>
                <a:xfrm>
                  <a:off x="3279812" y="3113838"/>
                  <a:ext cx="690544" cy="323165"/>
                </a:xfrm>
                <a:prstGeom prst="rect">
                  <a:avLst/>
                </a:prstGeom>
                <a:noFill/>
              </p:spPr>
              <p:txBody>
                <a:bodyPr wrap="square" lIns="93260" tIns="93260" rIns="93260" bIns="93260" rtlCol="0">
                  <a:spAutoFit/>
                </a:bodyPr>
                <a:lstStyle/>
                <a:p>
                  <a:pPr algn="ctr" defTabSz="951304">
                    <a:lnSpc>
                      <a:spcPct val="90000"/>
                    </a:lnSpc>
                    <a:defRPr/>
                  </a:pPr>
                  <a:r>
                    <a:rPr lang="en-US" sz="510" kern="0" dirty="0">
                      <a:gradFill>
                        <a:gsLst>
                          <a:gs pos="0">
                            <a:srgbClr val="353535"/>
                          </a:gs>
                          <a:gs pos="100000">
                            <a:srgbClr val="353535"/>
                          </a:gs>
                        </a:gsLst>
                      </a:gradFill>
                      <a:latin typeface="Segoe UI Semibold" panose="020B0702040204020203" pitchFamily="34" charset="0"/>
                      <a:ea typeface="Segoe UI" panose="020B0502040204020203" pitchFamily="34" charset="0"/>
                      <a:cs typeface="Segoe UI Semibold" panose="020B0702040204020203" pitchFamily="34" charset="0"/>
                    </a:rPr>
                    <a:t>REST</a:t>
                  </a:r>
                  <a:br>
                    <a:rPr lang="en-US" sz="510" kern="0" dirty="0">
                      <a:solidFill>
                        <a:srgbClr val="353535"/>
                      </a:solidFill>
                      <a:latin typeface="Segoe UI Semibold" panose="020B0702040204020203" pitchFamily="34" charset="0"/>
                      <a:ea typeface="Segoe UI" panose="020B0502040204020203" pitchFamily="34" charset="0"/>
                      <a:cs typeface="Segoe UI Semibold" panose="020B0702040204020203" pitchFamily="34" charset="0"/>
                    </a:rPr>
                  </a:br>
                  <a:r>
                    <a:rPr lang="en-US" sz="510" kern="0" dirty="0">
                      <a:gradFill>
                        <a:gsLst>
                          <a:gs pos="0">
                            <a:srgbClr val="0078D7"/>
                          </a:gs>
                          <a:gs pos="100000">
                            <a:srgbClr val="0078D7"/>
                          </a:gs>
                        </a:gsLst>
                        <a:lin ang="5400000" scaled="0"/>
                      </a:gradFill>
                      <a:latin typeface="Segoe UI Semibold" panose="020B0702040204020203" pitchFamily="34" charset="0"/>
                      <a:ea typeface="Segoe UI" panose="020B0502040204020203" pitchFamily="34" charset="0"/>
                      <a:cs typeface="Segoe UI Semibold" panose="020B0702040204020203" pitchFamily="34" charset="0"/>
                    </a:rPr>
                    <a:t>API</a:t>
                  </a:r>
                  <a:endParaRPr lang="en-US" sz="408" kern="0" dirty="0">
                    <a:gradFill>
                      <a:gsLst>
                        <a:gs pos="0">
                          <a:srgbClr val="0078D7"/>
                        </a:gs>
                        <a:gs pos="100000">
                          <a:srgbClr val="0078D7"/>
                        </a:gs>
                      </a:gsLst>
                      <a:lin ang="5400000" scaled="0"/>
                    </a:gradFill>
                    <a:latin typeface="Segoe UI Semibold" panose="020B0702040204020203" pitchFamily="34" charset="0"/>
                    <a:ea typeface="Segoe UI" panose="020B0502040204020203" pitchFamily="34" charset="0"/>
                    <a:cs typeface="Segoe UI Semibold" panose="020B0702040204020203" pitchFamily="34" charset="0"/>
                  </a:endParaRPr>
                </a:p>
              </p:txBody>
            </p:sp>
          </p:grpSp>
          <p:cxnSp>
            <p:nvCxnSpPr>
              <p:cNvPr id="359" name="Straight Arrow Connector 358"/>
              <p:cNvCxnSpPr>
                <a:cxnSpLocks/>
              </p:cNvCxnSpPr>
              <p:nvPr/>
            </p:nvCxnSpPr>
            <p:spPr>
              <a:xfrm>
                <a:off x="11890934" y="-1492028"/>
                <a:ext cx="1383" cy="343681"/>
              </a:xfrm>
              <a:prstGeom prst="straightConnector1">
                <a:avLst/>
              </a:prstGeom>
              <a:noFill/>
              <a:ln w="12700" cap="flat" cmpd="sng" algn="ctr">
                <a:solidFill>
                  <a:srgbClr val="E6E6E6">
                    <a:lumMod val="50000"/>
                  </a:srgbClr>
                </a:solidFill>
                <a:prstDash val="solid"/>
                <a:headEnd type="none"/>
                <a:tailEnd type="none" w="med" len="sm"/>
              </a:ln>
              <a:effectLst/>
            </p:spPr>
          </p:cxnSp>
          <p:grpSp>
            <p:nvGrpSpPr>
              <p:cNvPr id="360" name="Group 359"/>
              <p:cNvGrpSpPr/>
              <p:nvPr/>
            </p:nvGrpSpPr>
            <p:grpSpPr>
              <a:xfrm>
                <a:off x="11603128" y="-1952827"/>
                <a:ext cx="566084" cy="548640"/>
                <a:chOff x="3330910" y="5222873"/>
                <a:chExt cx="566084" cy="548640"/>
              </a:xfrm>
            </p:grpSpPr>
            <p:sp>
              <p:nvSpPr>
                <p:cNvPr id="386" name="Rectangle: Rounded Corners 385"/>
                <p:cNvSpPr/>
                <p:nvPr/>
              </p:nvSpPr>
              <p:spPr bwMode="auto">
                <a:xfrm>
                  <a:off x="3339632" y="5222873"/>
                  <a:ext cx="548640" cy="548640"/>
                </a:xfrm>
                <a:prstGeom prst="roundRect">
                  <a:avLst>
                    <a:gd name="adj" fmla="val 3473"/>
                  </a:avLst>
                </a:prstGeom>
                <a:solidFill>
                  <a:srgbClr val="FFFFFF"/>
                </a:solidFill>
                <a:ln w="19050" cap="flat" cmpd="sng" algn="ctr">
                  <a:solidFill>
                    <a:srgbClr val="E6E6E6">
                      <a:lumMod val="50000"/>
                    </a:srgbClr>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87" name="TextBox 386"/>
                <p:cNvSpPr txBox="1"/>
                <p:nvPr/>
              </p:nvSpPr>
              <p:spPr>
                <a:xfrm>
                  <a:off x="3330910" y="5342604"/>
                  <a:ext cx="566084" cy="350890"/>
                </a:xfrm>
                <a:prstGeom prst="rect">
                  <a:avLst/>
                </a:prstGeom>
                <a:noFill/>
              </p:spPr>
              <p:txBody>
                <a:bodyPr wrap="square" lIns="93260" tIns="93260" rIns="93260" bIns="93260" rtlCol="0">
                  <a:spAutoFit/>
                </a:bodyPr>
                <a:lstStyle/>
                <a:p>
                  <a:pPr algn="ctr" defTabSz="951304">
                    <a:lnSpc>
                      <a:spcPct val="90000"/>
                    </a:lnSpc>
                    <a:defRPr/>
                  </a:pPr>
                  <a:r>
                    <a:rPr lang="en-US" sz="612" kern="0" dirty="0">
                      <a:gradFill>
                        <a:gsLst>
                          <a:gs pos="0">
                            <a:srgbClr val="353535"/>
                          </a:gs>
                          <a:gs pos="100000">
                            <a:srgbClr val="353535"/>
                          </a:gs>
                        </a:gsLst>
                      </a:gradFill>
                      <a:latin typeface="Segoe UI Semibold" panose="020B0702040204020203" pitchFamily="34" charset="0"/>
                      <a:ea typeface="Segoe UI" panose="020B0502040204020203" pitchFamily="34" charset="0"/>
                      <a:cs typeface="Segoe UI Semibold" panose="020B0702040204020203" pitchFamily="34" charset="0"/>
                    </a:rPr>
                    <a:t>DATABASE</a:t>
                  </a:r>
                </a:p>
                <a:p>
                  <a:pPr algn="ctr" defTabSz="951304">
                    <a:lnSpc>
                      <a:spcPct val="90000"/>
                    </a:lnSpc>
                    <a:defRPr/>
                  </a:pPr>
                  <a:r>
                    <a:rPr lang="en-US" sz="612" kern="0" dirty="0">
                      <a:gradFill>
                        <a:gsLst>
                          <a:gs pos="0">
                            <a:srgbClr val="0078D7"/>
                          </a:gs>
                          <a:gs pos="100000">
                            <a:srgbClr val="0078D7"/>
                          </a:gs>
                        </a:gsLst>
                      </a:gradFill>
                      <a:latin typeface="Segoe UI Semibold" panose="020B0702040204020203" pitchFamily="34" charset="0"/>
                      <a:ea typeface="Segoe UI" panose="020B0502040204020203" pitchFamily="34" charset="0"/>
                      <a:cs typeface="Segoe UI Semibold" panose="020B0702040204020203" pitchFamily="34" charset="0"/>
                    </a:rPr>
                    <a:t>ADAPTER</a:t>
                  </a:r>
                  <a:endParaRPr lang="en-US" sz="510" kern="0" dirty="0">
                    <a:gradFill>
                      <a:gsLst>
                        <a:gs pos="0">
                          <a:srgbClr val="0078D7"/>
                        </a:gs>
                        <a:gs pos="100000">
                          <a:srgbClr val="0078D7"/>
                        </a:gs>
                      </a:gsLst>
                    </a:gradFill>
                    <a:latin typeface="Segoe UI Semibold" panose="020B0702040204020203" pitchFamily="34" charset="0"/>
                    <a:ea typeface="Segoe UI" panose="020B0502040204020203" pitchFamily="34" charset="0"/>
                    <a:cs typeface="Segoe UI Semibold" panose="020B0702040204020203" pitchFamily="34" charset="0"/>
                  </a:endParaRPr>
                </a:p>
              </p:txBody>
            </p:sp>
          </p:grpSp>
          <p:grpSp>
            <p:nvGrpSpPr>
              <p:cNvPr id="361" name="Group 360"/>
              <p:cNvGrpSpPr/>
              <p:nvPr/>
            </p:nvGrpSpPr>
            <p:grpSpPr>
              <a:xfrm>
                <a:off x="11611850" y="-1226723"/>
                <a:ext cx="548640" cy="548640"/>
                <a:chOff x="3339632" y="5948977"/>
                <a:chExt cx="548640" cy="548640"/>
              </a:xfrm>
            </p:grpSpPr>
            <p:sp>
              <p:nvSpPr>
                <p:cNvPr id="383" name="Oval 382"/>
                <p:cNvSpPr/>
                <p:nvPr/>
              </p:nvSpPr>
              <p:spPr bwMode="auto">
                <a:xfrm>
                  <a:off x="3339632" y="5948977"/>
                  <a:ext cx="548640" cy="548640"/>
                </a:xfrm>
                <a:prstGeom prst="ellipse">
                  <a:avLst/>
                </a:prstGeom>
                <a:solidFill>
                  <a:srgbClr val="FFFFFF"/>
                </a:solidFill>
                <a:ln w="19050" cap="flat" cmpd="sng" algn="ctr">
                  <a:solidFill>
                    <a:srgbClr val="E6E6E6">
                      <a:lumMod val="50000"/>
                    </a:srgbClr>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918" kern="0" dirty="0">
                    <a:solidFill>
                      <a:srgbClr val="353535"/>
                    </a:solidFill>
                    <a:latin typeface="Segoe UI Semilight"/>
                    <a:ea typeface="Segoe UI" pitchFamily="34" charset="0"/>
                    <a:cs typeface="Segoe UI" pitchFamily="34" charset="0"/>
                  </a:endParaRPr>
                </a:p>
              </p:txBody>
            </p:sp>
            <p:sp>
              <p:nvSpPr>
                <p:cNvPr id="384" name="TextBox 383"/>
                <p:cNvSpPr txBox="1"/>
                <p:nvPr/>
              </p:nvSpPr>
              <p:spPr>
                <a:xfrm>
                  <a:off x="3353919" y="6229108"/>
                  <a:ext cx="527199" cy="267766"/>
                </a:xfrm>
                <a:prstGeom prst="rect">
                  <a:avLst/>
                </a:prstGeom>
                <a:noFill/>
              </p:spPr>
              <p:txBody>
                <a:bodyPr wrap="square" lIns="93260" tIns="93260" rIns="93260" bIns="93260" rtlCol="0">
                  <a:spAutoFit/>
                </a:bodyPr>
                <a:lstStyle/>
                <a:p>
                  <a:pPr algn="ctr" defTabSz="951304">
                    <a:lnSpc>
                      <a:spcPct val="90000"/>
                    </a:lnSpc>
                    <a:spcAft>
                      <a:spcPts val="612"/>
                    </a:spcAft>
                    <a:defRPr/>
                  </a:pPr>
                  <a:r>
                    <a:rPr lang="en-US" sz="612" kern="0" dirty="0">
                      <a:gradFill>
                        <a:gsLst>
                          <a:gs pos="0">
                            <a:srgbClr val="353535"/>
                          </a:gs>
                          <a:gs pos="100000">
                            <a:srgbClr val="353535"/>
                          </a:gs>
                        </a:gsLst>
                      </a:gradFill>
                      <a:latin typeface="Segoe UI Semibold" panose="020B0702040204020203" pitchFamily="34" charset="0"/>
                      <a:ea typeface="Segoe UI" panose="020B0502040204020203" pitchFamily="34" charset="0"/>
                      <a:cs typeface="Segoe UI Semibold" panose="020B0702040204020203" pitchFamily="34" charset="0"/>
                    </a:rPr>
                    <a:t>MYSQL</a:t>
                  </a:r>
                  <a:endParaRPr lang="en-US" sz="510" kern="0" dirty="0">
                    <a:gradFill>
                      <a:gsLst>
                        <a:gs pos="0">
                          <a:srgbClr val="353535"/>
                        </a:gs>
                        <a:gs pos="100000">
                          <a:srgbClr val="353535"/>
                        </a:gs>
                      </a:gsLst>
                    </a:gradFill>
                    <a:latin typeface="Segoe UI Semibold" panose="020B0702040204020203" pitchFamily="34" charset="0"/>
                    <a:ea typeface="Segoe UI" panose="020B0502040204020203" pitchFamily="34" charset="0"/>
                    <a:cs typeface="Segoe UI Semibold" panose="020B0702040204020203" pitchFamily="34" charset="0"/>
                  </a:endParaRPr>
                </a:p>
              </p:txBody>
            </p:sp>
            <p:sp>
              <p:nvSpPr>
                <p:cNvPr id="385" name="Freeform 5"/>
                <p:cNvSpPr>
                  <a:spLocks noEditPoints="1"/>
                </p:cNvSpPr>
                <p:nvPr/>
              </p:nvSpPr>
              <p:spPr bwMode="auto">
                <a:xfrm>
                  <a:off x="3520268" y="6057994"/>
                  <a:ext cx="181799" cy="211931"/>
                </a:xfrm>
                <a:custGeom>
                  <a:avLst/>
                  <a:gdLst>
                    <a:gd name="T0" fmla="*/ 75 w 82"/>
                    <a:gd name="T1" fmla="*/ 5 h 96"/>
                    <a:gd name="T2" fmla="*/ 3 w 82"/>
                    <a:gd name="T3" fmla="*/ 6 h 96"/>
                    <a:gd name="T4" fmla="*/ 0 w 82"/>
                    <a:gd name="T5" fmla="*/ 7 h 96"/>
                    <a:gd name="T6" fmla="*/ 0 w 82"/>
                    <a:gd name="T7" fmla="*/ 8 h 96"/>
                    <a:gd name="T8" fmla="*/ 0 w 82"/>
                    <a:gd name="T9" fmla="*/ 30 h 96"/>
                    <a:gd name="T10" fmla="*/ 0 w 82"/>
                    <a:gd name="T11" fmla="*/ 89 h 96"/>
                    <a:gd name="T12" fmla="*/ 5 w 82"/>
                    <a:gd name="T13" fmla="*/ 91 h 96"/>
                    <a:gd name="T14" fmla="*/ 41 w 82"/>
                    <a:gd name="T15" fmla="*/ 96 h 96"/>
                    <a:gd name="T16" fmla="*/ 77 w 82"/>
                    <a:gd name="T17" fmla="*/ 91 h 96"/>
                    <a:gd name="T18" fmla="*/ 82 w 82"/>
                    <a:gd name="T19" fmla="*/ 89 h 96"/>
                    <a:gd name="T20" fmla="*/ 82 w 82"/>
                    <a:gd name="T21" fmla="*/ 22 h 96"/>
                    <a:gd name="T22" fmla="*/ 82 w 82"/>
                    <a:gd name="T23" fmla="*/ 8 h 96"/>
                    <a:gd name="T24" fmla="*/ 82 w 82"/>
                    <a:gd name="T25" fmla="*/ 7 h 96"/>
                    <a:gd name="T26" fmla="*/ 75 w 82"/>
                    <a:gd name="T27" fmla="*/ 5 h 96"/>
                    <a:gd name="T28" fmla="*/ 69 w 82"/>
                    <a:gd name="T29" fmla="*/ 12 h 96"/>
                    <a:gd name="T30" fmla="*/ 13 w 82"/>
                    <a:gd name="T31" fmla="*/ 12 h 96"/>
                    <a:gd name="T32" fmla="*/ 69 w 82"/>
                    <a:gd name="T33" fmla="*/ 12 h 96"/>
                    <a:gd name="T34" fmla="*/ 74 w 82"/>
                    <a:gd name="T35" fmla="*/ 58 h 96"/>
                    <a:gd name="T36" fmla="*/ 8 w 82"/>
                    <a:gd name="T37" fmla="*/ 59 h 96"/>
                    <a:gd name="T38" fmla="*/ 8 w 82"/>
                    <a:gd name="T39" fmla="*/ 43 h 96"/>
                    <a:gd name="T40" fmla="*/ 41 w 82"/>
                    <a:gd name="T41" fmla="*/ 48 h 96"/>
                    <a:gd name="T42" fmla="*/ 74 w 82"/>
                    <a:gd name="T43" fmla="*/ 43 h 96"/>
                    <a:gd name="T44" fmla="*/ 74 w 82"/>
                    <a:gd name="T45" fmla="*/ 58 h 96"/>
                    <a:gd name="T46" fmla="*/ 8 w 82"/>
                    <a:gd name="T47" fmla="*/ 83 h 96"/>
                    <a:gd name="T48" fmla="*/ 8 w 82"/>
                    <a:gd name="T49" fmla="*/ 68 h 96"/>
                    <a:gd name="T50" fmla="*/ 39 w 82"/>
                    <a:gd name="T51" fmla="*/ 72 h 96"/>
                    <a:gd name="T52" fmla="*/ 74 w 82"/>
                    <a:gd name="T53" fmla="*/ 66 h 96"/>
                    <a:gd name="T54" fmla="*/ 74 w 82"/>
                    <a:gd name="T55" fmla="*/ 83 h 96"/>
                    <a:gd name="T56" fmla="*/ 8 w 82"/>
                    <a:gd name="T57" fmla="*/ 83 h 96"/>
                    <a:gd name="T58" fmla="*/ 74 w 82"/>
                    <a:gd name="T59" fmla="*/ 35 h 96"/>
                    <a:gd name="T60" fmla="*/ 8 w 82"/>
                    <a:gd name="T61" fmla="*/ 35 h 96"/>
                    <a:gd name="T62" fmla="*/ 8 w 82"/>
                    <a:gd name="T63" fmla="*/ 30 h 96"/>
                    <a:gd name="T64" fmla="*/ 8 w 82"/>
                    <a:gd name="T65" fmla="*/ 19 h 96"/>
                    <a:gd name="T66" fmla="*/ 74 w 82"/>
                    <a:gd name="T67" fmla="*/ 19 h 96"/>
                    <a:gd name="T68" fmla="*/ 74 w 82"/>
                    <a:gd name="T69" fmla="*/ 22 h 96"/>
                    <a:gd name="T70" fmla="*/ 74 w 82"/>
                    <a:gd name="T71"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2" h="96">
                      <a:moveTo>
                        <a:pt x="75" y="5"/>
                      </a:moveTo>
                      <a:cubicBezTo>
                        <a:pt x="51" y="0"/>
                        <a:pt x="27" y="1"/>
                        <a:pt x="3" y="6"/>
                      </a:cubicBezTo>
                      <a:cubicBezTo>
                        <a:pt x="0" y="7"/>
                        <a:pt x="0" y="7"/>
                        <a:pt x="0" y="7"/>
                      </a:cubicBezTo>
                      <a:cubicBezTo>
                        <a:pt x="0" y="8"/>
                        <a:pt x="0" y="8"/>
                        <a:pt x="0" y="8"/>
                      </a:cubicBezTo>
                      <a:cubicBezTo>
                        <a:pt x="0" y="30"/>
                        <a:pt x="0" y="30"/>
                        <a:pt x="0" y="30"/>
                      </a:cubicBezTo>
                      <a:cubicBezTo>
                        <a:pt x="0" y="89"/>
                        <a:pt x="0" y="89"/>
                        <a:pt x="0" y="89"/>
                      </a:cubicBezTo>
                      <a:cubicBezTo>
                        <a:pt x="5" y="91"/>
                        <a:pt x="5" y="91"/>
                        <a:pt x="5" y="91"/>
                      </a:cubicBezTo>
                      <a:cubicBezTo>
                        <a:pt x="17" y="95"/>
                        <a:pt x="29" y="96"/>
                        <a:pt x="41" y="96"/>
                      </a:cubicBezTo>
                      <a:cubicBezTo>
                        <a:pt x="53" y="96"/>
                        <a:pt x="65" y="95"/>
                        <a:pt x="77" y="91"/>
                      </a:cubicBezTo>
                      <a:cubicBezTo>
                        <a:pt x="82" y="89"/>
                        <a:pt x="82" y="89"/>
                        <a:pt x="82" y="89"/>
                      </a:cubicBezTo>
                      <a:cubicBezTo>
                        <a:pt x="82" y="22"/>
                        <a:pt x="82" y="22"/>
                        <a:pt x="82" y="22"/>
                      </a:cubicBezTo>
                      <a:cubicBezTo>
                        <a:pt x="82" y="8"/>
                        <a:pt x="82" y="8"/>
                        <a:pt x="82" y="8"/>
                      </a:cubicBezTo>
                      <a:cubicBezTo>
                        <a:pt x="82" y="7"/>
                        <a:pt x="82" y="7"/>
                        <a:pt x="82" y="7"/>
                      </a:cubicBezTo>
                      <a:lnTo>
                        <a:pt x="75" y="5"/>
                      </a:lnTo>
                      <a:close/>
                      <a:moveTo>
                        <a:pt x="69" y="12"/>
                      </a:moveTo>
                      <a:cubicBezTo>
                        <a:pt x="50" y="17"/>
                        <a:pt x="31" y="17"/>
                        <a:pt x="13" y="12"/>
                      </a:cubicBezTo>
                      <a:cubicBezTo>
                        <a:pt x="32" y="9"/>
                        <a:pt x="50" y="9"/>
                        <a:pt x="69" y="12"/>
                      </a:cubicBezTo>
                      <a:close/>
                      <a:moveTo>
                        <a:pt x="74" y="58"/>
                      </a:moveTo>
                      <a:cubicBezTo>
                        <a:pt x="52" y="65"/>
                        <a:pt x="30" y="65"/>
                        <a:pt x="8" y="59"/>
                      </a:cubicBezTo>
                      <a:cubicBezTo>
                        <a:pt x="8" y="43"/>
                        <a:pt x="8" y="43"/>
                        <a:pt x="8" y="43"/>
                      </a:cubicBezTo>
                      <a:cubicBezTo>
                        <a:pt x="19" y="46"/>
                        <a:pt x="30" y="48"/>
                        <a:pt x="41" y="48"/>
                      </a:cubicBezTo>
                      <a:cubicBezTo>
                        <a:pt x="52" y="48"/>
                        <a:pt x="63" y="46"/>
                        <a:pt x="74" y="43"/>
                      </a:cubicBezTo>
                      <a:lnTo>
                        <a:pt x="74" y="58"/>
                      </a:lnTo>
                      <a:close/>
                      <a:moveTo>
                        <a:pt x="8" y="83"/>
                      </a:moveTo>
                      <a:cubicBezTo>
                        <a:pt x="8" y="68"/>
                        <a:pt x="8" y="68"/>
                        <a:pt x="8" y="68"/>
                      </a:cubicBezTo>
                      <a:cubicBezTo>
                        <a:pt x="18" y="70"/>
                        <a:pt x="29" y="72"/>
                        <a:pt x="39" y="72"/>
                      </a:cubicBezTo>
                      <a:cubicBezTo>
                        <a:pt x="51" y="72"/>
                        <a:pt x="63" y="70"/>
                        <a:pt x="74" y="66"/>
                      </a:cubicBezTo>
                      <a:cubicBezTo>
                        <a:pt x="74" y="83"/>
                        <a:pt x="74" y="83"/>
                        <a:pt x="74" y="83"/>
                      </a:cubicBezTo>
                      <a:cubicBezTo>
                        <a:pt x="52" y="90"/>
                        <a:pt x="30" y="90"/>
                        <a:pt x="8" y="83"/>
                      </a:cubicBezTo>
                      <a:close/>
                      <a:moveTo>
                        <a:pt x="74" y="35"/>
                      </a:moveTo>
                      <a:cubicBezTo>
                        <a:pt x="52" y="41"/>
                        <a:pt x="30" y="41"/>
                        <a:pt x="8" y="35"/>
                      </a:cubicBezTo>
                      <a:cubicBezTo>
                        <a:pt x="8" y="30"/>
                        <a:pt x="8" y="30"/>
                        <a:pt x="8" y="30"/>
                      </a:cubicBezTo>
                      <a:cubicBezTo>
                        <a:pt x="8" y="19"/>
                        <a:pt x="8" y="19"/>
                        <a:pt x="8" y="19"/>
                      </a:cubicBezTo>
                      <a:cubicBezTo>
                        <a:pt x="30" y="25"/>
                        <a:pt x="52" y="25"/>
                        <a:pt x="74" y="19"/>
                      </a:cubicBezTo>
                      <a:cubicBezTo>
                        <a:pt x="74" y="22"/>
                        <a:pt x="74" y="22"/>
                        <a:pt x="74" y="22"/>
                      </a:cubicBezTo>
                      <a:lnTo>
                        <a:pt x="74" y="35"/>
                      </a:lnTo>
                      <a:close/>
                    </a:path>
                  </a:pathLst>
                </a:custGeom>
                <a:solidFill>
                  <a:srgbClr val="E6E6E6">
                    <a:lumMod val="50000"/>
                  </a:srgbClr>
                </a:solidFill>
                <a:ln>
                  <a:noFill/>
                </a:ln>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grpSp>
          <p:grpSp>
            <p:nvGrpSpPr>
              <p:cNvPr id="362" name="Group 361"/>
              <p:cNvGrpSpPr/>
              <p:nvPr/>
            </p:nvGrpSpPr>
            <p:grpSpPr>
              <a:xfrm>
                <a:off x="10628555" y="-3679669"/>
                <a:ext cx="548640" cy="548640"/>
                <a:chOff x="6775070" y="3505716"/>
                <a:chExt cx="548640" cy="548640"/>
              </a:xfrm>
            </p:grpSpPr>
            <p:sp>
              <p:nvSpPr>
                <p:cNvPr id="381" name="Oval 380"/>
                <p:cNvSpPr/>
                <p:nvPr/>
              </p:nvSpPr>
              <p:spPr bwMode="auto">
                <a:xfrm>
                  <a:off x="6775070" y="3505716"/>
                  <a:ext cx="548640" cy="548640"/>
                </a:xfrm>
                <a:prstGeom prst="ellipse">
                  <a:avLst/>
                </a:prstGeom>
                <a:solidFill>
                  <a:srgbClr val="FFFFFF"/>
                </a:solidFill>
                <a:ln w="19050" cap="flat" cmpd="sng" algn="ctr">
                  <a:solidFill>
                    <a:srgbClr val="E6E6E6">
                      <a:lumMod val="50000"/>
                    </a:srgbClr>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918" kern="0" dirty="0">
                    <a:solidFill>
                      <a:srgbClr val="353535"/>
                    </a:solidFill>
                    <a:latin typeface="Segoe UI Semilight"/>
                    <a:ea typeface="Segoe UI" pitchFamily="34" charset="0"/>
                    <a:cs typeface="Segoe UI" pitchFamily="34" charset="0"/>
                  </a:endParaRPr>
                </a:p>
              </p:txBody>
            </p:sp>
            <p:sp>
              <p:nvSpPr>
                <p:cNvPr id="382" name="TextBox 381"/>
                <p:cNvSpPr txBox="1"/>
                <p:nvPr/>
              </p:nvSpPr>
              <p:spPr>
                <a:xfrm>
                  <a:off x="6783007" y="3632685"/>
                  <a:ext cx="540703" cy="350865"/>
                </a:xfrm>
                <a:prstGeom prst="rect">
                  <a:avLst/>
                </a:prstGeom>
                <a:noFill/>
              </p:spPr>
              <p:txBody>
                <a:bodyPr wrap="square" lIns="93260" tIns="93260" rIns="93260" bIns="93260" rtlCol="0">
                  <a:spAutoFit/>
                </a:bodyPr>
                <a:lstStyle/>
                <a:p>
                  <a:pPr algn="ctr" defTabSz="951304">
                    <a:lnSpc>
                      <a:spcPct val="90000"/>
                    </a:lnSpc>
                    <a:spcAft>
                      <a:spcPts val="612"/>
                    </a:spcAft>
                    <a:defRPr/>
                  </a:pPr>
                  <a:r>
                    <a:rPr lang="en-US" sz="612" kern="0" dirty="0">
                      <a:gradFill>
                        <a:gsLst>
                          <a:gs pos="0">
                            <a:srgbClr val="353535"/>
                          </a:gs>
                          <a:gs pos="100000">
                            <a:srgbClr val="353535"/>
                          </a:gs>
                        </a:gsLst>
                      </a:gradFill>
                      <a:latin typeface="Segoe UI Semibold" panose="020B0702040204020203" pitchFamily="34" charset="0"/>
                      <a:ea typeface="Segoe UI" panose="020B0502040204020203" pitchFamily="34" charset="0"/>
                      <a:cs typeface="Segoe UI Semibold" panose="020B0702040204020203" pitchFamily="34" charset="0"/>
                    </a:rPr>
                    <a:t>REST</a:t>
                  </a:r>
                  <a:br>
                    <a:rPr lang="en-US" sz="612" kern="0" dirty="0">
                      <a:gradFill>
                        <a:gsLst>
                          <a:gs pos="0">
                            <a:srgbClr val="353535"/>
                          </a:gs>
                          <a:gs pos="100000">
                            <a:srgbClr val="353535"/>
                          </a:gs>
                        </a:gsLst>
                      </a:gradFill>
                      <a:latin typeface="Segoe UI Semibold" panose="020B0702040204020203" pitchFamily="34" charset="0"/>
                      <a:ea typeface="Segoe UI" panose="020B0502040204020203" pitchFamily="34" charset="0"/>
                      <a:cs typeface="Segoe UI Semibold" panose="020B0702040204020203" pitchFamily="34" charset="0"/>
                    </a:rPr>
                  </a:br>
                  <a:r>
                    <a:rPr lang="en-US" sz="612" kern="0" dirty="0">
                      <a:gradFill>
                        <a:gsLst>
                          <a:gs pos="0">
                            <a:srgbClr val="0078D7"/>
                          </a:gs>
                          <a:gs pos="100000">
                            <a:srgbClr val="0078D7"/>
                          </a:gs>
                        </a:gsLst>
                      </a:gradFill>
                      <a:latin typeface="Segoe UI Semibold" panose="020B0702040204020203" pitchFamily="34" charset="0"/>
                      <a:ea typeface="Segoe UI" panose="020B0502040204020203" pitchFamily="34" charset="0"/>
                      <a:cs typeface="Segoe UI Semibold" panose="020B0702040204020203" pitchFamily="34" charset="0"/>
                    </a:rPr>
                    <a:t>API</a:t>
                  </a:r>
                  <a:endParaRPr lang="en-US" sz="510" kern="0" dirty="0">
                    <a:gradFill>
                      <a:gsLst>
                        <a:gs pos="0">
                          <a:srgbClr val="0078D7"/>
                        </a:gs>
                        <a:gs pos="100000">
                          <a:srgbClr val="0078D7"/>
                        </a:gs>
                      </a:gsLst>
                    </a:gradFill>
                    <a:latin typeface="Segoe UI Semibold" panose="020B0702040204020203" pitchFamily="34" charset="0"/>
                    <a:ea typeface="Segoe UI" panose="020B0502040204020203" pitchFamily="34" charset="0"/>
                    <a:cs typeface="Segoe UI Semibold" panose="020B0702040204020203" pitchFamily="34" charset="0"/>
                  </a:endParaRPr>
                </a:p>
              </p:txBody>
            </p:sp>
          </p:grpSp>
          <p:grpSp>
            <p:nvGrpSpPr>
              <p:cNvPr id="363" name="Group 362"/>
              <p:cNvGrpSpPr/>
              <p:nvPr/>
            </p:nvGrpSpPr>
            <p:grpSpPr>
              <a:xfrm>
                <a:off x="10628555" y="-2471682"/>
                <a:ext cx="548640" cy="548640"/>
                <a:chOff x="6775070" y="3505716"/>
                <a:chExt cx="548640" cy="548640"/>
              </a:xfrm>
            </p:grpSpPr>
            <p:sp>
              <p:nvSpPr>
                <p:cNvPr id="379" name="Oval 378"/>
                <p:cNvSpPr/>
                <p:nvPr/>
              </p:nvSpPr>
              <p:spPr bwMode="auto">
                <a:xfrm>
                  <a:off x="6775070" y="3505716"/>
                  <a:ext cx="548640" cy="548640"/>
                </a:xfrm>
                <a:prstGeom prst="ellipse">
                  <a:avLst/>
                </a:prstGeom>
                <a:solidFill>
                  <a:srgbClr val="FFFFFF"/>
                </a:solidFill>
                <a:ln w="19050" cap="flat" cmpd="sng" algn="ctr">
                  <a:solidFill>
                    <a:srgbClr val="E6E6E6">
                      <a:lumMod val="50000"/>
                    </a:srgbClr>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918" kern="0" dirty="0">
                    <a:solidFill>
                      <a:srgbClr val="353535"/>
                    </a:solidFill>
                    <a:latin typeface="Segoe UI Semilight"/>
                    <a:ea typeface="Segoe UI" pitchFamily="34" charset="0"/>
                    <a:cs typeface="Segoe UI" pitchFamily="34" charset="0"/>
                  </a:endParaRPr>
                </a:p>
              </p:txBody>
            </p:sp>
            <p:sp>
              <p:nvSpPr>
                <p:cNvPr id="380" name="TextBox 379"/>
                <p:cNvSpPr txBox="1"/>
                <p:nvPr/>
              </p:nvSpPr>
              <p:spPr>
                <a:xfrm>
                  <a:off x="6783007" y="3632685"/>
                  <a:ext cx="540703" cy="350865"/>
                </a:xfrm>
                <a:prstGeom prst="rect">
                  <a:avLst/>
                </a:prstGeom>
                <a:noFill/>
              </p:spPr>
              <p:txBody>
                <a:bodyPr wrap="square" lIns="93260" tIns="93260" rIns="93260" bIns="93260" rtlCol="0">
                  <a:spAutoFit/>
                </a:bodyPr>
                <a:lstStyle/>
                <a:p>
                  <a:pPr algn="ctr" defTabSz="951304">
                    <a:lnSpc>
                      <a:spcPct val="90000"/>
                    </a:lnSpc>
                    <a:spcAft>
                      <a:spcPts val="612"/>
                    </a:spcAft>
                    <a:defRPr/>
                  </a:pPr>
                  <a:r>
                    <a:rPr lang="en-US" sz="612" kern="0" dirty="0">
                      <a:gradFill>
                        <a:gsLst>
                          <a:gs pos="0">
                            <a:srgbClr val="353535"/>
                          </a:gs>
                          <a:gs pos="100000">
                            <a:srgbClr val="353535"/>
                          </a:gs>
                        </a:gsLst>
                      </a:gradFill>
                      <a:latin typeface="Segoe UI Semibold" panose="020B0702040204020203" pitchFamily="34" charset="0"/>
                      <a:ea typeface="Segoe UI" panose="020B0502040204020203" pitchFamily="34" charset="0"/>
                      <a:cs typeface="Segoe UI Semibold" panose="020B0702040204020203" pitchFamily="34" charset="0"/>
                    </a:rPr>
                    <a:t>REST</a:t>
                  </a:r>
                  <a:br>
                    <a:rPr lang="en-US" sz="612" kern="0" dirty="0">
                      <a:gradFill>
                        <a:gsLst>
                          <a:gs pos="0">
                            <a:srgbClr val="353535"/>
                          </a:gs>
                          <a:gs pos="100000">
                            <a:srgbClr val="353535"/>
                          </a:gs>
                        </a:gsLst>
                      </a:gradFill>
                      <a:latin typeface="Segoe UI Semibold" panose="020B0702040204020203" pitchFamily="34" charset="0"/>
                      <a:ea typeface="Segoe UI" panose="020B0502040204020203" pitchFamily="34" charset="0"/>
                      <a:cs typeface="Segoe UI Semibold" panose="020B0702040204020203" pitchFamily="34" charset="0"/>
                    </a:rPr>
                  </a:br>
                  <a:r>
                    <a:rPr lang="en-US" sz="612" kern="0" dirty="0">
                      <a:gradFill>
                        <a:gsLst>
                          <a:gs pos="0">
                            <a:srgbClr val="0078D7"/>
                          </a:gs>
                          <a:gs pos="100000">
                            <a:srgbClr val="0078D7"/>
                          </a:gs>
                        </a:gsLst>
                      </a:gradFill>
                      <a:latin typeface="Segoe UI Semibold" panose="020B0702040204020203" pitchFamily="34" charset="0"/>
                      <a:ea typeface="Segoe UI" panose="020B0502040204020203" pitchFamily="34" charset="0"/>
                      <a:cs typeface="Segoe UI Semibold" panose="020B0702040204020203" pitchFamily="34" charset="0"/>
                    </a:rPr>
                    <a:t>CLIENT</a:t>
                  </a:r>
                  <a:endParaRPr lang="en-US" sz="510" kern="0" dirty="0">
                    <a:gradFill>
                      <a:gsLst>
                        <a:gs pos="0">
                          <a:srgbClr val="353535"/>
                        </a:gs>
                        <a:gs pos="100000">
                          <a:srgbClr val="353535"/>
                        </a:gs>
                      </a:gsLst>
                    </a:gradFill>
                    <a:latin typeface="Segoe UI Semibold" panose="020B0702040204020203" pitchFamily="34" charset="0"/>
                    <a:ea typeface="Segoe UI" panose="020B0502040204020203" pitchFamily="34" charset="0"/>
                    <a:cs typeface="Segoe UI Semibold" panose="020B0702040204020203" pitchFamily="34" charset="0"/>
                  </a:endParaRPr>
                </a:p>
              </p:txBody>
            </p:sp>
          </p:grpSp>
          <p:grpSp>
            <p:nvGrpSpPr>
              <p:cNvPr id="364" name="Group 363"/>
              <p:cNvGrpSpPr/>
              <p:nvPr/>
            </p:nvGrpSpPr>
            <p:grpSpPr>
              <a:xfrm>
                <a:off x="8709034" y="-3125218"/>
                <a:ext cx="512143" cy="350865"/>
                <a:chOff x="2439828" y="-3055891"/>
                <a:chExt cx="512143" cy="350865"/>
              </a:xfrm>
            </p:grpSpPr>
            <p:sp>
              <p:nvSpPr>
                <p:cNvPr id="377" name="Rectangle: Rounded Corners 376"/>
                <p:cNvSpPr/>
                <p:nvPr/>
              </p:nvSpPr>
              <p:spPr bwMode="auto">
                <a:xfrm>
                  <a:off x="2468887" y="-3043263"/>
                  <a:ext cx="442673" cy="269019"/>
                </a:xfrm>
                <a:prstGeom prst="roundRect">
                  <a:avLst/>
                </a:prstGeom>
                <a:solidFill>
                  <a:srgbClr val="FFFFFF"/>
                </a:solidFill>
                <a:ln w="9525" cap="flat" cmpd="sng" algn="ctr">
                  <a:solidFill>
                    <a:srgbClr val="E6E6E6">
                      <a:lumMod val="50000"/>
                    </a:srgbClr>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714" kern="0" dirty="0">
                    <a:gradFill>
                      <a:gsLst>
                        <a:gs pos="0">
                          <a:srgbClr val="353535"/>
                        </a:gs>
                        <a:gs pos="100000">
                          <a:srgbClr val="353535"/>
                        </a:gs>
                      </a:gsLst>
                      <a:lin ang="5400000" scaled="0"/>
                    </a:gradFill>
                    <a:latin typeface="Segoe UI Semilight"/>
                    <a:ea typeface="Segoe UI" pitchFamily="34" charset="0"/>
                    <a:cs typeface="Segoe UI" pitchFamily="34" charset="0"/>
                  </a:endParaRPr>
                </a:p>
              </p:txBody>
            </p:sp>
            <p:sp>
              <p:nvSpPr>
                <p:cNvPr id="378" name="TextBox 377"/>
                <p:cNvSpPr txBox="1"/>
                <p:nvPr/>
              </p:nvSpPr>
              <p:spPr>
                <a:xfrm>
                  <a:off x="2439828" y="-3055891"/>
                  <a:ext cx="512143" cy="350865"/>
                </a:xfrm>
                <a:prstGeom prst="rect">
                  <a:avLst/>
                </a:prstGeom>
                <a:noFill/>
              </p:spPr>
              <p:txBody>
                <a:bodyPr wrap="square" lIns="93260" tIns="93260" rIns="93260" bIns="93260" rtlCol="0">
                  <a:spAutoFit/>
                </a:bodyPr>
                <a:lstStyle/>
                <a:p>
                  <a:pPr algn="ctr" defTabSz="951304">
                    <a:lnSpc>
                      <a:spcPct val="90000"/>
                    </a:lnSpc>
                    <a:spcAft>
                      <a:spcPts val="612"/>
                    </a:spcAft>
                    <a:defRPr/>
                  </a:pPr>
                  <a:r>
                    <a:rPr lang="en-US" sz="612" kern="0" dirty="0">
                      <a:gradFill>
                        <a:gsLst>
                          <a:gs pos="0">
                            <a:srgbClr val="353535"/>
                          </a:gs>
                          <a:gs pos="100000">
                            <a:srgbClr val="353535"/>
                          </a:gs>
                        </a:gsLst>
                      </a:gradFill>
                      <a:latin typeface="Segoe UI Semibold" panose="020B0702040204020203" pitchFamily="34" charset="0"/>
                      <a:ea typeface="Segoe UI" panose="020B0502040204020203" pitchFamily="34" charset="0"/>
                      <a:cs typeface="Segoe UI Semibold" panose="020B0702040204020203" pitchFamily="34" charset="0"/>
                    </a:rPr>
                    <a:t>MODULE</a:t>
                  </a:r>
                  <a:br>
                    <a:rPr lang="en-US" sz="612" kern="0" dirty="0">
                      <a:gradFill>
                        <a:gsLst>
                          <a:gs pos="0">
                            <a:srgbClr val="353535"/>
                          </a:gs>
                          <a:gs pos="100000">
                            <a:srgbClr val="353535"/>
                          </a:gs>
                        </a:gsLst>
                      </a:gradFill>
                      <a:latin typeface="Segoe UI Semibold" panose="020B0702040204020203" pitchFamily="34" charset="0"/>
                      <a:ea typeface="Segoe UI" panose="020B0502040204020203" pitchFamily="34" charset="0"/>
                      <a:cs typeface="Segoe UI Semibold" panose="020B0702040204020203" pitchFamily="34" charset="0"/>
                    </a:rPr>
                  </a:br>
                  <a:r>
                    <a:rPr lang="en-US" sz="612" kern="0" dirty="0">
                      <a:gradFill>
                        <a:gsLst>
                          <a:gs pos="0">
                            <a:srgbClr val="0078D7"/>
                          </a:gs>
                          <a:gs pos="100000">
                            <a:srgbClr val="0078D7"/>
                          </a:gs>
                        </a:gsLst>
                      </a:gradFill>
                      <a:latin typeface="Segoe UI Semibold" panose="020B0702040204020203" pitchFamily="34" charset="0"/>
                      <a:ea typeface="Segoe UI" panose="020B0502040204020203" pitchFamily="34" charset="0"/>
                      <a:cs typeface="Segoe UI Semibold" panose="020B0702040204020203" pitchFamily="34" charset="0"/>
                    </a:rPr>
                    <a:t>X</a:t>
                  </a:r>
                  <a:endParaRPr lang="en-US" sz="510" kern="0" dirty="0">
                    <a:gradFill>
                      <a:gsLst>
                        <a:gs pos="0">
                          <a:srgbClr val="0078D7"/>
                        </a:gs>
                        <a:gs pos="100000">
                          <a:srgbClr val="0078D7"/>
                        </a:gs>
                      </a:gsLst>
                    </a:gradFill>
                    <a:latin typeface="Segoe UI Semibold" panose="020B0702040204020203" pitchFamily="34" charset="0"/>
                    <a:ea typeface="Segoe UI" panose="020B0502040204020203" pitchFamily="34" charset="0"/>
                    <a:cs typeface="Segoe UI Semibold" panose="020B0702040204020203" pitchFamily="34" charset="0"/>
                  </a:endParaRPr>
                </a:p>
              </p:txBody>
            </p:sp>
          </p:grpSp>
          <p:grpSp>
            <p:nvGrpSpPr>
              <p:cNvPr id="365" name="Group 364"/>
              <p:cNvGrpSpPr/>
              <p:nvPr/>
            </p:nvGrpSpPr>
            <p:grpSpPr>
              <a:xfrm>
                <a:off x="8705019" y="-2783845"/>
                <a:ext cx="512143" cy="350865"/>
                <a:chOff x="3028729" y="-3093991"/>
                <a:chExt cx="512143" cy="350865"/>
              </a:xfrm>
            </p:grpSpPr>
            <p:sp>
              <p:nvSpPr>
                <p:cNvPr id="375" name="Rectangle: Rounded Corners 374"/>
                <p:cNvSpPr/>
                <p:nvPr/>
              </p:nvSpPr>
              <p:spPr bwMode="auto">
                <a:xfrm>
                  <a:off x="3064244" y="-3081363"/>
                  <a:ext cx="442673" cy="269019"/>
                </a:xfrm>
                <a:prstGeom prst="roundRect">
                  <a:avLst/>
                </a:prstGeom>
                <a:solidFill>
                  <a:srgbClr val="FFFFFF"/>
                </a:solidFill>
                <a:ln w="9525" cap="flat" cmpd="sng" algn="ctr">
                  <a:solidFill>
                    <a:srgbClr val="E6E6E6">
                      <a:lumMod val="50000"/>
                    </a:srgbClr>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76" name="TextBox 375"/>
                <p:cNvSpPr txBox="1"/>
                <p:nvPr/>
              </p:nvSpPr>
              <p:spPr>
                <a:xfrm>
                  <a:off x="3028729" y="-3093991"/>
                  <a:ext cx="512143" cy="350865"/>
                </a:xfrm>
                <a:prstGeom prst="rect">
                  <a:avLst/>
                </a:prstGeom>
                <a:noFill/>
              </p:spPr>
              <p:txBody>
                <a:bodyPr wrap="square" lIns="93260" tIns="93260" rIns="93260" bIns="93260" rtlCol="0">
                  <a:spAutoFit/>
                </a:bodyPr>
                <a:lstStyle/>
                <a:p>
                  <a:pPr algn="ctr" defTabSz="951304">
                    <a:lnSpc>
                      <a:spcPct val="90000"/>
                    </a:lnSpc>
                    <a:spcAft>
                      <a:spcPts val="612"/>
                    </a:spcAft>
                    <a:defRPr/>
                  </a:pPr>
                  <a:r>
                    <a:rPr lang="en-US" sz="612" kern="0" dirty="0">
                      <a:gradFill>
                        <a:gsLst>
                          <a:gs pos="0">
                            <a:srgbClr val="353535"/>
                          </a:gs>
                          <a:gs pos="100000">
                            <a:srgbClr val="353535"/>
                          </a:gs>
                        </a:gsLst>
                      </a:gradFill>
                      <a:latin typeface="Segoe UI Semibold" panose="020B0702040204020203" pitchFamily="34" charset="0"/>
                      <a:ea typeface="Segoe UI" panose="020B0502040204020203" pitchFamily="34" charset="0"/>
                      <a:cs typeface="Segoe UI Semibold" panose="020B0702040204020203" pitchFamily="34" charset="0"/>
                    </a:rPr>
                    <a:t>MODULE</a:t>
                  </a:r>
                  <a:br>
                    <a:rPr lang="en-US" sz="612" kern="0" dirty="0">
                      <a:gradFill>
                        <a:gsLst>
                          <a:gs pos="0">
                            <a:srgbClr val="353535"/>
                          </a:gs>
                          <a:gs pos="100000">
                            <a:srgbClr val="353535"/>
                          </a:gs>
                        </a:gsLst>
                      </a:gradFill>
                      <a:latin typeface="Segoe UI Semibold" panose="020B0702040204020203" pitchFamily="34" charset="0"/>
                      <a:ea typeface="Segoe UI" panose="020B0502040204020203" pitchFamily="34" charset="0"/>
                      <a:cs typeface="Segoe UI Semibold" panose="020B0702040204020203" pitchFamily="34" charset="0"/>
                    </a:rPr>
                  </a:br>
                  <a:r>
                    <a:rPr lang="en-US" sz="612" kern="0" dirty="0">
                      <a:gradFill>
                        <a:gsLst>
                          <a:gs pos="0">
                            <a:srgbClr val="0078D7"/>
                          </a:gs>
                          <a:gs pos="100000">
                            <a:srgbClr val="0078D7"/>
                          </a:gs>
                        </a:gsLst>
                      </a:gradFill>
                      <a:latin typeface="Segoe UI Semibold" panose="020B0702040204020203" pitchFamily="34" charset="0"/>
                      <a:ea typeface="Segoe UI" panose="020B0502040204020203" pitchFamily="34" charset="0"/>
                      <a:cs typeface="Segoe UI Semibold" panose="020B0702040204020203" pitchFamily="34" charset="0"/>
                    </a:rPr>
                    <a:t>Y</a:t>
                  </a:r>
                  <a:endParaRPr lang="en-US" sz="510" kern="0" dirty="0">
                    <a:gradFill>
                      <a:gsLst>
                        <a:gs pos="0">
                          <a:srgbClr val="0078D7"/>
                        </a:gs>
                        <a:gs pos="100000">
                          <a:srgbClr val="0078D7"/>
                        </a:gs>
                      </a:gsLst>
                    </a:gradFill>
                    <a:latin typeface="Segoe UI Semibold" panose="020B0702040204020203" pitchFamily="34" charset="0"/>
                    <a:ea typeface="Segoe UI" panose="020B0502040204020203" pitchFamily="34" charset="0"/>
                    <a:cs typeface="Segoe UI Semibold" panose="020B0702040204020203" pitchFamily="34" charset="0"/>
                  </a:endParaRPr>
                </a:p>
              </p:txBody>
            </p:sp>
          </p:grpSp>
          <p:cxnSp>
            <p:nvCxnSpPr>
              <p:cNvPr id="366" name="Straight Arrow Connector 365"/>
              <p:cNvCxnSpPr>
                <a:cxnSpLocks/>
              </p:cNvCxnSpPr>
              <p:nvPr/>
            </p:nvCxnSpPr>
            <p:spPr>
              <a:xfrm>
                <a:off x="11890938" y="-2790154"/>
                <a:ext cx="0" cy="802392"/>
              </a:xfrm>
              <a:prstGeom prst="straightConnector1">
                <a:avLst/>
              </a:prstGeom>
              <a:noFill/>
              <a:ln w="12700" cap="flat" cmpd="sng" algn="ctr">
                <a:solidFill>
                  <a:srgbClr val="E6E6E6">
                    <a:lumMod val="50000"/>
                  </a:srgbClr>
                </a:solidFill>
                <a:prstDash val="solid"/>
                <a:headEnd type="none"/>
                <a:tailEnd type="arrow" w="sm" len="sm"/>
              </a:ln>
              <a:effectLst/>
            </p:spPr>
          </p:cxnSp>
          <p:sp>
            <p:nvSpPr>
              <p:cNvPr id="367" name="Oval 366"/>
              <p:cNvSpPr/>
              <p:nvPr/>
            </p:nvSpPr>
            <p:spPr bwMode="auto">
              <a:xfrm>
                <a:off x="9575909" y="-3065256"/>
                <a:ext cx="127232" cy="127232"/>
              </a:xfrm>
              <a:prstGeom prst="ellipse">
                <a:avLst/>
              </a:prstGeom>
              <a:solidFill>
                <a:srgbClr val="FFFFFF"/>
              </a:solidFill>
              <a:ln w="19050" cap="flat" cmpd="sng" algn="ctr">
                <a:solidFill>
                  <a:srgbClr val="E6E6E6">
                    <a:lumMod val="50000"/>
                  </a:srgbClr>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918" kern="0" dirty="0">
                  <a:solidFill>
                    <a:srgbClr val="353535"/>
                  </a:solidFill>
                  <a:latin typeface="Segoe UI Semilight"/>
                  <a:ea typeface="Segoe UI" pitchFamily="34" charset="0"/>
                  <a:cs typeface="Segoe UI" pitchFamily="34" charset="0"/>
                </a:endParaRPr>
              </a:p>
            </p:txBody>
          </p:sp>
          <p:sp>
            <p:nvSpPr>
              <p:cNvPr id="368" name="Oval 367"/>
              <p:cNvSpPr/>
              <p:nvPr/>
            </p:nvSpPr>
            <p:spPr bwMode="auto">
              <a:xfrm>
                <a:off x="9575909" y="-2697545"/>
                <a:ext cx="127232" cy="127232"/>
              </a:xfrm>
              <a:prstGeom prst="ellipse">
                <a:avLst/>
              </a:prstGeom>
              <a:solidFill>
                <a:srgbClr val="FFFFFF"/>
              </a:solidFill>
              <a:ln w="19050" cap="flat" cmpd="sng" algn="ctr">
                <a:solidFill>
                  <a:srgbClr val="E6E6E6">
                    <a:lumMod val="50000"/>
                  </a:srgbClr>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918" kern="0" dirty="0">
                  <a:solidFill>
                    <a:srgbClr val="353535"/>
                  </a:solidFill>
                  <a:latin typeface="Segoe UI Semilight"/>
                  <a:ea typeface="Segoe UI" pitchFamily="34" charset="0"/>
                  <a:cs typeface="Segoe UI" pitchFamily="34" charset="0"/>
                </a:endParaRPr>
              </a:p>
            </p:txBody>
          </p:sp>
          <p:sp>
            <p:nvSpPr>
              <p:cNvPr id="369" name="Oval 368"/>
              <p:cNvSpPr/>
              <p:nvPr/>
            </p:nvSpPr>
            <p:spPr bwMode="auto">
              <a:xfrm>
                <a:off x="11179277" y="-3065256"/>
                <a:ext cx="127232" cy="127232"/>
              </a:xfrm>
              <a:prstGeom prst="ellipse">
                <a:avLst/>
              </a:prstGeom>
              <a:solidFill>
                <a:srgbClr val="FFFFFF"/>
              </a:solidFill>
              <a:ln w="19050" cap="flat" cmpd="sng" algn="ctr">
                <a:solidFill>
                  <a:srgbClr val="E6E6E6">
                    <a:lumMod val="50000"/>
                  </a:srgbClr>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918" kern="0" dirty="0">
                  <a:solidFill>
                    <a:srgbClr val="353535"/>
                  </a:solidFill>
                  <a:latin typeface="Segoe UI Semilight"/>
                  <a:ea typeface="Segoe UI" pitchFamily="34" charset="0"/>
                  <a:cs typeface="Segoe UI" pitchFamily="34" charset="0"/>
                </a:endParaRPr>
              </a:p>
            </p:txBody>
          </p:sp>
          <p:sp>
            <p:nvSpPr>
              <p:cNvPr id="370" name="Oval 369"/>
              <p:cNvSpPr/>
              <p:nvPr/>
            </p:nvSpPr>
            <p:spPr bwMode="auto">
              <a:xfrm>
                <a:off x="11179277" y="-2697545"/>
                <a:ext cx="127232" cy="127232"/>
              </a:xfrm>
              <a:prstGeom prst="ellipse">
                <a:avLst/>
              </a:prstGeom>
              <a:solidFill>
                <a:srgbClr val="FFFFFF"/>
              </a:solidFill>
              <a:ln w="19050" cap="flat" cmpd="sng" algn="ctr">
                <a:solidFill>
                  <a:srgbClr val="E6E6E6">
                    <a:lumMod val="50000"/>
                  </a:srgbClr>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918" kern="0" dirty="0">
                  <a:solidFill>
                    <a:srgbClr val="353535"/>
                  </a:solidFill>
                  <a:latin typeface="Segoe UI Semilight"/>
                  <a:ea typeface="Segoe UI" pitchFamily="34" charset="0"/>
                  <a:cs typeface="Segoe UI" pitchFamily="34" charset="0"/>
                </a:endParaRPr>
              </a:p>
            </p:txBody>
          </p:sp>
          <p:grpSp>
            <p:nvGrpSpPr>
              <p:cNvPr id="371" name="Group 370"/>
              <p:cNvGrpSpPr/>
              <p:nvPr/>
            </p:nvGrpSpPr>
            <p:grpSpPr>
              <a:xfrm>
                <a:off x="11633664" y="-2987478"/>
                <a:ext cx="512143" cy="350865"/>
                <a:chOff x="2736969" y="-2619756"/>
                <a:chExt cx="512143" cy="350865"/>
              </a:xfrm>
            </p:grpSpPr>
            <p:sp>
              <p:nvSpPr>
                <p:cNvPr id="373" name="Rectangle: Rounded Corners 372"/>
                <p:cNvSpPr/>
                <p:nvPr/>
              </p:nvSpPr>
              <p:spPr bwMode="auto">
                <a:xfrm>
                  <a:off x="2766566" y="-2604900"/>
                  <a:ext cx="442673" cy="269019"/>
                </a:xfrm>
                <a:prstGeom prst="roundRect">
                  <a:avLst/>
                </a:prstGeom>
                <a:solidFill>
                  <a:srgbClr val="FFFFFF"/>
                </a:solidFill>
                <a:ln w="9525" cap="flat" cmpd="sng" algn="ctr">
                  <a:solidFill>
                    <a:srgbClr val="0078D7"/>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74" name="TextBox 373"/>
                <p:cNvSpPr txBox="1"/>
                <p:nvPr/>
              </p:nvSpPr>
              <p:spPr>
                <a:xfrm>
                  <a:off x="2736969" y="-2619756"/>
                  <a:ext cx="512143" cy="350865"/>
                </a:xfrm>
                <a:prstGeom prst="rect">
                  <a:avLst/>
                </a:prstGeom>
                <a:noFill/>
              </p:spPr>
              <p:txBody>
                <a:bodyPr wrap="square" lIns="93260" tIns="93260" rIns="93260" bIns="93260" rtlCol="0">
                  <a:spAutoFit/>
                </a:bodyPr>
                <a:lstStyle/>
                <a:p>
                  <a:pPr algn="ctr" defTabSz="951304">
                    <a:lnSpc>
                      <a:spcPct val="90000"/>
                    </a:lnSpc>
                    <a:spcAft>
                      <a:spcPts val="612"/>
                    </a:spcAft>
                    <a:defRPr/>
                  </a:pPr>
                  <a:r>
                    <a:rPr lang="en-US" sz="612" kern="0" dirty="0">
                      <a:gradFill>
                        <a:gsLst>
                          <a:gs pos="0">
                            <a:srgbClr val="353535"/>
                          </a:gs>
                          <a:gs pos="100000">
                            <a:srgbClr val="353535"/>
                          </a:gs>
                        </a:gsLst>
                      </a:gradFill>
                      <a:latin typeface="Segoe UI Semibold" panose="020B0702040204020203" pitchFamily="34" charset="0"/>
                      <a:ea typeface="Segoe UI" panose="020B0502040204020203" pitchFamily="34" charset="0"/>
                      <a:cs typeface="Segoe UI Semibold" panose="020B0702040204020203" pitchFamily="34" charset="0"/>
                    </a:rPr>
                    <a:t>MODULE</a:t>
                  </a:r>
                  <a:br>
                    <a:rPr lang="en-US" sz="612" kern="0" dirty="0">
                      <a:gradFill>
                        <a:gsLst>
                          <a:gs pos="0">
                            <a:srgbClr val="353535"/>
                          </a:gs>
                          <a:gs pos="100000">
                            <a:srgbClr val="353535"/>
                          </a:gs>
                        </a:gsLst>
                      </a:gradFill>
                      <a:latin typeface="Segoe UI Semibold" panose="020B0702040204020203" pitchFamily="34" charset="0"/>
                      <a:ea typeface="Segoe UI" panose="020B0502040204020203" pitchFamily="34" charset="0"/>
                      <a:cs typeface="Segoe UI Semibold" panose="020B0702040204020203" pitchFamily="34" charset="0"/>
                    </a:rPr>
                  </a:br>
                  <a:r>
                    <a:rPr lang="en-US" sz="612" kern="0" dirty="0">
                      <a:gradFill>
                        <a:gsLst>
                          <a:gs pos="0">
                            <a:srgbClr val="0078D7"/>
                          </a:gs>
                          <a:gs pos="100000">
                            <a:srgbClr val="0078D7"/>
                          </a:gs>
                        </a:gsLst>
                      </a:gradFill>
                      <a:latin typeface="Segoe UI Semibold" panose="020B0702040204020203" pitchFamily="34" charset="0"/>
                      <a:ea typeface="Segoe UI" panose="020B0502040204020203" pitchFamily="34" charset="0"/>
                      <a:cs typeface="Segoe UI Semibold" panose="020B0702040204020203" pitchFamily="34" charset="0"/>
                    </a:rPr>
                    <a:t>Z</a:t>
                  </a:r>
                  <a:endParaRPr lang="en-US" sz="510" kern="0" dirty="0">
                    <a:gradFill>
                      <a:gsLst>
                        <a:gs pos="0">
                          <a:srgbClr val="0078D7"/>
                        </a:gs>
                        <a:gs pos="100000">
                          <a:srgbClr val="0078D7"/>
                        </a:gs>
                      </a:gsLst>
                    </a:gradFill>
                    <a:latin typeface="Segoe UI Semibold" panose="020B0702040204020203" pitchFamily="34" charset="0"/>
                    <a:ea typeface="Segoe UI" panose="020B0502040204020203" pitchFamily="34" charset="0"/>
                    <a:cs typeface="Segoe UI Semibold" panose="020B0702040204020203" pitchFamily="34" charset="0"/>
                  </a:endParaRPr>
                </a:p>
              </p:txBody>
            </p:sp>
          </p:grpSp>
          <p:sp>
            <p:nvSpPr>
              <p:cNvPr id="372" name="Oval 371"/>
              <p:cNvSpPr/>
              <p:nvPr/>
            </p:nvSpPr>
            <p:spPr bwMode="auto">
              <a:xfrm>
                <a:off x="11833686" y="-2217086"/>
                <a:ext cx="127232" cy="127232"/>
              </a:xfrm>
              <a:prstGeom prst="ellipse">
                <a:avLst/>
              </a:prstGeom>
              <a:solidFill>
                <a:srgbClr val="FFFFFF"/>
              </a:solidFill>
              <a:ln w="19050" cap="flat" cmpd="sng" algn="ctr">
                <a:solidFill>
                  <a:srgbClr val="E6E6E6">
                    <a:lumMod val="50000"/>
                  </a:srgbClr>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918" kern="0" dirty="0">
                  <a:solidFill>
                    <a:srgbClr val="353535"/>
                  </a:solidFill>
                  <a:latin typeface="Segoe UI Semilight"/>
                  <a:ea typeface="Segoe UI" pitchFamily="34" charset="0"/>
                  <a:cs typeface="Segoe UI" pitchFamily="34" charset="0"/>
                </a:endParaRPr>
              </a:p>
            </p:txBody>
          </p:sp>
        </p:grpSp>
        <p:sp>
          <p:nvSpPr>
            <p:cNvPr id="247" name="Hexagon 246"/>
            <p:cNvSpPr/>
            <p:nvPr/>
          </p:nvSpPr>
          <p:spPr bwMode="auto">
            <a:xfrm>
              <a:off x="458872" y="2373365"/>
              <a:ext cx="2557218" cy="2259110"/>
            </a:xfrm>
            <a:prstGeom prst="hexagon">
              <a:avLst>
                <a:gd name="adj" fmla="val 27425"/>
                <a:gd name="vf" fmla="val 115470"/>
              </a:avLst>
            </a:prstGeom>
            <a:noFill/>
            <a:ln w="31750" cap="rnd" cmpd="sng" algn="ctr">
              <a:solidFill>
                <a:srgbClr val="0078D7"/>
              </a:solidFill>
              <a:prstDash val="sysDot"/>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248" name="Straight Arrow Connector 247"/>
            <p:cNvCxnSpPr>
              <a:cxnSpLocks/>
            </p:cNvCxnSpPr>
            <p:nvPr/>
          </p:nvCxnSpPr>
          <p:spPr>
            <a:xfrm flipH="1">
              <a:off x="1749675" y="2632871"/>
              <a:ext cx="1" cy="1685493"/>
            </a:xfrm>
            <a:prstGeom prst="straightConnector1">
              <a:avLst/>
            </a:prstGeom>
            <a:noFill/>
            <a:ln w="12700" cap="flat" cmpd="sng" algn="ctr">
              <a:solidFill>
                <a:srgbClr val="E6E6E6">
                  <a:lumMod val="50000"/>
                </a:srgbClr>
              </a:solidFill>
              <a:prstDash val="solid"/>
              <a:headEnd type="none"/>
              <a:tailEnd type="arrow" w="sm" len="sm"/>
            </a:ln>
            <a:effectLst/>
          </p:spPr>
        </p:cxnSp>
        <p:grpSp>
          <p:nvGrpSpPr>
            <p:cNvPr id="249" name="Group 248"/>
            <p:cNvGrpSpPr/>
            <p:nvPr/>
          </p:nvGrpSpPr>
          <p:grpSpPr>
            <a:xfrm>
              <a:off x="981831" y="2820074"/>
              <a:ext cx="1524000" cy="1346340"/>
              <a:chOff x="2859572" y="3689648"/>
              <a:chExt cx="1524000" cy="1346340"/>
            </a:xfrm>
          </p:grpSpPr>
          <p:sp>
            <p:nvSpPr>
              <p:cNvPr id="340" name="Hexagon 339"/>
              <p:cNvSpPr/>
              <p:nvPr/>
            </p:nvSpPr>
            <p:spPr bwMode="auto">
              <a:xfrm>
                <a:off x="2859572" y="3689648"/>
                <a:ext cx="1524000" cy="1346340"/>
              </a:xfrm>
              <a:prstGeom prst="hexagon">
                <a:avLst>
                  <a:gd name="adj" fmla="val 27425"/>
                  <a:gd name="vf" fmla="val 115470"/>
                </a:avLst>
              </a:prstGeom>
              <a:solidFill>
                <a:srgbClr val="FFFFFF"/>
              </a:solidFill>
              <a:ln w="28575" cap="rnd" cmpd="sng" algn="ctr">
                <a:solidFill>
                  <a:srgbClr val="E6E6E6">
                    <a:lumMod val="50000"/>
                  </a:srgbClr>
                </a:solidFill>
                <a:prstDash val="solid"/>
                <a:roun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41" name="TextBox 340"/>
              <p:cNvSpPr txBox="1"/>
              <p:nvPr/>
            </p:nvSpPr>
            <p:spPr>
              <a:xfrm>
                <a:off x="3227684" y="3778430"/>
                <a:ext cx="787776" cy="267766"/>
              </a:xfrm>
              <a:prstGeom prst="rect">
                <a:avLst/>
              </a:prstGeom>
              <a:noFill/>
            </p:spPr>
            <p:txBody>
              <a:bodyPr wrap="square" lIns="93260" tIns="93260" rIns="93260" bIns="93260" rtlCol="0">
                <a:spAutoFit/>
              </a:bodyPr>
              <a:lstStyle/>
              <a:p>
                <a:pPr algn="ctr" defTabSz="951304">
                  <a:lnSpc>
                    <a:spcPct val="90000"/>
                  </a:lnSpc>
                  <a:spcAft>
                    <a:spcPts val="612"/>
                  </a:spcAft>
                  <a:defRPr/>
                </a:pPr>
                <a:r>
                  <a:rPr lang="en-US" sz="612" kern="0" dirty="0">
                    <a:gradFill>
                      <a:gsLst>
                        <a:gs pos="0">
                          <a:srgbClr val="353535"/>
                        </a:gs>
                        <a:gs pos="100000">
                          <a:srgbClr val="353535"/>
                        </a:gs>
                      </a:gsLst>
                    </a:gradFill>
                    <a:latin typeface="Segoe UI Semibold" panose="020B0702040204020203" pitchFamily="34" charset="0"/>
                    <a:ea typeface="Segoe UI" panose="020B0502040204020203" pitchFamily="34" charset="0"/>
                    <a:cs typeface="Segoe UI Semibold" panose="020B0702040204020203" pitchFamily="34" charset="0"/>
                  </a:rPr>
                  <a:t>BUSINESS LOGIC</a:t>
                </a:r>
                <a:endParaRPr lang="en-US" sz="510" kern="0" dirty="0">
                  <a:gradFill>
                    <a:gsLst>
                      <a:gs pos="0">
                        <a:srgbClr val="353535"/>
                      </a:gs>
                      <a:gs pos="100000">
                        <a:srgbClr val="353535"/>
                      </a:gs>
                    </a:gsLst>
                  </a:gradFill>
                  <a:latin typeface="Segoe UI Semibold" panose="020B0702040204020203" pitchFamily="34" charset="0"/>
                  <a:ea typeface="Segoe UI" panose="020B0502040204020203" pitchFamily="34" charset="0"/>
                  <a:cs typeface="Segoe UI Semibold" panose="020B0702040204020203" pitchFamily="34" charset="0"/>
                </a:endParaRPr>
              </a:p>
            </p:txBody>
          </p:sp>
        </p:grpSp>
        <p:sp>
          <p:nvSpPr>
            <p:cNvPr id="250" name="Oval 249"/>
            <p:cNvSpPr/>
            <p:nvPr/>
          </p:nvSpPr>
          <p:spPr bwMode="auto">
            <a:xfrm>
              <a:off x="1683727" y="4089040"/>
              <a:ext cx="127232" cy="127232"/>
            </a:xfrm>
            <a:prstGeom prst="ellipse">
              <a:avLst/>
            </a:prstGeom>
            <a:solidFill>
              <a:srgbClr val="FFFFFF"/>
            </a:solidFill>
            <a:ln w="19050" cap="flat" cmpd="sng" algn="ctr">
              <a:solidFill>
                <a:srgbClr val="E6E6E6">
                  <a:lumMod val="50000"/>
                </a:srgbClr>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918" kern="0" dirty="0">
                <a:solidFill>
                  <a:srgbClr val="353535"/>
                </a:solidFill>
                <a:latin typeface="Segoe UI Semilight"/>
                <a:ea typeface="Segoe UI" pitchFamily="34" charset="0"/>
                <a:cs typeface="Segoe UI" pitchFamily="34" charset="0"/>
              </a:endParaRPr>
            </a:p>
          </p:txBody>
        </p:sp>
        <p:sp>
          <p:nvSpPr>
            <p:cNvPr id="251" name="Oval 250"/>
            <p:cNvSpPr/>
            <p:nvPr/>
          </p:nvSpPr>
          <p:spPr bwMode="auto">
            <a:xfrm>
              <a:off x="1683727" y="2773545"/>
              <a:ext cx="127232" cy="127232"/>
            </a:xfrm>
            <a:prstGeom prst="ellipse">
              <a:avLst/>
            </a:prstGeom>
            <a:solidFill>
              <a:srgbClr val="FFFFFF"/>
            </a:solidFill>
            <a:ln w="19050" cap="flat" cmpd="sng" algn="ctr">
              <a:solidFill>
                <a:srgbClr val="E6E6E6">
                  <a:lumMod val="50000"/>
                </a:srgbClr>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918" kern="0" dirty="0">
                <a:solidFill>
                  <a:srgbClr val="353535"/>
                </a:solidFill>
                <a:latin typeface="Segoe UI Semilight"/>
                <a:ea typeface="Segoe UI" pitchFamily="34" charset="0"/>
                <a:cs typeface="Segoe UI" pitchFamily="34" charset="0"/>
              </a:endParaRPr>
            </a:p>
          </p:txBody>
        </p:sp>
        <p:cxnSp>
          <p:nvCxnSpPr>
            <p:cNvPr id="252" name="Straight Arrow Connector 251"/>
            <p:cNvCxnSpPr>
              <a:cxnSpLocks/>
              <a:endCxn id="338" idx="6"/>
            </p:cNvCxnSpPr>
            <p:nvPr/>
          </p:nvCxnSpPr>
          <p:spPr>
            <a:xfrm>
              <a:off x="1740975" y="1880928"/>
              <a:ext cx="1383" cy="343681"/>
            </a:xfrm>
            <a:prstGeom prst="straightConnector1">
              <a:avLst/>
            </a:prstGeom>
            <a:noFill/>
            <a:ln w="12700" cap="flat" cmpd="sng" algn="ctr">
              <a:solidFill>
                <a:srgbClr val="E6E6E6">
                  <a:lumMod val="50000"/>
                </a:srgbClr>
              </a:solidFill>
              <a:prstDash val="solid"/>
              <a:headEnd type="none"/>
              <a:tailEnd type="none" w="med" len="sm"/>
            </a:ln>
            <a:effectLst/>
          </p:spPr>
        </p:cxnSp>
        <p:cxnSp>
          <p:nvCxnSpPr>
            <p:cNvPr id="253" name="Straight Arrow Connector 252"/>
            <p:cNvCxnSpPr>
              <a:cxnSpLocks/>
            </p:cNvCxnSpPr>
            <p:nvPr/>
          </p:nvCxnSpPr>
          <p:spPr>
            <a:xfrm>
              <a:off x="3100105" y="3502919"/>
              <a:ext cx="274549" cy="0"/>
            </a:xfrm>
            <a:prstGeom prst="straightConnector1">
              <a:avLst/>
            </a:prstGeom>
            <a:noFill/>
            <a:ln w="25400" cap="rnd" cmpd="sng" algn="ctr">
              <a:solidFill>
                <a:srgbClr val="0078D7"/>
              </a:solidFill>
              <a:prstDash val="solid"/>
              <a:headEnd type="none"/>
              <a:tailEnd type="arrow" w="lg" len="med"/>
            </a:ln>
            <a:effectLst/>
          </p:spPr>
        </p:cxnSp>
        <p:grpSp>
          <p:nvGrpSpPr>
            <p:cNvPr id="254" name="Group 253"/>
            <p:cNvGrpSpPr/>
            <p:nvPr/>
          </p:nvGrpSpPr>
          <p:grpSpPr>
            <a:xfrm>
              <a:off x="1402071" y="2073793"/>
              <a:ext cx="690544" cy="575703"/>
              <a:chOff x="3279812" y="2943367"/>
              <a:chExt cx="690544" cy="575703"/>
            </a:xfrm>
          </p:grpSpPr>
          <p:grpSp>
            <p:nvGrpSpPr>
              <p:cNvPr id="333" name="Group 332"/>
              <p:cNvGrpSpPr/>
              <p:nvPr/>
            </p:nvGrpSpPr>
            <p:grpSpPr>
              <a:xfrm>
                <a:off x="3354872" y="2943367"/>
                <a:ext cx="533400" cy="575703"/>
                <a:chOff x="4933950" y="3378200"/>
                <a:chExt cx="287338" cy="307975"/>
              </a:xfrm>
            </p:grpSpPr>
            <p:sp>
              <p:nvSpPr>
                <p:cNvPr id="335" name="Freeform 15"/>
                <p:cNvSpPr>
                  <a:spLocks/>
                </p:cNvSpPr>
                <p:nvPr/>
              </p:nvSpPr>
              <p:spPr bwMode="auto">
                <a:xfrm>
                  <a:off x="4948238" y="3445669"/>
                  <a:ext cx="258762" cy="233362"/>
                </a:xfrm>
                <a:custGeom>
                  <a:avLst/>
                  <a:gdLst>
                    <a:gd name="T0" fmla="*/ 0 w 163"/>
                    <a:gd name="T1" fmla="*/ 2 h 147"/>
                    <a:gd name="T2" fmla="*/ 84 w 163"/>
                    <a:gd name="T3" fmla="*/ 27 h 147"/>
                    <a:gd name="T4" fmla="*/ 163 w 163"/>
                    <a:gd name="T5" fmla="*/ 0 h 147"/>
                    <a:gd name="T6" fmla="*/ 163 w 163"/>
                    <a:gd name="T7" fmla="*/ 116 h 147"/>
                    <a:gd name="T8" fmla="*/ 84 w 163"/>
                    <a:gd name="T9" fmla="*/ 147 h 147"/>
                    <a:gd name="T10" fmla="*/ 0 w 163"/>
                    <a:gd name="T11" fmla="*/ 107 h 147"/>
                    <a:gd name="T12" fmla="*/ 0 w 163"/>
                    <a:gd name="T13" fmla="*/ 2 h 147"/>
                  </a:gdLst>
                  <a:ahLst/>
                  <a:cxnLst>
                    <a:cxn ang="0">
                      <a:pos x="T0" y="T1"/>
                    </a:cxn>
                    <a:cxn ang="0">
                      <a:pos x="T2" y="T3"/>
                    </a:cxn>
                    <a:cxn ang="0">
                      <a:pos x="T4" y="T5"/>
                    </a:cxn>
                    <a:cxn ang="0">
                      <a:pos x="T6" y="T7"/>
                    </a:cxn>
                    <a:cxn ang="0">
                      <a:pos x="T8" y="T9"/>
                    </a:cxn>
                    <a:cxn ang="0">
                      <a:pos x="T10" y="T11"/>
                    </a:cxn>
                    <a:cxn ang="0">
                      <a:pos x="T12" y="T13"/>
                    </a:cxn>
                  </a:cxnLst>
                  <a:rect l="0" t="0" r="r" b="b"/>
                  <a:pathLst>
                    <a:path w="163" h="147">
                      <a:moveTo>
                        <a:pt x="0" y="2"/>
                      </a:moveTo>
                      <a:lnTo>
                        <a:pt x="84" y="27"/>
                      </a:lnTo>
                      <a:lnTo>
                        <a:pt x="163" y="0"/>
                      </a:lnTo>
                      <a:lnTo>
                        <a:pt x="163" y="116"/>
                      </a:lnTo>
                      <a:lnTo>
                        <a:pt x="84" y="147"/>
                      </a:lnTo>
                      <a:lnTo>
                        <a:pt x="0" y="107"/>
                      </a:lnTo>
                      <a:lnTo>
                        <a:pt x="0" y="2"/>
                      </a:lnTo>
                      <a:close/>
                    </a:path>
                  </a:pathLst>
                </a:custGeom>
                <a:solidFill>
                  <a:srgbClr val="FFFFFF"/>
                </a:solidFill>
                <a:ln>
                  <a:noFill/>
                </a:ln>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grpSp>
              <p:nvGrpSpPr>
                <p:cNvPr id="336" name="Group 8"/>
                <p:cNvGrpSpPr>
                  <a:grpSpLocks noChangeAspect="1"/>
                </p:cNvGrpSpPr>
                <p:nvPr/>
              </p:nvGrpSpPr>
              <p:grpSpPr bwMode="auto">
                <a:xfrm>
                  <a:off x="4933950" y="3378200"/>
                  <a:ext cx="287338" cy="307975"/>
                  <a:chOff x="3108" y="2128"/>
                  <a:chExt cx="181" cy="194"/>
                </a:xfrm>
                <a:solidFill>
                  <a:srgbClr val="0078D7"/>
                </a:solidFill>
              </p:grpSpPr>
              <p:sp>
                <p:nvSpPr>
                  <p:cNvPr id="337" name="Freeform 9"/>
                  <p:cNvSpPr>
                    <a:spLocks/>
                  </p:cNvSpPr>
                  <p:nvPr/>
                </p:nvSpPr>
                <p:spPr bwMode="auto">
                  <a:xfrm>
                    <a:off x="3132" y="2139"/>
                    <a:ext cx="133" cy="53"/>
                  </a:xfrm>
                  <a:custGeom>
                    <a:avLst/>
                    <a:gdLst>
                      <a:gd name="T0" fmla="*/ 66 w 133"/>
                      <a:gd name="T1" fmla="*/ 0 h 53"/>
                      <a:gd name="T2" fmla="*/ 0 w 133"/>
                      <a:gd name="T3" fmla="*/ 27 h 53"/>
                      <a:gd name="T4" fmla="*/ 66 w 133"/>
                      <a:gd name="T5" fmla="*/ 53 h 53"/>
                      <a:gd name="T6" fmla="*/ 133 w 133"/>
                      <a:gd name="T7" fmla="*/ 27 h 53"/>
                      <a:gd name="T8" fmla="*/ 66 w 133"/>
                      <a:gd name="T9" fmla="*/ 0 h 53"/>
                    </a:gdLst>
                    <a:ahLst/>
                    <a:cxnLst>
                      <a:cxn ang="0">
                        <a:pos x="T0" y="T1"/>
                      </a:cxn>
                      <a:cxn ang="0">
                        <a:pos x="T2" y="T3"/>
                      </a:cxn>
                      <a:cxn ang="0">
                        <a:pos x="T4" y="T5"/>
                      </a:cxn>
                      <a:cxn ang="0">
                        <a:pos x="T6" y="T7"/>
                      </a:cxn>
                      <a:cxn ang="0">
                        <a:pos x="T8" y="T9"/>
                      </a:cxn>
                    </a:cxnLst>
                    <a:rect l="0" t="0" r="r" b="b"/>
                    <a:pathLst>
                      <a:path w="133" h="53">
                        <a:moveTo>
                          <a:pt x="66" y="0"/>
                        </a:moveTo>
                        <a:lnTo>
                          <a:pt x="0" y="27"/>
                        </a:lnTo>
                        <a:lnTo>
                          <a:pt x="66" y="53"/>
                        </a:lnTo>
                        <a:lnTo>
                          <a:pt x="133" y="27"/>
                        </a:lnTo>
                        <a:lnTo>
                          <a:pt x="6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338" name="Freeform 10"/>
                  <p:cNvSpPr>
                    <a:spLocks noEditPoints="1"/>
                  </p:cNvSpPr>
                  <p:nvPr/>
                </p:nvSpPr>
                <p:spPr bwMode="auto">
                  <a:xfrm>
                    <a:off x="3108" y="2128"/>
                    <a:ext cx="181" cy="70"/>
                  </a:xfrm>
                  <a:custGeom>
                    <a:avLst/>
                    <a:gdLst>
                      <a:gd name="T0" fmla="*/ 90 w 181"/>
                      <a:gd name="T1" fmla="*/ 73 h 73"/>
                      <a:gd name="T2" fmla="*/ 0 w 181"/>
                      <a:gd name="T3" fmla="*/ 38 h 73"/>
                      <a:gd name="T4" fmla="*/ 90 w 181"/>
                      <a:gd name="T5" fmla="*/ 0 h 73"/>
                      <a:gd name="T6" fmla="*/ 181 w 181"/>
                      <a:gd name="T7" fmla="*/ 38 h 73"/>
                      <a:gd name="T8" fmla="*/ 90 w 181"/>
                      <a:gd name="T9" fmla="*/ 73 h 73"/>
                      <a:gd name="T10" fmla="*/ 48 w 181"/>
                      <a:gd name="T11" fmla="*/ 38 h 73"/>
                      <a:gd name="T12" fmla="*/ 90 w 181"/>
                      <a:gd name="T13" fmla="*/ 53 h 73"/>
                      <a:gd name="T14" fmla="*/ 132 w 181"/>
                      <a:gd name="T15" fmla="*/ 38 h 73"/>
                      <a:gd name="T16" fmla="*/ 90 w 181"/>
                      <a:gd name="T17" fmla="*/ 20 h 73"/>
                      <a:gd name="T18" fmla="*/ 48 w 181"/>
                      <a:gd name="T19" fmla="*/ 38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1" h="73">
                        <a:moveTo>
                          <a:pt x="90" y="73"/>
                        </a:moveTo>
                        <a:lnTo>
                          <a:pt x="0" y="38"/>
                        </a:lnTo>
                        <a:lnTo>
                          <a:pt x="90" y="0"/>
                        </a:lnTo>
                        <a:lnTo>
                          <a:pt x="181" y="38"/>
                        </a:lnTo>
                        <a:lnTo>
                          <a:pt x="90" y="73"/>
                        </a:lnTo>
                        <a:close/>
                        <a:moveTo>
                          <a:pt x="48" y="38"/>
                        </a:moveTo>
                        <a:lnTo>
                          <a:pt x="90" y="53"/>
                        </a:lnTo>
                        <a:lnTo>
                          <a:pt x="132" y="38"/>
                        </a:lnTo>
                        <a:lnTo>
                          <a:pt x="90" y="20"/>
                        </a:lnTo>
                        <a:lnTo>
                          <a:pt x="48" y="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339" name="Freeform 11"/>
                  <p:cNvSpPr>
                    <a:spLocks/>
                  </p:cNvSpPr>
                  <p:nvPr/>
                </p:nvSpPr>
                <p:spPr bwMode="auto">
                  <a:xfrm>
                    <a:off x="3108" y="2166"/>
                    <a:ext cx="181" cy="156"/>
                  </a:xfrm>
                  <a:custGeom>
                    <a:avLst/>
                    <a:gdLst>
                      <a:gd name="T0" fmla="*/ 90 w 181"/>
                      <a:gd name="T1" fmla="*/ 156 h 156"/>
                      <a:gd name="T2" fmla="*/ 0 w 181"/>
                      <a:gd name="T3" fmla="*/ 110 h 156"/>
                      <a:gd name="T4" fmla="*/ 0 w 181"/>
                      <a:gd name="T5" fmla="*/ 0 h 156"/>
                      <a:gd name="T6" fmla="*/ 17 w 181"/>
                      <a:gd name="T7" fmla="*/ 0 h 156"/>
                      <a:gd name="T8" fmla="*/ 17 w 181"/>
                      <a:gd name="T9" fmla="*/ 99 h 156"/>
                      <a:gd name="T10" fmla="*/ 90 w 181"/>
                      <a:gd name="T11" fmla="*/ 136 h 156"/>
                      <a:gd name="T12" fmla="*/ 163 w 181"/>
                      <a:gd name="T13" fmla="*/ 107 h 156"/>
                      <a:gd name="T14" fmla="*/ 163 w 181"/>
                      <a:gd name="T15" fmla="*/ 0 h 156"/>
                      <a:gd name="T16" fmla="*/ 181 w 181"/>
                      <a:gd name="T17" fmla="*/ 0 h 156"/>
                      <a:gd name="T18" fmla="*/ 181 w 181"/>
                      <a:gd name="T19" fmla="*/ 118 h 156"/>
                      <a:gd name="T20" fmla="*/ 90 w 181"/>
                      <a:gd name="T21" fmla="*/ 156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1" h="156">
                        <a:moveTo>
                          <a:pt x="90" y="156"/>
                        </a:moveTo>
                        <a:lnTo>
                          <a:pt x="0" y="110"/>
                        </a:lnTo>
                        <a:lnTo>
                          <a:pt x="0" y="0"/>
                        </a:lnTo>
                        <a:lnTo>
                          <a:pt x="17" y="0"/>
                        </a:lnTo>
                        <a:lnTo>
                          <a:pt x="17" y="99"/>
                        </a:lnTo>
                        <a:lnTo>
                          <a:pt x="90" y="136"/>
                        </a:lnTo>
                        <a:lnTo>
                          <a:pt x="163" y="107"/>
                        </a:lnTo>
                        <a:lnTo>
                          <a:pt x="163" y="0"/>
                        </a:lnTo>
                        <a:lnTo>
                          <a:pt x="181" y="0"/>
                        </a:lnTo>
                        <a:lnTo>
                          <a:pt x="181" y="118"/>
                        </a:lnTo>
                        <a:lnTo>
                          <a:pt x="90" y="1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grpSp>
          </p:grpSp>
          <p:sp>
            <p:nvSpPr>
              <p:cNvPr id="334" name="TextBox 333"/>
              <p:cNvSpPr txBox="1"/>
              <p:nvPr/>
            </p:nvSpPr>
            <p:spPr>
              <a:xfrm>
                <a:off x="3279812" y="3113838"/>
                <a:ext cx="690544" cy="323165"/>
              </a:xfrm>
              <a:prstGeom prst="rect">
                <a:avLst/>
              </a:prstGeom>
              <a:noFill/>
            </p:spPr>
            <p:txBody>
              <a:bodyPr wrap="square" lIns="93260" tIns="93260" rIns="93260" bIns="93260" rtlCol="0">
                <a:spAutoFit/>
              </a:bodyPr>
              <a:lstStyle/>
              <a:p>
                <a:pPr algn="ctr" defTabSz="951304">
                  <a:lnSpc>
                    <a:spcPct val="90000"/>
                  </a:lnSpc>
                  <a:defRPr/>
                </a:pPr>
                <a:r>
                  <a:rPr lang="en-US" sz="510" kern="0" dirty="0">
                    <a:gradFill>
                      <a:gsLst>
                        <a:gs pos="0">
                          <a:srgbClr val="353535"/>
                        </a:gs>
                        <a:gs pos="100000">
                          <a:srgbClr val="353535"/>
                        </a:gs>
                      </a:gsLst>
                    </a:gradFill>
                    <a:latin typeface="Segoe UI Semibold" panose="020B0702040204020203" pitchFamily="34" charset="0"/>
                    <a:ea typeface="Segoe UI" panose="020B0502040204020203" pitchFamily="34" charset="0"/>
                    <a:cs typeface="Segoe UI Semibold" panose="020B0702040204020203" pitchFamily="34" charset="0"/>
                  </a:rPr>
                  <a:t>WEB</a:t>
                </a:r>
                <a:br>
                  <a:rPr lang="en-US" sz="510" kern="0" dirty="0">
                    <a:solidFill>
                      <a:srgbClr val="353535"/>
                    </a:solidFill>
                    <a:latin typeface="Segoe UI Semibold" panose="020B0702040204020203" pitchFamily="34" charset="0"/>
                    <a:ea typeface="Segoe UI" panose="020B0502040204020203" pitchFamily="34" charset="0"/>
                    <a:cs typeface="Segoe UI Semibold" panose="020B0702040204020203" pitchFamily="34" charset="0"/>
                  </a:rPr>
                </a:br>
                <a:r>
                  <a:rPr lang="en-US" sz="510" kern="0" dirty="0">
                    <a:gradFill>
                      <a:gsLst>
                        <a:gs pos="0">
                          <a:srgbClr val="0078D7"/>
                        </a:gs>
                        <a:gs pos="100000">
                          <a:srgbClr val="0078D7"/>
                        </a:gs>
                      </a:gsLst>
                      <a:lin ang="5400000" scaled="0"/>
                    </a:gradFill>
                    <a:latin typeface="Segoe UI Semibold" panose="020B0702040204020203" pitchFamily="34" charset="0"/>
                    <a:ea typeface="Segoe UI" panose="020B0502040204020203" pitchFamily="34" charset="0"/>
                    <a:cs typeface="Segoe UI Semibold" panose="020B0702040204020203" pitchFamily="34" charset="0"/>
                  </a:rPr>
                  <a:t>APPLICATION</a:t>
                </a:r>
                <a:endParaRPr lang="en-US" sz="408" kern="0" dirty="0">
                  <a:gradFill>
                    <a:gsLst>
                      <a:gs pos="0">
                        <a:srgbClr val="0078D7"/>
                      </a:gs>
                      <a:gs pos="100000">
                        <a:srgbClr val="0078D7"/>
                      </a:gs>
                    </a:gsLst>
                    <a:lin ang="5400000" scaled="0"/>
                  </a:gradFill>
                  <a:latin typeface="Segoe UI Semibold" panose="020B0702040204020203" pitchFamily="34" charset="0"/>
                  <a:ea typeface="Segoe UI" panose="020B0502040204020203" pitchFamily="34" charset="0"/>
                  <a:cs typeface="Segoe UI Semibold" panose="020B0702040204020203" pitchFamily="34" charset="0"/>
                </a:endParaRPr>
              </a:p>
            </p:txBody>
          </p:sp>
        </p:grpSp>
        <p:cxnSp>
          <p:nvCxnSpPr>
            <p:cNvPr id="255" name="Straight Arrow Connector 254"/>
            <p:cNvCxnSpPr>
              <a:cxnSpLocks/>
            </p:cNvCxnSpPr>
            <p:nvPr/>
          </p:nvCxnSpPr>
          <p:spPr>
            <a:xfrm>
              <a:off x="1740975" y="4814098"/>
              <a:ext cx="1383" cy="343681"/>
            </a:xfrm>
            <a:prstGeom prst="straightConnector1">
              <a:avLst/>
            </a:prstGeom>
            <a:noFill/>
            <a:ln w="12700" cap="flat" cmpd="sng" algn="ctr">
              <a:solidFill>
                <a:srgbClr val="E6E6E6">
                  <a:lumMod val="50000"/>
                </a:srgbClr>
              </a:solidFill>
              <a:prstDash val="solid"/>
              <a:headEnd type="none"/>
              <a:tailEnd type="none" w="med" len="sm"/>
            </a:ln>
            <a:effectLst/>
          </p:spPr>
        </p:cxnSp>
        <p:grpSp>
          <p:nvGrpSpPr>
            <p:cNvPr id="256" name="Group 255"/>
            <p:cNvGrpSpPr/>
            <p:nvPr/>
          </p:nvGrpSpPr>
          <p:grpSpPr>
            <a:xfrm>
              <a:off x="1453169" y="4353299"/>
              <a:ext cx="566084" cy="548640"/>
              <a:chOff x="3330910" y="5222873"/>
              <a:chExt cx="566084" cy="548640"/>
            </a:xfrm>
          </p:grpSpPr>
          <p:sp>
            <p:nvSpPr>
              <p:cNvPr id="331" name="Rectangle: Rounded Corners 330"/>
              <p:cNvSpPr/>
              <p:nvPr/>
            </p:nvSpPr>
            <p:spPr bwMode="auto">
              <a:xfrm>
                <a:off x="3339632" y="5222873"/>
                <a:ext cx="548640" cy="548640"/>
              </a:xfrm>
              <a:prstGeom prst="roundRect">
                <a:avLst>
                  <a:gd name="adj" fmla="val 3473"/>
                </a:avLst>
              </a:prstGeom>
              <a:solidFill>
                <a:srgbClr val="FFFFFF"/>
              </a:solidFill>
              <a:ln w="19050" cap="flat" cmpd="sng" algn="ctr">
                <a:solidFill>
                  <a:srgbClr val="E6E6E6">
                    <a:lumMod val="50000"/>
                  </a:srgbClr>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32" name="TextBox 331"/>
              <p:cNvSpPr txBox="1"/>
              <p:nvPr/>
            </p:nvSpPr>
            <p:spPr>
              <a:xfrm>
                <a:off x="3330910" y="5342604"/>
                <a:ext cx="566084" cy="350890"/>
              </a:xfrm>
              <a:prstGeom prst="rect">
                <a:avLst/>
              </a:prstGeom>
              <a:noFill/>
            </p:spPr>
            <p:txBody>
              <a:bodyPr wrap="square" lIns="93260" tIns="93260" rIns="93260" bIns="93260" rtlCol="0">
                <a:spAutoFit/>
              </a:bodyPr>
              <a:lstStyle/>
              <a:p>
                <a:pPr algn="ctr" defTabSz="951304">
                  <a:lnSpc>
                    <a:spcPct val="90000"/>
                  </a:lnSpc>
                  <a:defRPr/>
                </a:pPr>
                <a:r>
                  <a:rPr lang="en-US" sz="612" kern="0" dirty="0">
                    <a:gradFill>
                      <a:gsLst>
                        <a:gs pos="0">
                          <a:srgbClr val="353535"/>
                        </a:gs>
                        <a:gs pos="100000">
                          <a:srgbClr val="353535"/>
                        </a:gs>
                      </a:gsLst>
                    </a:gradFill>
                    <a:latin typeface="Segoe UI Semibold" panose="020B0702040204020203" pitchFamily="34" charset="0"/>
                    <a:ea typeface="Segoe UI" panose="020B0502040204020203" pitchFamily="34" charset="0"/>
                    <a:cs typeface="Segoe UI Semibold" panose="020B0702040204020203" pitchFamily="34" charset="0"/>
                  </a:rPr>
                  <a:t>DATABASE</a:t>
                </a:r>
              </a:p>
              <a:p>
                <a:pPr algn="ctr" defTabSz="951304">
                  <a:lnSpc>
                    <a:spcPct val="90000"/>
                  </a:lnSpc>
                  <a:defRPr/>
                </a:pPr>
                <a:r>
                  <a:rPr lang="en-US" sz="612" kern="0" dirty="0">
                    <a:gradFill>
                      <a:gsLst>
                        <a:gs pos="0">
                          <a:srgbClr val="0078D7"/>
                        </a:gs>
                        <a:gs pos="100000">
                          <a:srgbClr val="0078D7"/>
                        </a:gs>
                      </a:gsLst>
                    </a:gradFill>
                    <a:latin typeface="Segoe UI Semibold" panose="020B0702040204020203" pitchFamily="34" charset="0"/>
                    <a:ea typeface="Segoe UI" panose="020B0502040204020203" pitchFamily="34" charset="0"/>
                    <a:cs typeface="Segoe UI Semibold" panose="020B0702040204020203" pitchFamily="34" charset="0"/>
                  </a:rPr>
                  <a:t>ADAPTER</a:t>
                </a:r>
                <a:endParaRPr lang="en-US" sz="510" kern="0" dirty="0">
                  <a:gradFill>
                    <a:gsLst>
                      <a:gs pos="0">
                        <a:srgbClr val="0078D7"/>
                      </a:gs>
                      <a:gs pos="100000">
                        <a:srgbClr val="0078D7"/>
                      </a:gs>
                    </a:gsLst>
                  </a:gradFill>
                  <a:latin typeface="Segoe UI Semibold" panose="020B0702040204020203" pitchFamily="34" charset="0"/>
                  <a:ea typeface="Segoe UI" panose="020B0502040204020203" pitchFamily="34" charset="0"/>
                  <a:cs typeface="Segoe UI Semibold" panose="020B0702040204020203" pitchFamily="34" charset="0"/>
                </a:endParaRPr>
              </a:p>
            </p:txBody>
          </p:sp>
        </p:grpSp>
        <p:grpSp>
          <p:nvGrpSpPr>
            <p:cNvPr id="257" name="Group 256"/>
            <p:cNvGrpSpPr/>
            <p:nvPr/>
          </p:nvGrpSpPr>
          <p:grpSpPr>
            <a:xfrm>
              <a:off x="1461891" y="5079403"/>
              <a:ext cx="548640" cy="548640"/>
              <a:chOff x="2705274" y="-1226723"/>
              <a:chExt cx="548640" cy="548640"/>
            </a:xfrm>
          </p:grpSpPr>
          <p:sp>
            <p:nvSpPr>
              <p:cNvPr id="328" name="Oval 327"/>
              <p:cNvSpPr/>
              <p:nvPr/>
            </p:nvSpPr>
            <p:spPr bwMode="auto">
              <a:xfrm>
                <a:off x="2705274" y="-1226723"/>
                <a:ext cx="548640" cy="548640"/>
              </a:xfrm>
              <a:prstGeom prst="ellipse">
                <a:avLst/>
              </a:prstGeom>
              <a:solidFill>
                <a:srgbClr val="FFFFFF"/>
              </a:solidFill>
              <a:ln w="19050" cap="flat" cmpd="sng" algn="ctr">
                <a:solidFill>
                  <a:srgbClr val="E6E6E6">
                    <a:lumMod val="50000"/>
                  </a:srgbClr>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918" kern="0" dirty="0">
                  <a:solidFill>
                    <a:srgbClr val="353535"/>
                  </a:solidFill>
                  <a:latin typeface="Segoe UI Semilight"/>
                  <a:ea typeface="Segoe UI" pitchFamily="34" charset="0"/>
                  <a:cs typeface="Segoe UI" pitchFamily="34" charset="0"/>
                </a:endParaRPr>
              </a:p>
            </p:txBody>
          </p:sp>
          <p:sp>
            <p:nvSpPr>
              <p:cNvPr id="329" name="TextBox 328"/>
              <p:cNvSpPr txBox="1"/>
              <p:nvPr/>
            </p:nvSpPr>
            <p:spPr>
              <a:xfrm>
                <a:off x="2719561" y="-946592"/>
                <a:ext cx="527199" cy="267766"/>
              </a:xfrm>
              <a:prstGeom prst="rect">
                <a:avLst/>
              </a:prstGeom>
              <a:noFill/>
            </p:spPr>
            <p:txBody>
              <a:bodyPr wrap="square" lIns="93260" tIns="93260" rIns="93260" bIns="93260" rtlCol="0">
                <a:spAutoFit/>
              </a:bodyPr>
              <a:lstStyle/>
              <a:p>
                <a:pPr algn="ctr" defTabSz="951304">
                  <a:lnSpc>
                    <a:spcPct val="90000"/>
                  </a:lnSpc>
                  <a:spcAft>
                    <a:spcPts val="612"/>
                  </a:spcAft>
                  <a:defRPr/>
                </a:pPr>
                <a:r>
                  <a:rPr lang="en-US" sz="612" kern="0" dirty="0">
                    <a:gradFill>
                      <a:gsLst>
                        <a:gs pos="0">
                          <a:srgbClr val="353535"/>
                        </a:gs>
                        <a:gs pos="100000">
                          <a:srgbClr val="353535"/>
                        </a:gs>
                      </a:gsLst>
                    </a:gradFill>
                    <a:latin typeface="Segoe UI Semibold" panose="020B0702040204020203" pitchFamily="34" charset="0"/>
                    <a:ea typeface="Segoe UI" panose="020B0502040204020203" pitchFamily="34" charset="0"/>
                    <a:cs typeface="Segoe UI Semibold" panose="020B0702040204020203" pitchFamily="34" charset="0"/>
                  </a:rPr>
                  <a:t>MYSQL</a:t>
                </a:r>
                <a:endParaRPr lang="en-US" sz="510" kern="0" dirty="0">
                  <a:gradFill>
                    <a:gsLst>
                      <a:gs pos="0">
                        <a:srgbClr val="353535"/>
                      </a:gs>
                      <a:gs pos="100000">
                        <a:srgbClr val="353535"/>
                      </a:gs>
                    </a:gsLst>
                  </a:gradFill>
                  <a:latin typeface="Segoe UI Semibold" panose="020B0702040204020203" pitchFamily="34" charset="0"/>
                  <a:ea typeface="Segoe UI" panose="020B0502040204020203" pitchFamily="34" charset="0"/>
                  <a:cs typeface="Segoe UI Semibold" panose="020B0702040204020203" pitchFamily="34" charset="0"/>
                </a:endParaRPr>
              </a:p>
            </p:txBody>
          </p:sp>
          <p:sp>
            <p:nvSpPr>
              <p:cNvPr id="330" name="Freeform 5"/>
              <p:cNvSpPr>
                <a:spLocks noEditPoints="1"/>
              </p:cNvSpPr>
              <p:nvPr/>
            </p:nvSpPr>
            <p:spPr bwMode="auto">
              <a:xfrm>
                <a:off x="2885910" y="-1117706"/>
                <a:ext cx="181799" cy="211931"/>
              </a:xfrm>
              <a:custGeom>
                <a:avLst/>
                <a:gdLst>
                  <a:gd name="T0" fmla="*/ 75 w 82"/>
                  <a:gd name="T1" fmla="*/ 5 h 96"/>
                  <a:gd name="T2" fmla="*/ 3 w 82"/>
                  <a:gd name="T3" fmla="*/ 6 h 96"/>
                  <a:gd name="T4" fmla="*/ 0 w 82"/>
                  <a:gd name="T5" fmla="*/ 7 h 96"/>
                  <a:gd name="T6" fmla="*/ 0 w 82"/>
                  <a:gd name="T7" fmla="*/ 8 h 96"/>
                  <a:gd name="T8" fmla="*/ 0 w 82"/>
                  <a:gd name="T9" fmla="*/ 30 h 96"/>
                  <a:gd name="T10" fmla="*/ 0 w 82"/>
                  <a:gd name="T11" fmla="*/ 89 h 96"/>
                  <a:gd name="T12" fmla="*/ 5 w 82"/>
                  <a:gd name="T13" fmla="*/ 91 h 96"/>
                  <a:gd name="T14" fmla="*/ 41 w 82"/>
                  <a:gd name="T15" fmla="*/ 96 h 96"/>
                  <a:gd name="T16" fmla="*/ 77 w 82"/>
                  <a:gd name="T17" fmla="*/ 91 h 96"/>
                  <a:gd name="T18" fmla="*/ 82 w 82"/>
                  <a:gd name="T19" fmla="*/ 89 h 96"/>
                  <a:gd name="T20" fmla="*/ 82 w 82"/>
                  <a:gd name="T21" fmla="*/ 22 h 96"/>
                  <a:gd name="T22" fmla="*/ 82 w 82"/>
                  <a:gd name="T23" fmla="*/ 8 h 96"/>
                  <a:gd name="T24" fmla="*/ 82 w 82"/>
                  <a:gd name="T25" fmla="*/ 7 h 96"/>
                  <a:gd name="T26" fmla="*/ 75 w 82"/>
                  <a:gd name="T27" fmla="*/ 5 h 96"/>
                  <a:gd name="T28" fmla="*/ 69 w 82"/>
                  <a:gd name="T29" fmla="*/ 12 h 96"/>
                  <a:gd name="T30" fmla="*/ 13 w 82"/>
                  <a:gd name="T31" fmla="*/ 12 h 96"/>
                  <a:gd name="T32" fmla="*/ 69 w 82"/>
                  <a:gd name="T33" fmla="*/ 12 h 96"/>
                  <a:gd name="T34" fmla="*/ 74 w 82"/>
                  <a:gd name="T35" fmla="*/ 58 h 96"/>
                  <a:gd name="T36" fmla="*/ 8 w 82"/>
                  <a:gd name="T37" fmla="*/ 59 h 96"/>
                  <a:gd name="T38" fmla="*/ 8 w 82"/>
                  <a:gd name="T39" fmla="*/ 43 h 96"/>
                  <a:gd name="T40" fmla="*/ 41 w 82"/>
                  <a:gd name="T41" fmla="*/ 48 h 96"/>
                  <a:gd name="T42" fmla="*/ 74 w 82"/>
                  <a:gd name="T43" fmla="*/ 43 h 96"/>
                  <a:gd name="T44" fmla="*/ 74 w 82"/>
                  <a:gd name="T45" fmla="*/ 58 h 96"/>
                  <a:gd name="T46" fmla="*/ 8 w 82"/>
                  <a:gd name="T47" fmla="*/ 83 h 96"/>
                  <a:gd name="T48" fmla="*/ 8 w 82"/>
                  <a:gd name="T49" fmla="*/ 68 h 96"/>
                  <a:gd name="T50" fmla="*/ 39 w 82"/>
                  <a:gd name="T51" fmla="*/ 72 h 96"/>
                  <a:gd name="T52" fmla="*/ 74 w 82"/>
                  <a:gd name="T53" fmla="*/ 66 h 96"/>
                  <a:gd name="T54" fmla="*/ 74 w 82"/>
                  <a:gd name="T55" fmla="*/ 83 h 96"/>
                  <a:gd name="T56" fmla="*/ 8 w 82"/>
                  <a:gd name="T57" fmla="*/ 83 h 96"/>
                  <a:gd name="T58" fmla="*/ 74 w 82"/>
                  <a:gd name="T59" fmla="*/ 35 h 96"/>
                  <a:gd name="T60" fmla="*/ 8 w 82"/>
                  <a:gd name="T61" fmla="*/ 35 h 96"/>
                  <a:gd name="T62" fmla="*/ 8 w 82"/>
                  <a:gd name="T63" fmla="*/ 30 h 96"/>
                  <a:gd name="T64" fmla="*/ 8 w 82"/>
                  <a:gd name="T65" fmla="*/ 19 h 96"/>
                  <a:gd name="T66" fmla="*/ 74 w 82"/>
                  <a:gd name="T67" fmla="*/ 19 h 96"/>
                  <a:gd name="T68" fmla="*/ 74 w 82"/>
                  <a:gd name="T69" fmla="*/ 22 h 96"/>
                  <a:gd name="T70" fmla="*/ 74 w 82"/>
                  <a:gd name="T71"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2" h="96">
                    <a:moveTo>
                      <a:pt x="75" y="5"/>
                    </a:moveTo>
                    <a:cubicBezTo>
                      <a:pt x="51" y="0"/>
                      <a:pt x="27" y="1"/>
                      <a:pt x="3" y="6"/>
                    </a:cubicBezTo>
                    <a:cubicBezTo>
                      <a:pt x="0" y="7"/>
                      <a:pt x="0" y="7"/>
                      <a:pt x="0" y="7"/>
                    </a:cubicBezTo>
                    <a:cubicBezTo>
                      <a:pt x="0" y="8"/>
                      <a:pt x="0" y="8"/>
                      <a:pt x="0" y="8"/>
                    </a:cubicBezTo>
                    <a:cubicBezTo>
                      <a:pt x="0" y="30"/>
                      <a:pt x="0" y="30"/>
                      <a:pt x="0" y="30"/>
                    </a:cubicBezTo>
                    <a:cubicBezTo>
                      <a:pt x="0" y="89"/>
                      <a:pt x="0" y="89"/>
                      <a:pt x="0" y="89"/>
                    </a:cubicBezTo>
                    <a:cubicBezTo>
                      <a:pt x="5" y="91"/>
                      <a:pt x="5" y="91"/>
                      <a:pt x="5" y="91"/>
                    </a:cubicBezTo>
                    <a:cubicBezTo>
                      <a:pt x="17" y="95"/>
                      <a:pt x="29" y="96"/>
                      <a:pt x="41" y="96"/>
                    </a:cubicBezTo>
                    <a:cubicBezTo>
                      <a:pt x="53" y="96"/>
                      <a:pt x="65" y="95"/>
                      <a:pt x="77" y="91"/>
                    </a:cubicBezTo>
                    <a:cubicBezTo>
                      <a:pt x="82" y="89"/>
                      <a:pt x="82" y="89"/>
                      <a:pt x="82" y="89"/>
                    </a:cubicBezTo>
                    <a:cubicBezTo>
                      <a:pt x="82" y="22"/>
                      <a:pt x="82" y="22"/>
                      <a:pt x="82" y="22"/>
                    </a:cubicBezTo>
                    <a:cubicBezTo>
                      <a:pt x="82" y="8"/>
                      <a:pt x="82" y="8"/>
                      <a:pt x="82" y="8"/>
                    </a:cubicBezTo>
                    <a:cubicBezTo>
                      <a:pt x="82" y="7"/>
                      <a:pt x="82" y="7"/>
                      <a:pt x="82" y="7"/>
                    </a:cubicBezTo>
                    <a:lnTo>
                      <a:pt x="75" y="5"/>
                    </a:lnTo>
                    <a:close/>
                    <a:moveTo>
                      <a:pt x="69" y="12"/>
                    </a:moveTo>
                    <a:cubicBezTo>
                      <a:pt x="50" y="17"/>
                      <a:pt x="31" y="17"/>
                      <a:pt x="13" y="12"/>
                    </a:cubicBezTo>
                    <a:cubicBezTo>
                      <a:pt x="32" y="9"/>
                      <a:pt x="50" y="9"/>
                      <a:pt x="69" y="12"/>
                    </a:cubicBezTo>
                    <a:close/>
                    <a:moveTo>
                      <a:pt x="74" y="58"/>
                    </a:moveTo>
                    <a:cubicBezTo>
                      <a:pt x="52" y="65"/>
                      <a:pt x="30" y="65"/>
                      <a:pt x="8" y="59"/>
                    </a:cubicBezTo>
                    <a:cubicBezTo>
                      <a:pt x="8" y="43"/>
                      <a:pt x="8" y="43"/>
                      <a:pt x="8" y="43"/>
                    </a:cubicBezTo>
                    <a:cubicBezTo>
                      <a:pt x="19" y="46"/>
                      <a:pt x="30" y="48"/>
                      <a:pt x="41" y="48"/>
                    </a:cubicBezTo>
                    <a:cubicBezTo>
                      <a:pt x="52" y="48"/>
                      <a:pt x="63" y="46"/>
                      <a:pt x="74" y="43"/>
                    </a:cubicBezTo>
                    <a:lnTo>
                      <a:pt x="74" y="58"/>
                    </a:lnTo>
                    <a:close/>
                    <a:moveTo>
                      <a:pt x="8" y="83"/>
                    </a:moveTo>
                    <a:cubicBezTo>
                      <a:pt x="8" y="68"/>
                      <a:pt x="8" y="68"/>
                      <a:pt x="8" y="68"/>
                    </a:cubicBezTo>
                    <a:cubicBezTo>
                      <a:pt x="18" y="70"/>
                      <a:pt x="29" y="72"/>
                      <a:pt x="39" y="72"/>
                    </a:cubicBezTo>
                    <a:cubicBezTo>
                      <a:pt x="51" y="72"/>
                      <a:pt x="63" y="70"/>
                      <a:pt x="74" y="66"/>
                    </a:cubicBezTo>
                    <a:cubicBezTo>
                      <a:pt x="74" y="83"/>
                      <a:pt x="74" y="83"/>
                      <a:pt x="74" y="83"/>
                    </a:cubicBezTo>
                    <a:cubicBezTo>
                      <a:pt x="52" y="90"/>
                      <a:pt x="30" y="90"/>
                      <a:pt x="8" y="83"/>
                    </a:cubicBezTo>
                    <a:close/>
                    <a:moveTo>
                      <a:pt x="74" y="35"/>
                    </a:moveTo>
                    <a:cubicBezTo>
                      <a:pt x="52" y="41"/>
                      <a:pt x="30" y="41"/>
                      <a:pt x="8" y="35"/>
                    </a:cubicBezTo>
                    <a:cubicBezTo>
                      <a:pt x="8" y="30"/>
                      <a:pt x="8" y="30"/>
                      <a:pt x="8" y="30"/>
                    </a:cubicBezTo>
                    <a:cubicBezTo>
                      <a:pt x="8" y="19"/>
                      <a:pt x="8" y="19"/>
                      <a:pt x="8" y="19"/>
                    </a:cubicBezTo>
                    <a:cubicBezTo>
                      <a:pt x="30" y="25"/>
                      <a:pt x="52" y="25"/>
                      <a:pt x="74" y="19"/>
                    </a:cubicBezTo>
                    <a:cubicBezTo>
                      <a:pt x="74" y="22"/>
                      <a:pt x="74" y="22"/>
                      <a:pt x="74" y="22"/>
                    </a:cubicBezTo>
                    <a:lnTo>
                      <a:pt x="74" y="35"/>
                    </a:lnTo>
                    <a:close/>
                  </a:path>
                </a:pathLst>
              </a:custGeom>
              <a:solidFill>
                <a:srgbClr val="E6E6E6">
                  <a:lumMod val="50000"/>
                </a:srgbClr>
              </a:solidFill>
              <a:ln>
                <a:noFill/>
              </a:ln>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grpSp>
        <p:sp>
          <p:nvSpPr>
            <p:cNvPr id="258" name="Hexagon 257"/>
            <p:cNvSpPr/>
            <p:nvPr/>
          </p:nvSpPr>
          <p:spPr bwMode="auto">
            <a:xfrm>
              <a:off x="3454536" y="2373365"/>
              <a:ext cx="2557218" cy="2259110"/>
            </a:xfrm>
            <a:prstGeom prst="hexagon">
              <a:avLst>
                <a:gd name="adj" fmla="val 27425"/>
                <a:gd name="vf" fmla="val 115470"/>
              </a:avLst>
            </a:prstGeom>
            <a:noFill/>
            <a:ln w="31750" cap="rnd" cmpd="sng" algn="ctr">
              <a:solidFill>
                <a:srgbClr val="0078D7"/>
              </a:solidFill>
              <a:prstDash val="sysDot"/>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259" name="Straight Arrow Connector 258"/>
            <p:cNvCxnSpPr>
              <a:cxnSpLocks/>
            </p:cNvCxnSpPr>
            <p:nvPr/>
          </p:nvCxnSpPr>
          <p:spPr>
            <a:xfrm>
              <a:off x="4731797" y="2649496"/>
              <a:ext cx="8571" cy="1667069"/>
            </a:xfrm>
            <a:prstGeom prst="straightConnector1">
              <a:avLst/>
            </a:prstGeom>
            <a:noFill/>
            <a:ln w="12700" cap="flat" cmpd="sng" algn="ctr">
              <a:solidFill>
                <a:srgbClr val="E6E6E6">
                  <a:lumMod val="50000"/>
                </a:srgbClr>
              </a:solidFill>
              <a:prstDash val="solid"/>
              <a:headEnd type="none"/>
              <a:tailEnd type="arrow" w="sm" len="sm"/>
            </a:ln>
            <a:effectLst/>
          </p:spPr>
        </p:cxnSp>
        <p:grpSp>
          <p:nvGrpSpPr>
            <p:cNvPr id="260" name="Group 259"/>
            <p:cNvGrpSpPr/>
            <p:nvPr/>
          </p:nvGrpSpPr>
          <p:grpSpPr>
            <a:xfrm>
              <a:off x="3977495" y="2820074"/>
              <a:ext cx="1524000" cy="1346340"/>
              <a:chOff x="2859572" y="3689648"/>
              <a:chExt cx="1524000" cy="1346340"/>
            </a:xfrm>
          </p:grpSpPr>
          <p:sp>
            <p:nvSpPr>
              <p:cNvPr id="326" name="Hexagon 325"/>
              <p:cNvSpPr/>
              <p:nvPr/>
            </p:nvSpPr>
            <p:spPr bwMode="auto">
              <a:xfrm>
                <a:off x="2859572" y="3689648"/>
                <a:ext cx="1524000" cy="1346340"/>
              </a:xfrm>
              <a:prstGeom prst="hexagon">
                <a:avLst>
                  <a:gd name="adj" fmla="val 27425"/>
                  <a:gd name="vf" fmla="val 115470"/>
                </a:avLst>
              </a:prstGeom>
              <a:solidFill>
                <a:srgbClr val="FFFFFF"/>
              </a:solidFill>
              <a:ln w="28575" cap="rnd" cmpd="sng" algn="ctr">
                <a:solidFill>
                  <a:srgbClr val="E6E6E6">
                    <a:lumMod val="50000"/>
                  </a:srgbClr>
                </a:solidFill>
                <a:prstDash val="solid"/>
                <a:roun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27" name="TextBox 326"/>
              <p:cNvSpPr txBox="1"/>
              <p:nvPr/>
            </p:nvSpPr>
            <p:spPr>
              <a:xfrm>
                <a:off x="3227684" y="3785230"/>
                <a:ext cx="787776" cy="267766"/>
              </a:xfrm>
              <a:prstGeom prst="rect">
                <a:avLst/>
              </a:prstGeom>
              <a:noFill/>
            </p:spPr>
            <p:txBody>
              <a:bodyPr wrap="square" lIns="93260" tIns="93260" rIns="93260" bIns="93260" rtlCol="0">
                <a:spAutoFit/>
              </a:bodyPr>
              <a:lstStyle/>
              <a:p>
                <a:pPr algn="ctr" defTabSz="951304">
                  <a:lnSpc>
                    <a:spcPct val="90000"/>
                  </a:lnSpc>
                  <a:spcAft>
                    <a:spcPts val="612"/>
                  </a:spcAft>
                  <a:defRPr/>
                </a:pPr>
                <a:r>
                  <a:rPr lang="en-US" sz="612" kern="0" dirty="0">
                    <a:gradFill>
                      <a:gsLst>
                        <a:gs pos="0">
                          <a:srgbClr val="353535"/>
                        </a:gs>
                        <a:gs pos="100000">
                          <a:srgbClr val="353535"/>
                        </a:gs>
                      </a:gsLst>
                    </a:gradFill>
                    <a:latin typeface="Segoe UI Semibold" panose="020B0702040204020203" pitchFamily="34" charset="0"/>
                    <a:ea typeface="Segoe UI" panose="020B0502040204020203" pitchFamily="34" charset="0"/>
                    <a:cs typeface="Segoe UI Semibold" panose="020B0702040204020203" pitchFamily="34" charset="0"/>
                  </a:rPr>
                  <a:t>BUSINESS LOGIC</a:t>
                </a:r>
                <a:endParaRPr lang="en-US" sz="510" kern="0" dirty="0">
                  <a:gradFill>
                    <a:gsLst>
                      <a:gs pos="0">
                        <a:srgbClr val="353535"/>
                      </a:gs>
                      <a:gs pos="100000">
                        <a:srgbClr val="353535"/>
                      </a:gs>
                    </a:gsLst>
                  </a:gradFill>
                  <a:latin typeface="Segoe UI Semibold" panose="020B0702040204020203" pitchFamily="34" charset="0"/>
                  <a:ea typeface="Segoe UI" panose="020B0502040204020203" pitchFamily="34" charset="0"/>
                  <a:cs typeface="Segoe UI Semibold" panose="020B0702040204020203" pitchFamily="34" charset="0"/>
                </a:endParaRPr>
              </a:p>
            </p:txBody>
          </p:sp>
        </p:grpSp>
        <p:sp>
          <p:nvSpPr>
            <p:cNvPr id="261" name="Oval 260"/>
            <p:cNvSpPr/>
            <p:nvPr/>
          </p:nvSpPr>
          <p:spPr bwMode="auto">
            <a:xfrm>
              <a:off x="4679391" y="4091974"/>
              <a:ext cx="127232" cy="127232"/>
            </a:xfrm>
            <a:prstGeom prst="ellipse">
              <a:avLst/>
            </a:prstGeom>
            <a:solidFill>
              <a:srgbClr val="FFFFFF"/>
            </a:solidFill>
            <a:ln w="19050" cap="flat" cmpd="sng" algn="ctr">
              <a:solidFill>
                <a:srgbClr val="E6E6E6">
                  <a:lumMod val="50000"/>
                </a:srgbClr>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918" kern="0" dirty="0">
                <a:solidFill>
                  <a:srgbClr val="353535"/>
                </a:solidFill>
                <a:latin typeface="Segoe UI Semilight"/>
                <a:ea typeface="Segoe UI" pitchFamily="34" charset="0"/>
                <a:cs typeface="Segoe UI" pitchFamily="34" charset="0"/>
              </a:endParaRPr>
            </a:p>
          </p:txBody>
        </p:sp>
        <p:sp>
          <p:nvSpPr>
            <p:cNvPr id="262" name="Oval 261"/>
            <p:cNvSpPr/>
            <p:nvPr/>
          </p:nvSpPr>
          <p:spPr bwMode="auto">
            <a:xfrm>
              <a:off x="4679391" y="2773545"/>
              <a:ext cx="127232" cy="127232"/>
            </a:xfrm>
            <a:prstGeom prst="ellipse">
              <a:avLst/>
            </a:prstGeom>
            <a:solidFill>
              <a:srgbClr val="FFFFFF"/>
            </a:solidFill>
            <a:ln w="19050" cap="flat" cmpd="sng" algn="ctr">
              <a:solidFill>
                <a:srgbClr val="E6E6E6">
                  <a:lumMod val="50000"/>
                </a:srgbClr>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918" kern="0" dirty="0">
                <a:solidFill>
                  <a:srgbClr val="353535"/>
                </a:solidFill>
                <a:latin typeface="Segoe UI Semilight"/>
                <a:ea typeface="Segoe UI" pitchFamily="34" charset="0"/>
                <a:cs typeface="Segoe UI" pitchFamily="34" charset="0"/>
              </a:endParaRPr>
            </a:p>
          </p:txBody>
        </p:sp>
        <p:cxnSp>
          <p:nvCxnSpPr>
            <p:cNvPr id="263" name="Straight Arrow Connector 262"/>
            <p:cNvCxnSpPr>
              <a:cxnSpLocks/>
              <a:endCxn id="324" idx="6"/>
            </p:cNvCxnSpPr>
            <p:nvPr/>
          </p:nvCxnSpPr>
          <p:spPr>
            <a:xfrm>
              <a:off x="4736639" y="1880928"/>
              <a:ext cx="1383" cy="343681"/>
            </a:xfrm>
            <a:prstGeom prst="straightConnector1">
              <a:avLst/>
            </a:prstGeom>
            <a:noFill/>
            <a:ln w="12700" cap="flat" cmpd="sng" algn="ctr">
              <a:solidFill>
                <a:srgbClr val="E6E6E6">
                  <a:lumMod val="50000"/>
                </a:srgbClr>
              </a:solidFill>
              <a:prstDash val="solid"/>
              <a:headEnd type="none"/>
              <a:tailEnd type="none" w="med" len="sm"/>
            </a:ln>
            <a:effectLst/>
          </p:spPr>
        </p:cxnSp>
        <p:grpSp>
          <p:nvGrpSpPr>
            <p:cNvPr id="264" name="Group 263"/>
            <p:cNvGrpSpPr/>
            <p:nvPr/>
          </p:nvGrpSpPr>
          <p:grpSpPr>
            <a:xfrm>
              <a:off x="4397735" y="2073793"/>
              <a:ext cx="690544" cy="575703"/>
              <a:chOff x="3279812" y="2943367"/>
              <a:chExt cx="690544" cy="575703"/>
            </a:xfrm>
          </p:grpSpPr>
          <p:grpSp>
            <p:nvGrpSpPr>
              <p:cNvPr id="319" name="Group 318"/>
              <p:cNvGrpSpPr/>
              <p:nvPr/>
            </p:nvGrpSpPr>
            <p:grpSpPr>
              <a:xfrm>
                <a:off x="3354872" y="2943367"/>
                <a:ext cx="533400" cy="575703"/>
                <a:chOff x="4933950" y="3378200"/>
                <a:chExt cx="287338" cy="307975"/>
              </a:xfrm>
            </p:grpSpPr>
            <p:sp>
              <p:nvSpPr>
                <p:cNvPr id="321" name="Freeform 15"/>
                <p:cNvSpPr>
                  <a:spLocks/>
                </p:cNvSpPr>
                <p:nvPr/>
              </p:nvSpPr>
              <p:spPr bwMode="auto">
                <a:xfrm>
                  <a:off x="4948238" y="3445669"/>
                  <a:ext cx="258762" cy="233362"/>
                </a:xfrm>
                <a:custGeom>
                  <a:avLst/>
                  <a:gdLst>
                    <a:gd name="T0" fmla="*/ 0 w 163"/>
                    <a:gd name="T1" fmla="*/ 2 h 147"/>
                    <a:gd name="T2" fmla="*/ 84 w 163"/>
                    <a:gd name="T3" fmla="*/ 27 h 147"/>
                    <a:gd name="T4" fmla="*/ 163 w 163"/>
                    <a:gd name="T5" fmla="*/ 0 h 147"/>
                    <a:gd name="T6" fmla="*/ 163 w 163"/>
                    <a:gd name="T7" fmla="*/ 116 h 147"/>
                    <a:gd name="T8" fmla="*/ 84 w 163"/>
                    <a:gd name="T9" fmla="*/ 147 h 147"/>
                    <a:gd name="T10" fmla="*/ 0 w 163"/>
                    <a:gd name="T11" fmla="*/ 107 h 147"/>
                    <a:gd name="T12" fmla="*/ 0 w 163"/>
                    <a:gd name="T13" fmla="*/ 2 h 147"/>
                  </a:gdLst>
                  <a:ahLst/>
                  <a:cxnLst>
                    <a:cxn ang="0">
                      <a:pos x="T0" y="T1"/>
                    </a:cxn>
                    <a:cxn ang="0">
                      <a:pos x="T2" y="T3"/>
                    </a:cxn>
                    <a:cxn ang="0">
                      <a:pos x="T4" y="T5"/>
                    </a:cxn>
                    <a:cxn ang="0">
                      <a:pos x="T6" y="T7"/>
                    </a:cxn>
                    <a:cxn ang="0">
                      <a:pos x="T8" y="T9"/>
                    </a:cxn>
                    <a:cxn ang="0">
                      <a:pos x="T10" y="T11"/>
                    </a:cxn>
                    <a:cxn ang="0">
                      <a:pos x="T12" y="T13"/>
                    </a:cxn>
                  </a:cxnLst>
                  <a:rect l="0" t="0" r="r" b="b"/>
                  <a:pathLst>
                    <a:path w="163" h="147">
                      <a:moveTo>
                        <a:pt x="0" y="2"/>
                      </a:moveTo>
                      <a:lnTo>
                        <a:pt x="84" y="27"/>
                      </a:lnTo>
                      <a:lnTo>
                        <a:pt x="163" y="0"/>
                      </a:lnTo>
                      <a:lnTo>
                        <a:pt x="163" y="116"/>
                      </a:lnTo>
                      <a:lnTo>
                        <a:pt x="84" y="147"/>
                      </a:lnTo>
                      <a:lnTo>
                        <a:pt x="0" y="107"/>
                      </a:lnTo>
                      <a:lnTo>
                        <a:pt x="0" y="2"/>
                      </a:lnTo>
                      <a:close/>
                    </a:path>
                  </a:pathLst>
                </a:custGeom>
                <a:solidFill>
                  <a:srgbClr val="FFFFFF"/>
                </a:solidFill>
                <a:ln>
                  <a:noFill/>
                </a:ln>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grpSp>
              <p:nvGrpSpPr>
                <p:cNvPr id="322" name="Group 8"/>
                <p:cNvGrpSpPr>
                  <a:grpSpLocks noChangeAspect="1"/>
                </p:cNvGrpSpPr>
                <p:nvPr/>
              </p:nvGrpSpPr>
              <p:grpSpPr bwMode="auto">
                <a:xfrm>
                  <a:off x="4933950" y="3378200"/>
                  <a:ext cx="287338" cy="307975"/>
                  <a:chOff x="3108" y="2128"/>
                  <a:chExt cx="181" cy="194"/>
                </a:xfrm>
                <a:solidFill>
                  <a:srgbClr val="0078D7"/>
                </a:solidFill>
              </p:grpSpPr>
              <p:sp>
                <p:nvSpPr>
                  <p:cNvPr id="323" name="Freeform 9"/>
                  <p:cNvSpPr>
                    <a:spLocks/>
                  </p:cNvSpPr>
                  <p:nvPr/>
                </p:nvSpPr>
                <p:spPr bwMode="auto">
                  <a:xfrm>
                    <a:off x="3132" y="2139"/>
                    <a:ext cx="133" cy="53"/>
                  </a:xfrm>
                  <a:custGeom>
                    <a:avLst/>
                    <a:gdLst>
                      <a:gd name="T0" fmla="*/ 66 w 133"/>
                      <a:gd name="T1" fmla="*/ 0 h 53"/>
                      <a:gd name="T2" fmla="*/ 0 w 133"/>
                      <a:gd name="T3" fmla="*/ 27 h 53"/>
                      <a:gd name="T4" fmla="*/ 66 w 133"/>
                      <a:gd name="T5" fmla="*/ 53 h 53"/>
                      <a:gd name="T6" fmla="*/ 133 w 133"/>
                      <a:gd name="T7" fmla="*/ 27 h 53"/>
                      <a:gd name="T8" fmla="*/ 66 w 133"/>
                      <a:gd name="T9" fmla="*/ 0 h 53"/>
                    </a:gdLst>
                    <a:ahLst/>
                    <a:cxnLst>
                      <a:cxn ang="0">
                        <a:pos x="T0" y="T1"/>
                      </a:cxn>
                      <a:cxn ang="0">
                        <a:pos x="T2" y="T3"/>
                      </a:cxn>
                      <a:cxn ang="0">
                        <a:pos x="T4" y="T5"/>
                      </a:cxn>
                      <a:cxn ang="0">
                        <a:pos x="T6" y="T7"/>
                      </a:cxn>
                      <a:cxn ang="0">
                        <a:pos x="T8" y="T9"/>
                      </a:cxn>
                    </a:cxnLst>
                    <a:rect l="0" t="0" r="r" b="b"/>
                    <a:pathLst>
                      <a:path w="133" h="53">
                        <a:moveTo>
                          <a:pt x="66" y="0"/>
                        </a:moveTo>
                        <a:lnTo>
                          <a:pt x="0" y="27"/>
                        </a:lnTo>
                        <a:lnTo>
                          <a:pt x="66" y="53"/>
                        </a:lnTo>
                        <a:lnTo>
                          <a:pt x="133" y="27"/>
                        </a:lnTo>
                        <a:lnTo>
                          <a:pt x="6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324" name="Freeform 10"/>
                  <p:cNvSpPr>
                    <a:spLocks noEditPoints="1"/>
                  </p:cNvSpPr>
                  <p:nvPr/>
                </p:nvSpPr>
                <p:spPr bwMode="auto">
                  <a:xfrm>
                    <a:off x="3108" y="2128"/>
                    <a:ext cx="181" cy="70"/>
                  </a:xfrm>
                  <a:custGeom>
                    <a:avLst/>
                    <a:gdLst>
                      <a:gd name="T0" fmla="*/ 90 w 181"/>
                      <a:gd name="T1" fmla="*/ 73 h 73"/>
                      <a:gd name="T2" fmla="*/ 0 w 181"/>
                      <a:gd name="T3" fmla="*/ 38 h 73"/>
                      <a:gd name="T4" fmla="*/ 90 w 181"/>
                      <a:gd name="T5" fmla="*/ 0 h 73"/>
                      <a:gd name="T6" fmla="*/ 181 w 181"/>
                      <a:gd name="T7" fmla="*/ 38 h 73"/>
                      <a:gd name="T8" fmla="*/ 90 w 181"/>
                      <a:gd name="T9" fmla="*/ 73 h 73"/>
                      <a:gd name="T10" fmla="*/ 48 w 181"/>
                      <a:gd name="T11" fmla="*/ 38 h 73"/>
                      <a:gd name="T12" fmla="*/ 90 w 181"/>
                      <a:gd name="T13" fmla="*/ 53 h 73"/>
                      <a:gd name="T14" fmla="*/ 132 w 181"/>
                      <a:gd name="T15" fmla="*/ 38 h 73"/>
                      <a:gd name="T16" fmla="*/ 90 w 181"/>
                      <a:gd name="T17" fmla="*/ 20 h 73"/>
                      <a:gd name="T18" fmla="*/ 48 w 181"/>
                      <a:gd name="T19" fmla="*/ 38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1" h="73">
                        <a:moveTo>
                          <a:pt x="90" y="73"/>
                        </a:moveTo>
                        <a:lnTo>
                          <a:pt x="0" y="38"/>
                        </a:lnTo>
                        <a:lnTo>
                          <a:pt x="90" y="0"/>
                        </a:lnTo>
                        <a:lnTo>
                          <a:pt x="181" y="38"/>
                        </a:lnTo>
                        <a:lnTo>
                          <a:pt x="90" y="73"/>
                        </a:lnTo>
                        <a:close/>
                        <a:moveTo>
                          <a:pt x="48" y="38"/>
                        </a:moveTo>
                        <a:lnTo>
                          <a:pt x="90" y="53"/>
                        </a:lnTo>
                        <a:lnTo>
                          <a:pt x="132" y="38"/>
                        </a:lnTo>
                        <a:lnTo>
                          <a:pt x="90" y="20"/>
                        </a:lnTo>
                        <a:lnTo>
                          <a:pt x="48" y="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325" name="Freeform 11"/>
                  <p:cNvSpPr>
                    <a:spLocks/>
                  </p:cNvSpPr>
                  <p:nvPr/>
                </p:nvSpPr>
                <p:spPr bwMode="auto">
                  <a:xfrm>
                    <a:off x="3108" y="2166"/>
                    <a:ext cx="181" cy="156"/>
                  </a:xfrm>
                  <a:custGeom>
                    <a:avLst/>
                    <a:gdLst>
                      <a:gd name="T0" fmla="*/ 90 w 181"/>
                      <a:gd name="T1" fmla="*/ 156 h 156"/>
                      <a:gd name="T2" fmla="*/ 0 w 181"/>
                      <a:gd name="T3" fmla="*/ 110 h 156"/>
                      <a:gd name="T4" fmla="*/ 0 w 181"/>
                      <a:gd name="T5" fmla="*/ 0 h 156"/>
                      <a:gd name="T6" fmla="*/ 17 w 181"/>
                      <a:gd name="T7" fmla="*/ 0 h 156"/>
                      <a:gd name="T8" fmla="*/ 17 w 181"/>
                      <a:gd name="T9" fmla="*/ 99 h 156"/>
                      <a:gd name="T10" fmla="*/ 90 w 181"/>
                      <a:gd name="T11" fmla="*/ 136 h 156"/>
                      <a:gd name="T12" fmla="*/ 163 w 181"/>
                      <a:gd name="T13" fmla="*/ 107 h 156"/>
                      <a:gd name="T14" fmla="*/ 163 w 181"/>
                      <a:gd name="T15" fmla="*/ 0 h 156"/>
                      <a:gd name="T16" fmla="*/ 181 w 181"/>
                      <a:gd name="T17" fmla="*/ 0 h 156"/>
                      <a:gd name="T18" fmla="*/ 181 w 181"/>
                      <a:gd name="T19" fmla="*/ 118 h 156"/>
                      <a:gd name="T20" fmla="*/ 90 w 181"/>
                      <a:gd name="T21" fmla="*/ 156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1" h="156">
                        <a:moveTo>
                          <a:pt x="90" y="156"/>
                        </a:moveTo>
                        <a:lnTo>
                          <a:pt x="0" y="110"/>
                        </a:lnTo>
                        <a:lnTo>
                          <a:pt x="0" y="0"/>
                        </a:lnTo>
                        <a:lnTo>
                          <a:pt x="17" y="0"/>
                        </a:lnTo>
                        <a:lnTo>
                          <a:pt x="17" y="99"/>
                        </a:lnTo>
                        <a:lnTo>
                          <a:pt x="90" y="136"/>
                        </a:lnTo>
                        <a:lnTo>
                          <a:pt x="163" y="107"/>
                        </a:lnTo>
                        <a:lnTo>
                          <a:pt x="163" y="0"/>
                        </a:lnTo>
                        <a:lnTo>
                          <a:pt x="181" y="0"/>
                        </a:lnTo>
                        <a:lnTo>
                          <a:pt x="181" y="118"/>
                        </a:lnTo>
                        <a:lnTo>
                          <a:pt x="90" y="1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grpSp>
          </p:grpSp>
          <p:sp>
            <p:nvSpPr>
              <p:cNvPr id="320" name="TextBox 319"/>
              <p:cNvSpPr txBox="1"/>
              <p:nvPr/>
            </p:nvSpPr>
            <p:spPr>
              <a:xfrm>
                <a:off x="3279812" y="3113838"/>
                <a:ext cx="690544" cy="323165"/>
              </a:xfrm>
              <a:prstGeom prst="rect">
                <a:avLst/>
              </a:prstGeom>
              <a:noFill/>
            </p:spPr>
            <p:txBody>
              <a:bodyPr wrap="square" lIns="93260" tIns="93260" rIns="93260" bIns="93260" rtlCol="0">
                <a:spAutoFit/>
              </a:bodyPr>
              <a:lstStyle/>
              <a:p>
                <a:pPr algn="ctr" defTabSz="951304">
                  <a:lnSpc>
                    <a:spcPct val="90000"/>
                  </a:lnSpc>
                  <a:defRPr/>
                </a:pPr>
                <a:r>
                  <a:rPr lang="en-US" sz="510" kern="0" dirty="0">
                    <a:gradFill>
                      <a:gsLst>
                        <a:gs pos="0">
                          <a:srgbClr val="353535"/>
                        </a:gs>
                        <a:gs pos="100000">
                          <a:srgbClr val="353535"/>
                        </a:gs>
                      </a:gsLst>
                    </a:gradFill>
                    <a:latin typeface="Segoe UI Semibold" panose="020B0702040204020203" pitchFamily="34" charset="0"/>
                    <a:ea typeface="Segoe UI" panose="020B0502040204020203" pitchFamily="34" charset="0"/>
                    <a:cs typeface="Segoe UI Semibold" panose="020B0702040204020203" pitchFamily="34" charset="0"/>
                  </a:rPr>
                  <a:t>WEB</a:t>
                </a:r>
                <a:br>
                  <a:rPr lang="en-US" sz="510" kern="0" dirty="0">
                    <a:solidFill>
                      <a:srgbClr val="353535"/>
                    </a:solidFill>
                    <a:latin typeface="Segoe UI Semibold" panose="020B0702040204020203" pitchFamily="34" charset="0"/>
                    <a:ea typeface="Segoe UI" panose="020B0502040204020203" pitchFamily="34" charset="0"/>
                    <a:cs typeface="Segoe UI Semibold" panose="020B0702040204020203" pitchFamily="34" charset="0"/>
                  </a:rPr>
                </a:br>
                <a:r>
                  <a:rPr lang="en-US" sz="510" kern="0" dirty="0">
                    <a:gradFill>
                      <a:gsLst>
                        <a:gs pos="0">
                          <a:srgbClr val="0078D7"/>
                        </a:gs>
                        <a:gs pos="100000">
                          <a:srgbClr val="0078D7"/>
                        </a:gs>
                      </a:gsLst>
                      <a:lin ang="5400000" scaled="0"/>
                    </a:gradFill>
                    <a:latin typeface="Segoe UI Semibold" panose="020B0702040204020203" pitchFamily="34" charset="0"/>
                    <a:ea typeface="Segoe UI" panose="020B0502040204020203" pitchFamily="34" charset="0"/>
                    <a:cs typeface="Segoe UI Semibold" panose="020B0702040204020203" pitchFamily="34" charset="0"/>
                  </a:rPr>
                  <a:t>APPLICATION</a:t>
                </a:r>
                <a:endParaRPr lang="en-US" sz="408" kern="0" dirty="0">
                  <a:gradFill>
                    <a:gsLst>
                      <a:gs pos="0">
                        <a:srgbClr val="0078D7"/>
                      </a:gs>
                      <a:gs pos="100000">
                        <a:srgbClr val="0078D7"/>
                      </a:gs>
                    </a:gsLst>
                    <a:lin ang="5400000" scaled="0"/>
                  </a:gradFill>
                  <a:latin typeface="Segoe UI Semibold" panose="020B0702040204020203" pitchFamily="34" charset="0"/>
                  <a:ea typeface="Segoe UI" panose="020B0502040204020203" pitchFamily="34" charset="0"/>
                  <a:cs typeface="Segoe UI Semibold" panose="020B0702040204020203" pitchFamily="34" charset="0"/>
                </a:endParaRPr>
              </a:p>
            </p:txBody>
          </p:sp>
        </p:grpSp>
        <p:cxnSp>
          <p:nvCxnSpPr>
            <p:cNvPr id="265" name="Straight Arrow Connector 264"/>
            <p:cNvCxnSpPr>
              <a:cxnSpLocks/>
            </p:cNvCxnSpPr>
            <p:nvPr/>
          </p:nvCxnSpPr>
          <p:spPr>
            <a:xfrm>
              <a:off x="4736639" y="4814098"/>
              <a:ext cx="1383" cy="343681"/>
            </a:xfrm>
            <a:prstGeom prst="straightConnector1">
              <a:avLst/>
            </a:prstGeom>
            <a:noFill/>
            <a:ln w="12700" cap="flat" cmpd="sng" algn="ctr">
              <a:solidFill>
                <a:srgbClr val="E6E6E6">
                  <a:lumMod val="50000"/>
                </a:srgbClr>
              </a:solidFill>
              <a:prstDash val="solid"/>
              <a:headEnd type="none"/>
              <a:tailEnd type="none" w="med" len="sm"/>
            </a:ln>
            <a:effectLst/>
          </p:spPr>
        </p:cxnSp>
        <p:grpSp>
          <p:nvGrpSpPr>
            <p:cNvPr id="266" name="Group 265"/>
            <p:cNvGrpSpPr/>
            <p:nvPr/>
          </p:nvGrpSpPr>
          <p:grpSpPr>
            <a:xfrm>
              <a:off x="4448833" y="4353299"/>
              <a:ext cx="566084" cy="548640"/>
              <a:chOff x="3330910" y="5222873"/>
              <a:chExt cx="566084" cy="548640"/>
            </a:xfrm>
          </p:grpSpPr>
          <p:sp>
            <p:nvSpPr>
              <p:cNvPr id="317" name="Rectangle: Rounded Corners 316"/>
              <p:cNvSpPr/>
              <p:nvPr/>
            </p:nvSpPr>
            <p:spPr bwMode="auto">
              <a:xfrm>
                <a:off x="3339632" y="5222873"/>
                <a:ext cx="548640" cy="548640"/>
              </a:xfrm>
              <a:prstGeom prst="roundRect">
                <a:avLst>
                  <a:gd name="adj" fmla="val 3473"/>
                </a:avLst>
              </a:prstGeom>
              <a:solidFill>
                <a:srgbClr val="FFFFFF"/>
              </a:solidFill>
              <a:ln w="19050" cap="flat" cmpd="sng" algn="ctr">
                <a:solidFill>
                  <a:srgbClr val="E6E6E6">
                    <a:lumMod val="50000"/>
                  </a:srgbClr>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18" name="TextBox 317"/>
              <p:cNvSpPr txBox="1"/>
              <p:nvPr/>
            </p:nvSpPr>
            <p:spPr>
              <a:xfrm>
                <a:off x="3330910" y="5342604"/>
                <a:ext cx="566084" cy="350890"/>
              </a:xfrm>
              <a:prstGeom prst="rect">
                <a:avLst/>
              </a:prstGeom>
              <a:noFill/>
            </p:spPr>
            <p:txBody>
              <a:bodyPr wrap="square" lIns="93260" tIns="93260" rIns="93260" bIns="93260" rtlCol="0">
                <a:spAutoFit/>
              </a:bodyPr>
              <a:lstStyle/>
              <a:p>
                <a:pPr algn="ctr" defTabSz="951304">
                  <a:lnSpc>
                    <a:spcPct val="90000"/>
                  </a:lnSpc>
                  <a:defRPr/>
                </a:pPr>
                <a:r>
                  <a:rPr lang="en-US" sz="612" kern="0" dirty="0">
                    <a:gradFill>
                      <a:gsLst>
                        <a:gs pos="0">
                          <a:srgbClr val="353535"/>
                        </a:gs>
                        <a:gs pos="100000">
                          <a:srgbClr val="353535"/>
                        </a:gs>
                      </a:gsLst>
                    </a:gradFill>
                    <a:latin typeface="Segoe UI Semibold" panose="020B0702040204020203" pitchFamily="34" charset="0"/>
                    <a:ea typeface="Segoe UI" panose="020B0502040204020203" pitchFamily="34" charset="0"/>
                    <a:cs typeface="Segoe UI Semibold" panose="020B0702040204020203" pitchFamily="34" charset="0"/>
                  </a:rPr>
                  <a:t>DATABASE</a:t>
                </a:r>
              </a:p>
              <a:p>
                <a:pPr algn="ctr" defTabSz="951304">
                  <a:lnSpc>
                    <a:spcPct val="90000"/>
                  </a:lnSpc>
                  <a:defRPr/>
                </a:pPr>
                <a:r>
                  <a:rPr lang="en-US" sz="612" kern="0" dirty="0">
                    <a:gradFill>
                      <a:gsLst>
                        <a:gs pos="0">
                          <a:srgbClr val="0078D7"/>
                        </a:gs>
                        <a:gs pos="100000">
                          <a:srgbClr val="0078D7"/>
                        </a:gs>
                      </a:gsLst>
                    </a:gradFill>
                    <a:latin typeface="Segoe UI Semibold" panose="020B0702040204020203" pitchFamily="34" charset="0"/>
                    <a:ea typeface="Segoe UI" panose="020B0502040204020203" pitchFamily="34" charset="0"/>
                    <a:cs typeface="Segoe UI Semibold" panose="020B0702040204020203" pitchFamily="34" charset="0"/>
                  </a:rPr>
                  <a:t>ADAPTER</a:t>
                </a:r>
                <a:endParaRPr lang="en-US" sz="510" kern="0" dirty="0">
                  <a:gradFill>
                    <a:gsLst>
                      <a:gs pos="0">
                        <a:srgbClr val="0078D7"/>
                      </a:gs>
                      <a:gs pos="100000">
                        <a:srgbClr val="0078D7"/>
                      </a:gs>
                    </a:gsLst>
                  </a:gradFill>
                  <a:latin typeface="Segoe UI Semibold" panose="020B0702040204020203" pitchFamily="34" charset="0"/>
                  <a:ea typeface="Segoe UI" panose="020B0502040204020203" pitchFamily="34" charset="0"/>
                  <a:cs typeface="Segoe UI Semibold" panose="020B0702040204020203" pitchFamily="34" charset="0"/>
                </a:endParaRPr>
              </a:p>
            </p:txBody>
          </p:sp>
        </p:grpSp>
        <p:grpSp>
          <p:nvGrpSpPr>
            <p:cNvPr id="267" name="Group 266"/>
            <p:cNvGrpSpPr/>
            <p:nvPr/>
          </p:nvGrpSpPr>
          <p:grpSpPr>
            <a:xfrm>
              <a:off x="4457555" y="5079403"/>
              <a:ext cx="548640" cy="548640"/>
              <a:chOff x="3339632" y="5948977"/>
              <a:chExt cx="548640" cy="548640"/>
            </a:xfrm>
          </p:grpSpPr>
          <p:sp>
            <p:nvSpPr>
              <p:cNvPr id="314" name="Oval 313"/>
              <p:cNvSpPr/>
              <p:nvPr/>
            </p:nvSpPr>
            <p:spPr bwMode="auto">
              <a:xfrm>
                <a:off x="3339632" y="5948977"/>
                <a:ext cx="548640" cy="548640"/>
              </a:xfrm>
              <a:prstGeom prst="ellipse">
                <a:avLst/>
              </a:prstGeom>
              <a:solidFill>
                <a:srgbClr val="FFFFFF"/>
              </a:solidFill>
              <a:ln w="19050" cap="flat" cmpd="sng" algn="ctr">
                <a:solidFill>
                  <a:srgbClr val="E6E6E6">
                    <a:lumMod val="50000"/>
                  </a:srgbClr>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918" kern="0" dirty="0">
                  <a:solidFill>
                    <a:srgbClr val="353535"/>
                  </a:solidFill>
                  <a:latin typeface="Segoe UI Semilight"/>
                  <a:ea typeface="Segoe UI" pitchFamily="34" charset="0"/>
                  <a:cs typeface="Segoe UI" pitchFamily="34" charset="0"/>
                </a:endParaRPr>
              </a:p>
            </p:txBody>
          </p:sp>
          <p:sp>
            <p:nvSpPr>
              <p:cNvPr id="315" name="TextBox 314"/>
              <p:cNvSpPr txBox="1"/>
              <p:nvPr/>
            </p:nvSpPr>
            <p:spPr>
              <a:xfrm>
                <a:off x="3353919" y="6229108"/>
                <a:ext cx="527199" cy="267766"/>
              </a:xfrm>
              <a:prstGeom prst="rect">
                <a:avLst/>
              </a:prstGeom>
              <a:noFill/>
            </p:spPr>
            <p:txBody>
              <a:bodyPr wrap="square" lIns="93260" tIns="93260" rIns="93260" bIns="93260" rtlCol="0">
                <a:spAutoFit/>
              </a:bodyPr>
              <a:lstStyle/>
              <a:p>
                <a:pPr algn="ctr" defTabSz="951304">
                  <a:lnSpc>
                    <a:spcPct val="90000"/>
                  </a:lnSpc>
                  <a:spcAft>
                    <a:spcPts val="612"/>
                  </a:spcAft>
                  <a:defRPr/>
                </a:pPr>
                <a:r>
                  <a:rPr lang="en-US" sz="612" kern="0" dirty="0">
                    <a:gradFill>
                      <a:gsLst>
                        <a:gs pos="0">
                          <a:srgbClr val="353535"/>
                        </a:gs>
                        <a:gs pos="100000">
                          <a:srgbClr val="353535"/>
                        </a:gs>
                      </a:gsLst>
                    </a:gradFill>
                    <a:latin typeface="Segoe UI Semibold" panose="020B0702040204020203" pitchFamily="34" charset="0"/>
                    <a:ea typeface="Segoe UI" panose="020B0502040204020203" pitchFamily="34" charset="0"/>
                    <a:cs typeface="Segoe UI Semibold" panose="020B0702040204020203" pitchFamily="34" charset="0"/>
                  </a:rPr>
                  <a:t>MYSQL</a:t>
                </a:r>
                <a:endParaRPr lang="en-US" sz="510" kern="0" dirty="0">
                  <a:gradFill>
                    <a:gsLst>
                      <a:gs pos="0">
                        <a:srgbClr val="353535"/>
                      </a:gs>
                      <a:gs pos="100000">
                        <a:srgbClr val="353535"/>
                      </a:gs>
                    </a:gsLst>
                  </a:gradFill>
                  <a:latin typeface="Segoe UI Semibold" panose="020B0702040204020203" pitchFamily="34" charset="0"/>
                  <a:ea typeface="Segoe UI" panose="020B0502040204020203" pitchFamily="34" charset="0"/>
                  <a:cs typeface="Segoe UI Semibold" panose="020B0702040204020203" pitchFamily="34" charset="0"/>
                </a:endParaRPr>
              </a:p>
            </p:txBody>
          </p:sp>
          <p:sp>
            <p:nvSpPr>
              <p:cNvPr id="316" name="Freeform 5"/>
              <p:cNvSpPr>
                <a:spLocks noEditPoints="1"/>
              </p:cNvSpPr>
              <p:nvPr/>
            </p:nvSpPr>
            <p:spPr bwMode="auto">
              <a:xfrm>
                <a:off x="3520268" y="6057994"/>
                <a:ext cx="181799" cy="211931"/>
              </a:xfrm>
              <a:custGeom>
                <a:avLst/>
                <a:gdLst>
                  <a:gd name="T0" fmla="*/ 75 w 82"/>
                  <a:gd name="T1" fmla="*/ 5 h 96"/>
                  <a:gd name="T2" fmla="*/ 3 w 82"/>
                  <a:gd name="T3" fmla="*/ 6 h 96"/>
                  <a:gd name="T4" fmla="*/ 0 w 82"/>
                  <a:gd name="T5" fmla="*/ 7 h 96"/>
                  <a:gd name="T6" fmla="*/ 0 w 82"/>
                  <a:gd name="T7" fmla="*/ 8 h 96"/>
                  <a:gd name="T8" fmla="*/ 0 w 82"/>
                  <a:gd name="T9" fmla="*/ 30 h 96"/>
                  <a:gd name="T10" fmla="*/ 0 w 82"/>
                  <a:gd name="T11" fmla="*/ 89 h 96"/>
                  <a:gd name="T12" fmla="*/ 5 w 82"/>
                  <a:gd name="T13" fmla="*/ 91 h 96"/>
                  <a:gd name="T14" fmla="*/ 41 w 82"/>
                  <a:gd name="T15" fmla="*/ 96 h 96"/>
                  <a:gd name="T16" fmla="*/ 77 w 82"/>
                  <a:gd name="T17" fmla="*/ 91 h 96"/>
                  <a:gd name="T18" fmla="*/ 82 w 82"/>
                  <a:gd name="T19" fmla="*/ 89 h 96"/>
                  <a:gd name="T20" fmla="*/ 82 w 82"/>
                  <a:gd name="T21" fmla="*/ 22 h 96"/>
                  <a:gd name="T22" fmla="*/ 82 w 82"/>
                  <a:gd name="T23" fmla="*/ 8 h 96"/>
                  <a:gd name="T24" fmla="*/ 82 w 82"/>
                  <a:gd name="T25" fmla="*/ 7 h 96"/>
                  <a:gd name="T26" fmla="*/ 75 w 82"/>
                  <a:gd name="T27" fmla="*/ 5 h 96"/>
                  <a:gd name="T28" fmla="*/ 69 w 82"/>
                  <a:gd name="T29" fmla="*/ 12 h 96"/>
                  <a:gd name="T30" fmla="*/ 13 w 82"/>
                  <a:gd name="T31" fmla="*/ 12 h 96"/>
                  <a:gd name="T32" fmla="*/ 69 w 82"/>
                  <a:gd name="T33" fmla="*/ 12 h 96"/>
                  <a:gd name="T34" fmla="*/ 74 w 82"/>
                  <a:gd name="T35" fmla="*/ 58 h 96"/>
                  <a:gd name="T36" fmla="*/ 8 w 82"/>
                  <a:gd name="T37" fmla="*/ 59 h 96"/>
                  <a:gd name="T38" fmla="*/ 8 w 82"/>
                  <a:gd name="T39" fmla="*/ 43 h 96"/>
                  <a:gd name="T40" fmla="*/ 41 w 82"/>
                  <a:gd name="T41" fmla="*/ 48 h 96"/>
                  <a:gd name="T42" fmla="*/ 74 w 82"/>
                  <a:gd name="T43" fmla="*/ 43 h 96"/>
                  <a:gd name="T44" fmla="*/ 74 w 82"/>
                  <a:gd name="T45" fmla="*/ 58 h 96"/>
                  <a:gd name="T46" fmla="*/ 8 w 82"/>
                  <a:gd name="T47" fmla="*/ 83 h 96"/>
                  <a:gd name="T48" fmla="*/ 8 w 82"/>
                  <a:gd name="T49" fmla="*/ 68 h 96"/>
                  <a:gd name="T50" fmla="*/ 39 w 82"/>
                  <a:gd name="T51" fmla="*/ 72 h 96"/>
                  <a:gd name="T52" fmla="*/ 74 w 82"/>
                  <a:gd name="T53" fmla="*/ 66 h 96"/>
                  <a:gd name="T54" fmla="*/ 74 w 82"/>
                  <a:gd name="T55" fmla="*/ 83 h 96"/>
                  <a:gd name="T56" fmla="*/ 8 w 82"/>
                  <a:gd name="T57" fmla="*/ 83 h 96"/>
                  <a:gd name="T58" fmla="*/ 74 w 82"/>
                  <a:gd name="T59" fmla="*/ 35 h 96"/>
                  <a:gd name="T60" fmla="*/ 8 w 82"/>
                  <a:gd name="T61" fmla="*/ 35 h 96"/>
                  <a:gd name="T62" fmla="*/ 8 w 82"/>
                  <a:gd name="T63" fmla="*/ 30 h 96"/>
                  <a:gd name="T64" fmla="*/ 8 w 82"/>
                  <a:gd name="T65" fmla="*/ 19 h 96"/>
                  <a:gd name="T66" fmla="*/ 74 w 82"/>
                  <a:gd name="T67" fmla="*/ 19 h 96"/>
                  <a:gd name="T68" fmla="*/ 74 w 82"/>
                  <a:gd name="T69" fmla="*/ 22 h 96"/>
                  <a:gd name="T70" fmla="*/ 74 w 82"/>
                  <a:gd name="T71"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2" h="96">
                    <a:moveTo>
                      <a:pt x="75" y="5"/>
                    </a:moveTo>
                    <a:cubicBezTo>
                      <a:pt x="51" y="0"/>
                      <a:pt x="27" y="1"/>
                      <a:pt x="3" y="6"/>
                    </a:cubicBezTo>
                    <a:cubicBezTo>
                      <a:pt x="0" y="7"/>
                      <a:pt x="0" y="7"/>
                      <a:pt x="0" y="7"/>
                    </a:cubicBezTo>
                    <a:cubicBezTo>
                      <a:pt x="0" y="8"/>
                      <a:pt x="0" y="8"/>
                      <a:pt x="0" y="8"/>
                    </a:cubicBezTo>
                    <a:cubicBezTo>
                      <a:pt x="0" y="30"/>
                      <a:pt x="0" y="30"/>
                      <a:pt x="0" y="30"/>
                    </a:cubicBezTo>
                    <a:cubicBezTo>
                      <a:pt x="0" y="89"/>
                      <a:pt x="0" y="89"/>
                      <a:pt x="0" y="89"/>
                    </a:cubicBezTo>
                    <a:cubicBezTo>
                      <a:pt x="5" y="91"/>
                      <a:pt x="5" y="91"/>
                      <a:pt x="5" y="91"/>
                    </a:cubicBezTo>
                    <a:cubicBezTo>
                      <a:pt x="17" y="95"/>
                      <a:pt x="29" y="96"/>
                      <a:pt x="41" y="96"/>
                    </a:cubicBezTo>
                    <a:cubicBezTo>
                      <a:pt x="53" y="96"/>
                      <a:pt x="65" y="95"/>
                      <a:pt x="77" y="91"/>
                    </a:cubicBezTo>
                    <a:cubicBezTo>
                      <a:pt x="82" y="89"/>
                      <a:pt x="82" y="89"/>
                      <a:pt x="82" y="89"/>
                    </a:cubicBezTo>
                    <a:cubicBezTo>
                      <a:pt x="82" y="22"/>
                      <a:pt x="82" y="22"/>
                      <a:pt x="82" y="22"/>
                    </a:cubicBezTo>
                    <a:cubicBezTo>
                      <a:pt x="82" y="8"/>
                      <a:pt x="82" y="8"/>
                      <a:pt x="82" y="8"/>
                    </a:cubicBezTo>
                    <a:cubicBezTo>
                      <a:pt x="82" y="7"/>
                      <a:pt x="82" y="7"/>
                      <a:pt x="82" y="7"/>
                    </a:cubicBezTo>
                    <a:lnTo>
                      <a:pt x="75" y="5"/>
                    </a:lnTo>
                    <a:close/>
                    <a:moveTo>
                      <a:pt x="69" y="12"/>
                    </a:moveTo>
                    <a:cubicBezTo>
                      <a:pt x="50" y="17"/>
                      <a:pt x="31" y="17"/>
                      <a:pt x="13" y="12"/>
                    </a:cubicBezTo>
                    <a:cubicBezTo>
                      <a:pt x="32" y="9"/>
                      <a:pt x="50" y="9"/>
                      <a:pt x="69" y="12"/>
                    </a:cubicBezTo>
                    <a:close/>
                    <a:moveTo>
                      <a:pt x="74" y="58"/>
                    </a:moveTo>
                    <a:cubicBezTo>
                      <a:pt x="52" y="65"/>
                      <a:pt x="30" y="65"/>
                      <a:pt x="8" y="59"/>
                    </a:cubicBezTo>
                    <a:cubicBezTo>
                      <a:pt x="8" y="43"/>
                      <a:pt x="8" y="43"/>
                      <a:pt x="8" y="43"/>
                    </a:cubicBezTo>
                    <a:cubicBezTo>
                      <a:pt x="19" y="46"/>
                      <a:pt x="30" y="48"/>
                      <a:pt x="41" y="48"/>
                    </a:cubicBezTo>
                    <a:cubicBezTo>
                      <a:pt x="52" y="48"/>
                      <a:pt x="63" y="46"/>
                      <a:pt x="74" y="43"/>
                    </a:cubicBezTo>
                    <a:lnTo>
                      <a:pt x="74" y="58"/>
                    </a:lnTo>
                    <a:close/>
                    <a:moveTo>
                      <a:pt x="8" y="83"/>
                    </a:moveTo>
                    <a:cubicBezTo>
                      <a:pt x="8" y="68"/>
                      <a:pt x="8" y="68"/>
                      <a:pt x="8" y="68"/>
                    </a:cubicBezTo>
                    <a:cubicBezTo>
                      <a:pt x="18" y="70"/>
                      <a:pt x="29" y="72"/>
                      <a:pt x="39" y="72"/>
                    </a:cubicBezTo>
                    <a:cubicBezTo>
                      <a:pt x="51" y="72"/>
                      <a:pt x="63" y="70"/>
                      <a:pt x="74" y="66"/>
                    </a:cubicBezTo>
                    <a:cubicBezTo>
                      <a:pt x="74" y="83"/>
                      <a:pt x="74" y="83"/>
                      <a:pt x="74" y="83"/>
                    </a:cubicBezTo>
                    <a:cubicBezTo>
                      <a:pt x="52" y="90"/>
                      <a:pt x="30" y="90"/>
                      <a:pt x="8" y="83"/>
                    </a:cubicBezTo>
                    <a:close/>
                    <a:moveTo>
                      <a:pt x="74" y="35"/>
                    </a:moveTo>
                    <a:cubicBezTo>
                      <a:pt x="52" y="41"/>
                      <a:pt x="30" y="41"/>
                      <a:pt x="8" y="35"/>
                    </a:cubicBezTo>
                    <a:cubicBezTo>
                      <a:pt x="8" y="30"/>
                      <a:pt x="8" y="30"/>
                      <a:pt x="8" y="30"/>
                    </a:cubicBezTo>
                    <a:cubicBezTo>
                      <a:pt x="8" y="19"/>
                      <a:pt x="8" y="19"/>
                      <a:pt x="8" y="19"/>
                    </a:cubicBezTo>
                    <a:cubicBezTo>
                      <a:pt x="30" y="25"/>
                      <a:pt x="52" y="25"/>
                      <a:pt x="74" y="19"/>
                    </a:cubicBezTo>
                    <a:cubicBezTo>
                      <a:pt x="74" y="22"/>
                      <a:pt x="74" y="22"/>
                      <a:pt x="74" y="22"/>
                    </a:cubicBezTo>
                    <a:lnTo>
                      <a:pt x="74" y="35"/>
                    </a:lnTo>
                    <a:close/>
                  </a:path>
                </a:pathLst>
              </a:custGeom>
              <a:solidFill>
                <a:srgbClr val="E6E6E6">
                  <a:lumMod val="50000"/>
                </a:srgbClr>
              </a:solidFill>
              <a:ln>
                <a:noFill/>
              </a:ln>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grpSp>
        <p:sp>
          <p:nvSpPr>
            <p:cNvPr id="268" name="TextBox 267"/>
            <p:cNvSpPr txBox="1"/>
            <p:nvPr/>
          </p:nvSpPr>
          <p:spPr>
            <a:xfrm>
              <a:off x="2991179" y="3170603"/>
              <a:ext cx="527199" cy="295466"/>
            </a:xfrm>
            <a:prstGeom prst="rect">
              <a:avLst/>
            </a:prstGeom>
            <a:noFill/>
          </p:spPr>
          <p:txBody>
            <a:bodyPr wrap="square" lIns="93260" tIns="93260" rIns="93260" bIns="93260" rtlCol="0">
              <a:spAutoFit/>
            </a:bodyPr>
            <a:lstStyle/>
            <a:p>
              <a:pPr algn="ctr" defTabSz="951304">
                <a:lnSpc>
                  <a:spcPct val="90000"/>
                </a:lnSpc>
                <a:spcAft>
                  <a:spcPts val="612"/>
                </a:spcAft>
                <a:defRPr/>
              </a:pPr>
              <a:r>
                <a:rPr lang="en-US" sz="816" kern="0" dirty="0">
                  <a:gradFill>
                    <a:gsLst>
                      <a:gs pos="0">
                        <a:srgbClr val="353535"/>
                      </a:gs>
                      <a:gs pos="100000">
                        <a:srgbClr val="353535"/>
                      </a:gs>
                    </a:gsLst>
                  </a:gradFill>
                  <a:latin typeface="Segoe UI Semibold" panose="020B0702040204020203" pitchFamily="34" charset="0"/>
                  <a:ea typeface="Segoe UI" panose="020B0502040204020203" pitchFamily="34" charset="0"/>
                  <a:cs typeface="Segoe UI Semibold" panose="020B0702040204020203" pitchFamily="34" charset="0"/>
                </a:rPr>
                <a:t>Step 1</a:t>
              </a:r>
              <a:endParaRPr lang="en-US" sz="714" kern="0" dirty="0">
                <a:gradFill>
                  <a:gsLst>
                    <a:gs pos="0">
                      <a:srgbClr val="353535"/>
                    </a:gs>
                    <a:gs pos="100000">
                      <a:srgbClr val="353535"/>
                    </a:gs>
                  </a:gsLst>
                </a:gradFill>
                <a:latin typeface="Segoe UI Semibold" panose="020B0702040204020203" pitchFamily="34" charset="0"/>
                <a:ea typeface="Segoe UI" panose="020B0502040204020203" pitchFamily="34" charset="0"/>
                <a:cs typeface="Segoe UI Semibold" panose="020B0702040204020203" pitchFamily="34" charset="0"/>
              </a:endParaRPr>
            </a:p>
          </p:txBody>
        </p:sp>
        <p:sp>
          <p:nvSpPr>
            <p:cNvPr id="269" name="TextBox 268"/>
            <p:cNvSpPr txBox="1"/>
            <p:nvPr/>
          </p:nvSpPr>
          <p:spPr>
            <a:xfrm>
              <a:off x="3237379" y="5068498"/>
              <a:ext cx="527199" cy="295466"/>
            </a:xfrm>
            <a:prstGeom prst="rect">
              <a:avLst/>
            </a:prstGeom>
            <a:noFill/>
          </p:spPr>
          <p:txBody>
            <a:bodyPr wrap="square" lIns="93260" tIns="93260" rIns="93260" bIns="93260" rtlCol="0">
              <a:spAutoFit/>
            </a:bodyPr>
            <a:lstStyle/>
            <a:p>
              <a:pPr algn="ctr" defTabSz="951304">
                <a:lnSpc>
                  <a:spcPct val="90000"/>
                </a:lnSpc>
                <a:spcAft>
                  <a:spcPts val="612"/>
                </a:spcAft>
                <a:defRPr/>
              </a:pPr>
              <a:r>
                <a:rPr lang="en-US" sz="816" kern="0" dirty="0">
                  <a:gradFill>
                    <a:gsLst>
                      <a:gs pos="0">
                        <a:srgbClr val="353535"/>
                      </a:gs>
                      <a:gs pos="100000">
                        <a:srgbClr val="353535"/>
                      </a:gs>
                    </a:gsLst>
                  </a:gradFill>
                  <a:latin typeface="Segoe UI Semibold" panose="020B0702040204020203" pitchFamily="34" charset="0"/>
                  <a:ea typeface="Segoe UI" panose="020B0502040204020203" pitchFamily="34" charset="0"/>
                  <a:cs typeface="Segoe UI Semibold" panose="020B0702040204020203" pitchFamily="34" charset="0"/>
                </a:rPr>
                <a:t>Step 2</a:t>
              </a:r>
              <a:endParaRPr lang="en-US" sz="714" kern="0" dirty="0">
                <a:gradFill>
                  <a:gsLst>
                    <a:gs pos="0">
                      <a:srgbClr val="353535"/>
                    </a:gs>
                    <a:gs pos="100000">
                      <a:srgbClr val="353535"/>
                    </a:gs>
                  </a:gsLst>
                </a:gradFill>
                <a:latin typeface="Segoe UI Semibold" panose="020B0702040204020203" pitchFamily="34" charset="0"/>
                <a:ea typeface="Segoe UI" panose="020B0502040204020203" pitchFamily="34" charset="0"/>
                <a:cs typeface="Segoe UI Semibold" panose="020B0702040204020203" pitchFamily="34" charset="0"/>
              </a:endParaRPr>
            </a:p>
          </p:txBody>
        </p:sp>
        <p:cxnSp>
          <p:nvCxnSpPr>
            <p:cNvPr id="270" name="Straight Arrow Connector 269"/>
            <p:cNvCxnSpPr>
              <a:cxnSpLocks/>
            </p:cNvCxnSpPr>
            <p:nvPr/>
          </p:nvCxnSpPr>
          <p:spPr>
            <a:xfrm flipH="1">
              <a:off x="3289949" y="4756480"/>
              <a:ext cx="721138" cy="1236908"/>
            </a:xfrm>
            <a:prstGeom prst="straightConnector1">
              <a:avLst/>
            </a:prstGeom>
            <a:noFill/>
            <a:ln w="25400" cap="flat" cmpd="sng" algn="ctr">
              <a:solidFill>
                <a:srgbClr val="0078D7"/>
              </a:solidFill>
              <a:prstDash val="solid"/>
              <a:headEnd type="none"/>
              <a:tailEnd type="arrow" w="lg" len="med"/>
            </a:ln>
            <a:effectLst/>
          </p:spPr>
        </p:cxnSp>
        <p:sp>
          <p:nvSpPr>
            <p:cNvPr id="271" name="Arc 270"/>
            <p:cNvSpPr/>
            <p:nvPr/>
          </p:nvSpPr>
          <p:spPr>
            <a:xfrm rot="10269661">
              <a:off x="2664915" y="3234024"/>
              <a:ext cx="7101476" cy="3162418"/>
            </a:xfrm>
            <a:prstGeom prst="arc">
              <a:avLst>
                <a:gd name="adj1" fmla="val 12328623"/>
                <a:gd name="adj2" fmla="val 20728517"/>
              </a:avLst>
            </a:prstGeom>
            <a:noFill/>
            <a:ln w="25400" cap="flat" cmpd="sng" algn="ctr">
              <a:solidFill>
                <a:srgbClr val="0078D7"/>
              </a:solidFill>
              <a:prstDash val="solid"/>
              <a:headEnd type="arrow" w="lg" len="med"/>
              <a:tailEnd type="none" w="lg" len="med"/>
            </a:ln>
            <a:effectLst/>
          </p:spPr>
          <p:txBody>
            <a:bodyPr rtlCol="0" anchor="ctr"/>
            <a:lstStyle/>
            <a:p>
              <a:pPr algn="ctr" defTabSz="951304">
                <a:defRPr/>
              </a:pPr>
              <a:endParaRPr lang="en-US" sz="1836" kern="0" dirty="0">
                <a:solidFill>
                  <a:srgbClr val="353535"/>
                </a:solidFill>
                <a:latin typeface="Segoe UI Semilight"/>
              </a:endParaRPr>
            </a:p>
          </p:txBody>
        </p:sp>
        <p:grpSp>
          <p:nvGrpSpPr>
            <p:cNvPr id="272" name="Group 271"/>
            <p:cNvGrpSpPr/>
            <p:nvPr/>
          </p:nvGrpSpPr>
          <p:grpSpPr>
            <a:xfrm>
              <a:off x="1196445" y="3164364"/>
              <a:ext cx="512143" cy="350865"/>
              <a:chOff x="2439828" y="-3055891"/>
              <a:chExt cx="512143" cy="350865"/>
            </a:xfrm>
          </p:grpSpPr>
          <p:sp>
            <p:nvSpPr>
              <p:cNvPr id="312" name="Rectangle: Rounded Corners 311"/>
              <p:cNvSpPr/>
              <p:nvPr/>
            </p:nvSpPr>
            <p:spPr bwMode="auto">
              <a:xfrm>
                <a:off x="2468887" y="-3043263"/>
                <a:ext cx="442673" cy="269019"/>
              </a:xfrm>
              <a:prstGeom prst="roundRect">
                <a:avLst/>
              </a:prstGeom>
              <a:solidFill>
                <a:srgbClr val="FFFFFF"/>
              </a:solidFill>
              <a:ln w="9525" cap="flat" cmpd="sng" algn="ctr">
                <a:solidFill>
                  <a:srgbClr val="E6E6E6">
                    <a:lumMod val="50000"/>
                  </a:srgbClr>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714" kern="0" dirty="0">
                  <a:gradFill>
                    <a:gsLst>
                      <a:gs pos="0">
                        <a:srgbClr val="353535"/>
                      </a:gs>
                      <a:gs pos="100000">
                        <a:srgbClr val="353535"/>
                      </a:gs>
                    </a:gsLst>
                    <a:lin ang="5400000" scaled="0"/>
                  </a:gradFill>
                  <a:latin typeface="Segoe UI Semilight"/>
                  <a:ea typeface="Segoe UI" pitchFamily="34" charset="0"/>
                  <a:cs typeface="Segoe UI" pitchFamily="34" charset="0"/>
                </a:endParaRPr>
              </a:p>
            </p:txBody>
          </p:sp>
          <p:sp>
            <p:nvSpPr>
              <p:cNvPr id="313" name="TextBox 312"/>
              <p:cNvSpPr txBox="1"/>
              <p:nvPr/>
            </p:nvSpPr>
            <p:spPr>
              <a:xfrm>
                <a:off x="2439828" y="-3055891"/>
                <a:ext cx="512143" cy="350865"/>
              </a:xfrm>
              <a:prstGeom prst="rect">
                <a:avLst/>
              </a:prstGeom>
              <a:noFill/>
            </p:spPr>
            <p:txBody>
              <a:bodyPr wrap="square" lIns="93260" tIns="93260" rIns="93260" bIns="93260" rtlCol="0">
                <a:spAutoFit/>
              </a:bodyPr>
              <a:lstStyle/>
              <a:p>
                <a:pPr algn="ctr" defTabSz="951304">
                  <a:lnSpc>
                    <a:spcPct val="90000"/>
                  </a:lnSpc>
                  <a:spcAft>
                    <a:spcPts val="612"/>
                  </a:spcAft>
                  <a:defRPr/>
                </a:pPr>
                <a:r>
                  <a:rPr lang="en-US" sz="612" kern="0" dirty="0">
                    <a:gradFill>
                      <a:gsLst>
                        <a:gs pos="0">
                          <a:srgbClr val="353535"/>
                        </a:gs>
                        <a:gs pos="100000">
                          <a:srgbClr val="353535"/>
                        </a:gs>
                      </a:gsLst>
                    </a:gradFill>
                    <a:latin typeface="Segoe UI Semibold" panose="020B0702040204020203" pitchFamily="34" charset="0"/>
                    <a:ea typeface="Segoe UI" panose="020B0502040204020203" pitchFamily="34" charset="0"/>
                    <a:cs typeface="Segoe UI Semibold" panose="020B0702040204020203" pitchFamily="34" charset="0"/>
                  </a:rPr>
                  <a:t>MODULE</a:t>
                </a:r>
                <a:br>
                  <a:rPr lang="en-US" sz="612" kern="0" dirty="0">
                    <a:gradFill>
                      <a:gsLst>
                        <a:gs pos="0">
                          <a:srgbClr val="353535"/>
                        </a:gs>
                        <a:gs pos="100000">
                          <a:srgbClr val="353535"/>
                        </a:gs>
                      </a:gsLst>
                    </a:gradFill>
                    <a:latin typeface="Segoe UI Semibold" panose="020B0702040204020203" pitchFamily="34" charset="0"/>
                    <a:ea typeface="Segoe UI" panose="020B0502040204020203" pitchFamily="34" charset="0"/>
                    <a:cs typeface="Segoe UI Semibold" panose="020B0702040204020203" pitchFamily="34" charset="0"/>
                  </a:rPr>
                </a:br>
                <a:r>
                  <a:rPr lang="en-US" sz="612" kern="0" dirty="0">
                    <a:gradFill>
                      <a:gsLst>
                        <a:gs pos="0">
                          <a:srgbClr val="0078D7"/>
                        </a:gs>
                        <a:gs pos="100000">
                          <a:srgbClr val="0078D7"/>
                        </a:gs>
                      </a:gsLst>
                    </a:gradFill>
                    <a:latin typeface="Segoe UI Semibold" panose="020B0702040204020203" pitchFamily="34" charset="0"/>
                    <a:ea typeface="Segoe UI" panose="020B0502040204020203" pitchFamily="34" charset="0"/>
                    <a:cs typeface="Segoe UI Semibold" panose="020B0702040204020203" pitchFamily="34" charset="0"/>
                  </a:rPr>
                  <a:t>X</a:t>
                </a:r>
                <a:endParaRPr lang="en-US" sz="510" kern="0" dirty="0">
                  <a:gradFill>
                    <a:gsLst>
                      <a:gs pos="0">
                        <a:srgbClr val="0078D7"/>
                      </a:gs>
                      <a:gs pos="100000">
                        <a:srgbClr val="0078D7"/>
                      </a:gs>
                    </a:gsLst>
                  </a:gradFill>
                  <a:latin typeface="Segoe UI Semibold" panose="020B0702040204020203" pitchFamily="34" charset="0"/>
                  <a:ea typeface="Segoe UI" panose="020B0502040204020203" pitchFamily="34" charset="0"/>
                  <a:cs typeface="Segoe UI Semibold" panose="020B0702040204020203" pitchFamily="34" charset="0"/>
                </a:endParaRPr>
              </a:p>
            </p:txBody>
          </p:sp>
        </p:grpSp>
        <p:grpSp>
          <p:nvGrpSpPr>
            <p:cNvPr id="273" name="Group 272"/>
            <p:cNvGrpSpPr/>
            <p:nvPr/>
          </p:nvGrpSpPr>
          <p:grpSpPr>
            <a:xfrm>
              <a:off x="1785346" y="3164364"/>
              <a:ext cx="512143" cy="350865"/>
              <a:chOff x="3028729" y="-3055891"/>
              <a:chExt cx="512143" cy="350865"/>
            </a:xfrm>
          </p:grpSpPr>
          <p:sp>
            <p:nvSpPr>
              <p:cNvPr id="310" name="Rectangle: Rounded Corners 309"/>
              <p:cNvSpPr/>
              <p:nvPr/>
            </p:nvSpPr>
            <p:spPr bwMode="auto">
              <a:xfrm>
                <a:off x="3064244" y="-3043263"/>
                <a:ext cx="442673" cy="269019"/>
              </a:xfrm>
              <a:prstGeom prst="roundRect">
                <a:avLst/>
              </a:prstGeom>
              <a:solidFill>
                <a:srgbClr val="FFFFFF"/>
              </a:solidFill>
              <a:ln w="9525" cap="flat" cmpd="sng" algn="ctr">
                <a:solidFill>
                  <a:srgbClr val="E6E6E6">
                    <a:lumMod val="50000"/>
                  </a:srgbClr>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11" name="TextBox 310"/>
              <p:cNvSpPr txBox="1"/>
              <p:nvPr/>
            </p:nvSpPr>
            <p:spPr>
              <a:xfrm>
                <a:off x="3028729" y="-3055891"/>
                <a:ext cx="512143" cy="350865"/>
              </a:xfrm>
              <a:prstGeom prst="rect">
                <a:avLst/>
              </a:prstGeom>
              <a:noFill/>
            </p:spPr>
            <p:txBody>
              <a:bodyPr wrap="square" lIns="93260" tIns="93260" rIns="93260" bIns="93260" rtlCol="0">
                <a:spAutoFit/>
              </a:bodyPr>
              <a:lstStyle/>
              <a:p>
                <a:pPr algn="ctr" defTabSz="951304">
                  <a:lnSpc>
                    <a:spcPct val="90000"/>
                  </a:lnSpc>
                  <a:spcAft>
                    <a:spcPts val="612"/>
                  </a:spcAft>
                  <a:defRPr/>
                </a:pPr>
                <a:r>
                  <a:rPr lang="en-US" sz="612" kern="0" dirty="0">
                    <a:gradFill>
                      <a:gsLst>
                        <a:gs pos="0">
                          <a:srgbClr val="353535"/>
                        </a:gs>
                        <a:gs pos="100000">
                          <a:srgbClr val="353535"/>
                        </a:gs>
                      </a:gsLst>
                    </a:gradFill>
                    <a:latin typeface="Segoe UI Semibold" panose="020B0702040204020203" pitchFamily="34" charset="0"/>
                    <a:ea typeface="Segoe UI" panose="020B0502040204020203" pitchFamily="34" charset="0"/>
                    <a:cs typeface="Segoe UI Semibold" panose="020B0702040204020203" pitchFamily="34" charset="0"/>
                  </a:rPr>
                  <a:t>MODULE</a:t>
                </a:r>
                <a:br>
                  <a:rPr lang="en-US" sz="612" kern="0" dirty="0">
                    <a:gradFill>
                      <a:gsLst>
                        <a:gs pos="0">
                          <a:srgbClr val="353535"/>
                        </a:gs>
                        <a:gs pos="100000">
                          <a:srgbClr val="353535"/>
                        </a:gs>
                      </a:gsLst>
                    </a:gradFill>
                    <a:latin typeface="Segoe UI Semibold" panose="020B0702040204020203" pitchFamily="34" charset="0"/>
                    <a:ea typeface="Segoe UI" panose="020B0502040204020203" pitchFamily="34" charset="0"/>
                    <a:cs typeface="Segoe UI Semibold" panose="020B0702040204020203" pitchFamily="34" charset="0"/>
                  </a:rPr>
                </a:br>
                <a:r>
                  <a:rPr lang="en-US" sz="612" kern="0" dirty="0">
                    <a:gradFill>
                      <a:gsLst>
                        <a:gs pos="0">
                          <a:srgbClr val="0078D7"/>
                        </a:gs>
                        <a:gs pos="100000">
                          <a:srgbClr val="0078D7"/>
                        </a:gs>
                      </a:gsLst>
                    </a:gradFill>
                    <a:latin typeface="Segoe UI Semibold" panose="020B0702040204020203" pitchFamily="34" charset="0"/>
                    <a:ea typeface="Segoe UI" panose="020B0502040204020203" pitchFamily="34" charset="0"/>
                    <a:cs typeface="Segoe UI Semibold" panose="020B0702040204020203" pitchFamily="34" charset="0"/>
                  </a:rPr>
                  <a:t>Y</a:t>
                </a:r>
                <a:endParaRPr lang="en-US" sz="510" kern="0" dirty="0">
                  <a:gradFill>
                    <a:gsLst>
                      <a:gs pos="0">
                        <a:srgbClr val="0078D7"/>
                      </a:gs>
                      <a:gs pos="100000">
                        <a:srgbClr val="0078D7"/>
                      </a:gs>
                    </a:gsLst>
                  </a:gradFill>
                  <a:latin typeface="Segoe UI Semibold" panose="020B0702040204020203" pitchFamily="34" charset="0"/>
                  <a:ea typeface="Segoe UI" panose="020B0502040204020203" pitchFamily="34" charset="0"/>
                  <a:cs typeface="Segoe UI Semibold" panose="020B0702040204020203" pitchFamily="34" charset="0"/>
                </a:endParaRPr>
              </a:p>
            </p:txBody>
          </p:sp>
        </p:grpSp>
        <p:grpSp>
          <p:nvGrpSpPr>
            <p:cNvPr id="274" name="Group 273"/>
            <p:cNvGrpSpPr/>
            <p:nvPr/>
          </p:nvGrpSpPr>
          <p:grpSpPr>
            <a:xfrm>
              <a:off x="1493586" y="3607063"/>
              <a:ext cx="512143" cy="350865"/>
              <a:chOff x="2736969" y="-2619756"/>
              <a:chExt cx="512143" cy="350865"/>
            </a:xfrm>
          </p:grpSpPr>
          <p:sp>
            <p:nvSpPr>
              <p:cNvPr id="308" name="Rectangle: Rounded Corners 307"/>
              <p:cNvSpPr/>
              <p:nvPr/>
            </p:nvSpPr>
            <p:spPr bwMode="auto">
              <a:xfrm>
                <a:off x="2766566" y="-2604900"/>
                <a:ext cx="442673" cy="269019"/>
              </a:xfrm>
              <a:prstGeom prst="roundRect">
                <a:avLst/>
              </a:prstGeom>
              <a:solidFill>
                <a:srgbClr val="FFFFFF"/>
              </a:solidFill>
              <a:ln w="9525" cap="flat" cmpd="sng" algn="ctr">
                <a:solidFill>
                  <a:srgbClr val="E6E6E6">
                    <a:lumMod val="50000"/>
                  </a:srgbClr>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09" name="TextBox 308"/>
              <p:cNvSpPr txBox="1"/>
              <p:nvPr/>
            </p:nvSpPr>
            <p:spPr>
              <a:xfrm>
                <a:off x="2736969" y="-2619756"/>
                <a:ext cx="512143" cy="350865"/>
              </a:xfrm>
              <a:prstGeom prst="rect">
                <a:avLst/>
              </a:prstGeom>
              <a:noFill/>
            </p:spPr>
            <p:txBody>
              <a:bodyPr wrap="square" lIns="93260" tIns="93260" rIns="93260" bIns="93260" rtlCol="0">
                <a:spAutoFit/>
              </a:bodyPr>
              <a:lstStyle/>
              <a:p>
                <a:pPr algn="ctr" defTabSz="951304">
                  <a:lnSpc>
                    <a:spcPct val="90000"/>
                  </a:lnSpc>
                  <a:spcAft>
                    <a:spcPts val="612"/>
                  </a:spcAft>
                  <a:defRPr/>
                </a:pPr>
                <a:r>
                  <a:rPr lang="en-US" sz="612" kern="0" dirty="0">
                    <a:gradFill>
                      <a:gsLst>
                        <a:gs pos="0">
                          <a:srgbClr val="353535"/>
                        </a:gs>
                        <a:gs pos="100000">
                          <a:srgbClr val="353535"/>
                        </a:gs>
                      </a:gsLst>
                    </a:gradFill>
                    <a:latin typeface="Segoe UI Semibold" panose="020B0702040204020203" pitchFamily="34" charset="0"/>
                    <a:ea typeface="Segoe UI" panose="020B0502040204020203" pitchFamily="34" charset="0"/>
                    <a:cs typeface="Segoe UI Semibold" panose="020B0702040204020203" pitchFamily="34" charset="0"/>
                  </a:rPr>
                  <a:t>MODULE</a:t>
                </a:r>
                <a:br>
                  <a:rPr lang="en-US" sz="612" kern="0" dirty="0">
                    <a:gradFill>
                      <a:gsLst>
                        <a:gs pos="0">
                          <a:srgbClr val="353535"/>
                        </a:gs>
                        <a:gs pos="100000">
                          <a:srgbClr val="353535"/>
                        </a:gs>
                      </a:gsLst>
                    </a:gradFill>
                    <a:latin typeface="Segoe UI Semibold" panose="020B0702040204020203" pitchFamily="34" charset="0"/>
                    <a:ea typeface="Segoe UI" panose="020B0502040204020203" pitchFamily="34" charset="0"/>
                    <a:cs typeface="Segoe UI Semibold" panose="020B0702040204020203" pitchFamily="34" charset="0"/>
                  </a:rPr>
                </a:br>
                <a:r>
                  <a:rPr lang="en-US" sz="612" kern="0" dirty="0">
                    <a:gradFill>
                      <a:gsLst>
                        <a:gs pos="0">
                          <a:srgbClr val="0078D7"/>
                        </a:gs>
                        <a:gs pos="100000">
                          <a:srgbClr val="0078D7"/>
                        </a:gs>
                      </a:gsLst>
                    </a:gradFill>
                    <a:latin typeface="Segoe UI Semibold" panose="020B0702040204020203" pitchFamily="34" charset="0"/>
                    <a:ea typeface="Segoe UI" panose="020B0502040204020203" pitchFamily="34" charset="0"/>
                    <a:cs typeface="Segoe UI Semibold" panose="020B0702040204020203" pitchFamily="34" charset="0"/>
                  </a:rPr>
                  <a:t>Z</a:t>
                </a:r>
                <a:endParaRPr lang="en-US" sz="510" kern="0" dirty="0">
                  <a:gradFill>
                    <a:gsLst>
                      <a:gs pos="0">
                        <a:srgbClr val="0078D7"/>
                      </a:gs>
                      <a:gs pos="100000">
                        <a:srgbClr val="0078D7"/>
                      </a:gs>
                    </a:gsLst>
                  </a:gradFill>
                  <a:latin typeface="Segoe UI Semibold" panose="020B0702040204020203" pitchFamily="34" charset="0"/>
                  <a:ea typeface="Segoe UI" panose="020B0502040204020203" pitchFamily="34" charset="0"/>
                  <a:cs typeface="Segoe UI Semibold" panose="020B0702040204020203" pitchFamily="34" charset="0"/>
                </a:endParaRPr>
              </a:p>
            </p:txBody>
          </p:sp>
        </p:grpSp>
        <p:grpSp>
          <p:nvGrpSpPr>
            <p:cNvPr id="275" name="Group 274"/>
            <p:cNvGrpSpPr/>
            <p:nvPr/>
          </p:nvGrpSpPr>
          <p:grpSpPr>
            <a:xfrm>
              <a:off x="4201483" y="3102841"/>
              <a:ext cx="512143" cy="350865"/>
              <a:chOff x="2439828" y="-3055891"/>
              <a:chExt cx="512143" cy="350865"/>
            </a:xfrm>
          </p:grpSpPr>
          <p:sp>
            <p:nvSpPr>
              <p:cNvPr id="306" name="Rectangle: Rounded Corners 305"/>
              <p:cNvSpPr/>
              <p:nvPr/>
            </p:nvSpPr>
            <p:spPr bwMode="auto">
              <a:xfrm>
                <a:off x="2468887" y="-3043263"/>
                <a:ext cx="442673" cy="269019"/>
              </a:xfrm>
              <a:prstGeom prst="roundRect">
                <a:avLst/>
              </a:prstGeom>
              <a:solidFill>
                <a:srgbClr val="FFFFFF"/>
              </a:solidFill>
              <a:ln w="9525" cap="flat" cmpd="sng" algn="ctr">
                <a:solidFill>
                  <a:srgbClr val="E6E6E6">
                    <a:lumMod val="50000"/>
                  </a:srgbClr>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714" kern="0" dirty="0">
                  <a:gradFill>
                    <a:gsLst>
                      <a:gs pos="0">
                        <a:srgbClr val="353535"/>
                      </a:gs>
                      <a:gs pos="100000">
                        <a:srgbClr val="353535"/>
                      </a:gs>
                    </a:gsLst>
                    <a:lin ang="5400000" scaled="0"/>
                  </a:gradFill>
                  <a:latin typeface="Segoe UI Semilight"/>
                  <a:ea typeface="Segoe UI" pitchFamily="34" charset="0"/>
                  <a:cs typeface="Segoe UI" pitchFamily="34" charset="0"/>
                </a:endParaRPr>
              </a:p>
            </p:txBody>
          </p:sp>
          <p:sp>
            <p:nvSpPr>
              <p:cNvPr id="307" name="TextBox 306"/>
              <p:cNvSpPr txBox="1"/>
              <p:nvPr/>
            </p:nvSpPr>
            <p:spPr>
              <a:xfrm>
                <a:off x="2439828" y="-3055891"/>
                <a:ext cx="512143" cy="350865"/>
              </a:xfrm>
              <a:prstGeom prst="rect">
                <a:avLst/>
              </a:prstGeom>
              <a:noFill/>
            </p:spPr>
            <p:txBody>
              <a:bodyPr wrap="square" lIns="93260" tIns="93260" rIns="93260" bIns="93260" rtlCol="0">
                <a:spAutoFit/>
              </a:bodyPr>
              <a:lstStyle/>
              <a:p>
                <a:pPr algn="ctr" defTabSz="951304">
                  <a:lnSpc>
                    <a:spcPct val="90000"/>
                  </a:lnSpc>
                  <a:spcAft>
                    <a:spcPts val="612"/>
                  </a:spcAft>
                  <a:defRPr/>
                </a:pPr>
                <a:r>
                  <a:rPr lang="en-US" sz="612" kern="0" dirty="0">
                    <a:gradFill>
                      <a:gsLst>
                        <a:gs pos="0">
                          <a:srgbClr val="353535"/>
                        </a:gs>
                        <a:gs pos="100000">
                          <a:srgbClr val="353535"/>
                        </a:gs>
                      </a:gsLst>
                    </a:gradFill>
                    <a:latin typeface="Segoe UI Semibold" panose="020B0702040204020203" pitchFamily="34" charset="0"/>
                    <a:ea typeface="Segoe UI" panose="020B0502040204020203" pitchFamily="34" charset="0"/>
                    <a:cs typeface="Segoe UI Semibold" panose="020B0702040204020203" pitchFamily="34" charset="0"/>
                  </a:rPr>
                  <a:t>MODULE</a:t>
                </a:r>
                <a:br>
                  <a:rPr lang="en-US" sz="612" kern="0" dirty="0">
                    <a:gradFill>
                      <a:gsLst>
                        <a:gs pos="0">
                          <a:srgbClr val="353535"/>
                        </a:gs>
                        <a:gs pos="100000">
                          <a:srgbClr val="353535"/>
                        </a:gs>
                      </a:gsLst>
                    </a:gradFill>
                    <a:latin typeface="Segoe UI Semibold" panose="020B0702040204020203" pitchFamily="34" charset="0"/>
                    <a:ea typeface="Segoe UI" panose="020B0502040204020203" pitchFamily="34" charset="0"/>
                    <a:cs typeface="Segoe UI Semibold" panose="020B0702040204020203" pitchFamily="34" charset="0"/>
                  </a:rPr>
                </a:br>
                <a:r>
                  <a:rPr lang="en-US" sz="612" kern="0" dirty="0">
                    <a:gradFill>
                      <a:gsLst>
                        <a:gs pos="0">
                          <a:srgbClr val="0078D7"/>
                        </a:gs>
                        <a:gs pos="100000">
                          <a:srgbClr val="0078D7"/>
                        </a:gs>
                      </a:gsLst>
                    </a:gradFill>
                    <a:latin typeface="Segoe UI Semibold" panose="020B0702040204020203" pitchFamily="34" charset="0"/>
                    <a:ea typeface="Segoe UI" panose="020B0502040204020203" pitchFamily="34" charset="0"/>
                    <a:cs typeface="Segoe UI Semibold" panose="020B0702040204020203" pitchFamily="34" charset="0"/>
                  </a:rPr>
                  <a:t>X</a:t>
                </a:r>
                <a:endParaRPr lang="en-US" sz="510" kern="0" dirty="0">
                  <a:gradFill>
                    <a:gsLst>
                      <a:gs pos="0">
                        <a:srgbClr val="0078D7"/>
                      </a:gs>
                      <a:gs pos="100000">
                        <a:srgbClr val="0078D7"/>
                      </a:gs>
                    </a:gsLst>
                  </a:gradFill>
                  <a:latin typeface="Segoe UI Semibold" panose="020B0702040204020203" pitchFamily="34" charset="0"/>
                  <a:ea typeface="Segoe UI" panose="020B0502040204020203" pitchFamily="34" charset="0"/>
                  <a:cs typeface="Segoe UI Semibold" panose="020B0702040204020203" pitchFamily="34" charset="0"/>
                </a:endParaRPr>
              </a:p>
            </p:txBody>
          </p:sp>
        </p:grpSp>
        <p:grpSp>
          <p:nvGrpSpPr>
            <p:cNvPr id="276" name="Group 275"/>
            <p:cNvGrpSpPr/>
            <p:nvPr/>
          </p:nvGrpSpPr>
          <p:grpSpPr>
            <a:xfrm>
              <a:off x="4790384" y="3102841"/>
              <a:ext cx="512143" cy="350865"/>
              <a:chOff x="3028729" y="-3055891"/>
              <a:chExt cx="512143" cy="350865"/>
            </a:xfrm>
          </p:grpSpPr>
          <p:sp>
            <p:nvSpPr>
              <p:cNvPr id="304" name="Rectangle: Rounded Corners 303"/>
              <p:cNvSpPr/>
              <p:nvPr/>
            </p:nvSpPr>
            <p:spPr bwMode="auto">
              <a:xfrm>
                <a:off x="3064244" y="-3043263"/>
                <a:ext cx="442673" cy="269019"/>
              </a:xfrm>
              <a:prstGeom prst="roundRect">
                <a:avLst/>
              </a:prstGeom>
              <a:solidFill>
                <a:srgbClr val="FFFFFF"/>
              </a:solidFill>
              <a:ln w="9525" cap="flat" cmpd="sng" algn="ctr">
                <a:solidFill>
                  <a:srgbClr val="E6E6E6">
                    <a:lumMod val="50000"/>
                  </a:srgbClr>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05" name="TextBox 304"/>
              <p:cNvSpPr txBox="1"/>
              <p:nvPr/>
            </p:nvSpPr>
            <p:spPr>
              <a:xfrm>
                <a:off x="3028729" y="-3055891"/>
                <a:ext cx="512143" cy="350865"/>
              </a:xfrm>
              <a:prstGeom prst="rect">
                <a:avLst/>
              </a:prstGeom>
              <a:noFill/>
            </p:spPr>
            <p:txBody>
              <a:bodyPr wrap="square" lIns="93260" tIns="93260" rIns="93260" bIns="93260" rtlCol="0">
                <a:spAutoFit/>
              </a:bodyPr>
              <a:lstStyle/>
              <a:p>
                <a:pPr algn="ctr" defTabSz="951304">
                  <a:lnSpc>
                    <a:spcPct val="90000"/>
                  </a:lnSpc>
                  <a:spcAft>
                    <a:spcPts val="612"/>
                  </a:spcAft>
                  <a:defRPr/>
                </a:pPr>
                <a:r>
                  <a:rPr lang="en-US" sz="612" kern="0" dirty="0">
                    <a:gradFill>
                      <a:gsLst>
                        <a:gs pos="0">
                          <a:srgbClr val="353535"/>
                        </a:gs>
                        <a:gs pos="100000">
                          <a:srgbClr val="353535"/>
                        </a:gs>
                      </a:gsLst>
                    </a:gradFill>
                    <a:latin typeface="Segoe UI Semibold" panose="020B0702040204020203" pitchFamily="34" charset="0"/>
                    <a:ea typeface="Segoe UI" panose="020B0502040204020203" pitchFamily="34" charset="0"/>
                    <a:cs typeface="Segoe UI Semibold" panose="020B0702040204020203" pitchFamily="34" charset="0"/>
                  </a:rPr>
                  <a:t>MODULE</a:t>
                </a:r>
                <a:br>
                  <a:rPr lang="en-US" sz="612" kern="0" dirty="0">
                    <a:gradFill>
                      <a:gsLst>
                        <a:gs pos="0">
                          <a:srgbClr val="353535"/>
                        </a:gs>
                        <a:gs pos="100000">
                          <a:srgbClr val="353535"/>
                        </a:gs>
                      </a:gsLst>
                    </a:gradFill>
                    <a:latin typeface="Segoe UI Semibold" panose="020B0702040204020203" pitchFamily="34" charset="0"/>
                    <a:ea typeface="Segoe UI" panose="020B0502040204020203" pitchFamily="34" charset="0"/>
                    <a:cs typeface="Segoe UI Semibold" panose="020B0702040204020203" pitchFamily="34" charset="0"/>
                  </a:rPr>
                </a:br>
                <a:r>
                  <a:rPr lang="en-US" sz="612" kern="0" dirty="0">
                    <a:gradFill>
                      <a:gsLst>
                        <a:gs pos="0">
                          <a:srgbClr val="0078D7"/>
                        </a:gs>
                        <a:gs pos="100000">
                          <a:srgbClr val="0078D7"/>
                        </a:gs>
                      </a:gsLst>
                    </a:gradFill>
                    <a:latin typeface="Segoe UI Semibold" panose="020B0702040204020203" pitchFamily="34" charset="0"/>
                    <a:ea typeface="Segoe UI" panose="020B0502040204020203" pitchFamily="34" charset="0"/>
                    <a:cs typeface="Segoe UI Semibold" panose="020B0702040204020203" pitchFamily="34" charset="0"/>
                  </a:rPr>
                  <a:t>Y</a:t>
                </a:r>
                <a:endParaRPr lang="en-US" sz="510" kern="0" dirty="0">
                  <a:gradFill>
                    <a:gsLst>
                      <a:gs pos="0">
                        <a:srgbClr val="0078D7"/>
                      </a:gs>
                      <a:gs pos="100000">
                        <a:srgbClr val="0078D7"/>
                      </a:gs>
                    </a:gsLst>
                  </a:gradFill>
                  <a:latin typeface="Segoe UI Semibold" panose="020B0702040204020203" pitchFamily="34" charset="0"/>
                  <a:ea typeface="Segoe UI" panose="020B0502040204020203" pitchFamily="34" charset="0"/>
                  <a:cs typeface="Segoe UI Semibold" panose="020B0702040204020203" pitchFamily="34" charset="0"/>
                </a:endParaRPr>
              </a:p>
            </p:txBody>
          </p:sp>
        </p:grpSp>
        <p:grpSp>
          <p:nvGrpSpPr>
            <p:cNvPr id="277" name="Group 276"/>
            <p:cNvGrpSpPr/>
            <p:nvPr/>
          </p:nvGrpSpPr>
          <p:grpSpPr>
            <a:xfrm>
              <a:off x="4489224" y="3690437"/>
              <a:ext cx="512143" cy="350865"/>
              <a:chOff x="2736969" y="-2619756"/>
              <a:chExt cx="512143" cy="350865"/>
            </a:xfrm>
          </p:grpSpPr>
          <p:sp>
            <p:nvSpPr>
              <p:cNvPr id="302" name="Rectangle: Rounded Corners 301"/>
              <p:cNvSpPr/>
              <p:nvPr/>
            </p:nvSpPr>
            <p:spPr bwMode="auto">
              <a:xfrm>
                <a:off x="2766566" y="-2604900"/>
                <a:ext cx="442673" cy="269019"/>
              </a:xfrm>
              <a:prstGeom prst="roundRect">
                <a:avLst/>
              </a:prstGeom>
              <a:solidFill>
                <a:srgbClr val="FFFFFF"/>
              </a:solidFill>
              <a:ln w="9525" cap="flat" cmpd="sng" algn="ctr">
                <a:solidFill>
                  <a:srgbClr val="E6E6E6">
                    <a:lumMod val="50000"/>
                  </a:srgbClr>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03" name="TextBox 302"/>
              <p:cNvSpPr txBox="1"/>
              <p:nvPr/>
            </p:nvSpPr>
            <p:spPr>
              <a:xfrm>
                <a:off x="2736969" y="-2619756"/>
                <a:ext cx="512143" cy="350865"/>
              </a:xfrm>
              <a:prstGeom prst="rect">
                <a:avLst/>
              </a:prstGeom>
              <a:noFill/>
            </p:spPr>
            <p:txBody>
              <a:bodyPr wrap="square" lIns="93260" tIns="93260" rIns="93260" bIns="93260" rtlCol="0">
                <a:spAutoFit/>
              </a:bodyPr>
              <a:lstStyle/>
              <a:p>
                <a:pPr algn="ctr" defTabSz="951304">
                  <a:lnSpc>
                    <a:spcPct val="90000"/>
                  </a:lnSpc>
                  <a:spcAft>
                    <a:spcPts val="612"/>
                  </a:spcAft>
                  <a:defRPr/>
                </a:pPr>
                <a:r>
                  <a:rPr lang="en-US" sz="612" kern="0" dirty="0">
                    <a:gradFill>
                      <a:gsLst>
                        <a:gs pos="0">
                          <a:srgbClr val="353535"/>
                        </a:gs>
                        <a:gs pos="100000">
                          <a:srgbClr val="353535"/>
                        </a:gs>
                      </a:gsLst>
                    </a:gradFill>
                    <a:latin typeface="Segoe UI Semibold" panose="020B0702040204020203" pitchFamily="34" charset="0"/>
                    <a:ea typeface="Segoe UI" panose="020B0502040204020203" pitchFamily="34" charset="0"/>
                    <a:cs typeface="Segoe UI Semibold" panose="020B0702040204020203" pitchFamily="34" charset="0"/>
                  </a:rPr>
                  <a:t>MODULE</a:t>
                </a:r>
                <a:br>
                  <a:rPr lang="en-US" sz="612" kern="0" dirty="0">
                    <a:gradFill>
                      <a:gsLst>
                        <a:gs pos="0">
                          <a:srgbClr val="353535"/>
                        </a:gs>
                        <a:gs pos="100000">
                          <a:srgbClr val="353535"/>
                        </a:gs>
                      </a:gsLst>
                    </a:gradFill>
                    <a:latin typeface="Segoe UI Semibold" panose="020B0702040204020203" pitchFamily="34" charset="0"/>
                    <a:ea typeface="Segoe UI" panose="020B0502040204020203" pitchFamily="34" charset="0"/>
                    <a:cs typeface="Segoe UI Semibold" panose="020B0702040204020203" pitchFamily="34" charset="0"/>
                  </a:rPr>
                </a:br>
                <a:r>
                  <a:rPr lang="en-US" sz="612" kern="0" dirty="0">
                    <a:gradFill>
                      <a:gsLst>
                        <a:gs pos="0">
                          <a:srgbClr val="0078D7"/>
                        </a:gs>
                        <a:gs pos="100000">
                          <a:srgbClr val="0078D7"/>
                        </a:gs>
                      </a:gsLst>
                    </a:gradFill>
                    <a:latin typeface="Segoe UI Semibold" panose="020B0702040204020203" pitchFamily="34" charset="0"/>
                    <a:ea typeface="Segoe UI" panose="020B0502040204020203" pitchFamily="34" charset="0"/>
                    <a:cs typeface="Segoe UI Semibold" panose="020B0702040204020203" pitchFamily="34" charset="0"/>
                  </a:rPr>
                  <a:t>Z</a:t>
                </a:r>
                <a:endParaRPr lang="en-US" sz="510" kern="0" dirty="0">
                  <a:gradFill>
                    <a:gsLst>
                      <a:gs pos="0">
                        <a:srgbClr val="0078D7"/>
                      </a:gs>
                      <a:gs pos="100000">
                        <a:srgbClr val="0078D7"/>
                      </a:gs>
                    </a:gsLst>
                  </a:gradFill>
                  <a:latin typeface="Segoe UI Semibold" panose="020B0702040204020203" pitchFamily="34" charset="0"/>
                  <a:ea typeface="Segoe UI" panose="020B0502040204020203" pitchFamily="34" charset="0"/>
                  <a:cs typeface="Segoe UI Semibold" panose="020B0702040204020203" pitchFamily="34" charset="0"/>
                </a:endParaRPr>
              </a:p>
            </p:txBody>
          </p:sp>
        </p:grpSp>
        <p:sp>
          <p:nvSpPr>
            <p:cNvPr id="278" name="Oval 277"/>
            <p:cNvSpPr/>
            <p:nvPr/>
          </p:nvSpPr>
          <p:spPr bwMode="auto">
            <a:xfrm>
              <a:off x="4488268" y="3486258"/>
              <a:ext cx="127232" cy="127232"/>
            </a:xfrm>
            <a:prstGeom prst="ellipse">
              <a:avLst/>
            </a:prstGeom>
            <a:solidFill>
              <a:srgbClr val="FFFFFF"/>
            </a:solidFill>
            <a:ln w="19050" cap="flat" cmpd="sng" algn="ctr">
              <a:solidFill>
                <a:srgbClr val="E6E6E6">
                  <a:lumMod val="50000"/>
                </a:srgbClr>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918" kern="0" dirty="0">
                <a:solidFill>
                  <a:srgbClr val="353535"/>
                </a:solidFill>
                <a:latin typeface="Segoe UI Semilight"/>
                <a:ea typeface="Segoe UI" pitchFamily="34" charset="0"/>
                <a:cs typeface="Segoe UI" pitchFamily="34" charset="0"/>
              </a:endParaRPr>
            </a:p>
          </p:txBody>
        </p:sp>
        <p:sp>
          <p:nvSpPr>
            <p:cNvPr id="279" name="Oval 278"/>
            <p:cNvSpPr/>
            <p:nvPr/>
          </p:nvSpPr>
          <p:spPr bwMode="auto">
            <a:xfrm>
              <a:off x="4863439" y="3486258"/>
              <a:ext cx="127232" cy="127232"/>
            </a:xfrm>
            <a:prstGeom prst="ellipse">
              <a:avLst/>
            </a:prstGeom>
            <a:solidFill>
              <a:srgbClr val="FFFFFF"/>
            </a:solidFill>
            <a:ln w="19050" cap="flat" cmpd="sng" algn="ctr">
              <a:solidFill>
                <a:srgbClr val="E6E6E6">
                  <a:lumMod val="50000"/>
                </a:srgbClr>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918" kern="0" dirty="0">
                <a:solidFill>
                  <a:srgbClr val="353535"/>
                </a:solidFill>
                <a:latin typeface="Segoe UI Semilight"/>
                <a:ea typeface="Segoe UI" pitchFamily="34" charset="0"/>
                <a:cs typeface="Segoe UI" pitchFamily="34" charset="0"/>
              </a:endParaRPr>
            </a:p>
          </p:txBody>
        </p:sp>
        <p:cxnSp>
          <p:nvCxnSpPr>
            <p:cNvPr id="280" name="Straight Arrow Connector 279"/>
            <p:cNvCxnSpPr>
              <a:cxnSpLocks/>
            </p:cNvCxnSpPr>
            <p:nvPr/>
          </p:nvCxnSpPr>
          <p:spPr>
            <a:xfrm flipH="1">
              <a:off x="1874591" y="3460867"/>
              <a:ext cx="112026" cy="133132"/>
            </a:xfrm>
            <a:prstGeom prst="straightConnector1">
              <a:avLst/>
            </a:prstGeom>
            <a:noFill/>
            <a:ln w="9525" cap="rnd" cmpd="sng" algn="ctr">
              <a:solidFill>
                <a:srgbClr val="E6E6E6">
                  <a:lumMod val="50000"/>
                </a:srgbClr>
              </a:solidFill>
              <a:prstDash val="solid"/>
              <a:headEnd type="none"/>
              <a:tailEnd type="arrow" w="sm" len="sm"/>
            </a:ln>
            <a:effectLst/>
          </p:spPr>
        </p:cxnSp>
        <p:cxnSp>
          <p:nvCxnSpPr>
            <p:cNvPr id="281" name="Straight Arrow Connector 280"/>
            <p:cNvCxnSpPr>
              <a:cxnSpLocks/>
            </p:cNvCxnSpPr>
            <p:nvPr/>
          </p:nvCxnSpPr>
          <p:spPr>
            <a:xfrm>
              <a:off x="1499000" y="3460867"/>
              <a:ext cx="112026" cy="133132"/>
            </a:xfrm>
            <a:prstGeom prst="straightConnector1">
              <a:avLst/>
            </a:prstGeom>
            <a:noFill/>
            <a:ln w="9525" cap="rnd" cmpd="sng" algn="ctr">
              <a:solidFill>
                <a:srgbClr val="E6E6E6">
                  <a:lumMod val="50000"/>
                </a:srgbClr>
              </a:solidFill>
              <a:prstDash val="solid"/>
              <a:headEnd type="none"/>
              <a:tailEnd type="arrow" w="sm" len="sm"/>
            </a:ln>
            <a:effectLst/>
          </p:spPr>
        </p:cxnSp>
        <p:cxnSp>
          <p:nvCxnSpPr>
            <p:cNvPr id="282" name="Straight Arrow Connector 281"/>
            <p:cNvCxnSpPr>
              <a:cxnSpLocks/>
            </p:cNvCxnSpPr>
            <p:nvPr/>
          </p:nvCxnSpPr>
          <p:spPr>
            <a:xfrm>
              <a:off x="1748554" y="3910503"/>
              <a:ext cx="0" cy="160950"/>
            </a:xfrm>
            <a:prstGeom prst="straightConnector1">
              <a:avLst/>
            </a:prstGeom>
            <a:noFill/>
            <a:ln w="9525" cap="rnd" cmpd="sng" algn="ctr">
              <a:solidFill>
                <a:srgbClr val="E6E6E6">
                  <a:lumMod val="50000"/>
                </a:srgbClr>
              </a:solidFill>
              <a:prstDash val="solid"/>
              <a:headEnd type="none"/>
              <a:tailEnd type="arrow" w="sm" len="sm"/>
            </a:ln>
            <a:effectLst/>
          </p:spPr>
        </p:cxnSp>
        <p:cxnSp>
          <p:nvCxnSpPr>
            <p:cNvPr id="283" name="Straight Arrow Connector 282"/>
            <p:cNvCxnSpPr>
              <a:cxnSpLocks/>
            </p:cNvCxnSpPr>
            <p:nvPr/>
          </p:nvCxnSpPr>
          <p:spPr>
            <a:xfrm>
              <a:off x="4432255" y="3385150"/>
              <a:ext cx="76339" cy="90722"/>
            </a:xfrm>
            <a:prstGeom prst="straightConnector1">
              <a:avLst/>
            </a:prstGeom>
            <a:noFill/>
            <a:ln w="9525" cap="rnd" cmpd="sng" algn="ctr">
              <a:solidFill>
                <a:srgbClr val="E6E6E6">
                  <a:lumMod val="50000"/>
                </a:srgbClr>
              </a:solidFill>
              <a:prstDash val="solid"/>
              <a:headEnd type="none"/>
              <a:tailEnd type="arrow" w="sm" len="sm"/>
            </a:ln>
            <a:effectLst/>
          </p:spPr>
        </p:cxnSp>
        <p:cxnSp>
          <p:nvCxnSpPr>
            <p:cNvPr id="284" name="Straight Arrow Connector 283"/>
            <p:cNvCxnSpPr>
              <a:cxnSpLocks/>
            </p:cNvCxnSpPr>
            <p:nvPr/>
          </p:nvCxnSpPr>
          <p:spPr>
            <a:xfrm flipV="1">
              <a:off x="5002511" y="3385150"/>
              <a:ext cx="76339" cy="90722"/>
            </a:xfrm>
            <a:prstGeom prst="straightConnector1">
              <a:avLst/>
            </a:prstGeom>
            <a:noFill/>
            <a:ln w="9525" cap="rnd" cmpd="sng" algn="ctr">
              <a:solidFill>
                <a:srgbClr val="E6E6E6">
                  <a:lumMod val="50000"/>
                </a:srgbClr>
              </a:solidFill>
              <a:prstDash val="solid"/>
              <a:headEnd type="none"/>
              <a:tailEnd type="arrow" w="sm" len="sm"/>
            </a:ln>
            <a:effectLst/>
          </p:spPr>
        </p:cxnSp>
        <p:cxnSp>
          <p:nvCxnSpPr>
            <p:cNvPr id="285" name="Straight Arrow Connector 284"/>
            <p:cNvCxnSpPr>
              <a:cxnSpLocks/>
            </p:cNvCxnSpPr>
            <p:nvPr/>
          </p:nvCxnSpPr>
          <p:spPr>
            <a:xfrm flipV="1">
              <a:off x="4796330" y="3608137"/>
              <a:ext cx="76339" cy="90722"/>
            </a:xfrm>
            <a:prstGeom prst="straightConnector1">
              <a:avLst/>
            </a:prstGeom>
            <a:noFill/>
            <a:ln w="9525" cap="rnd" cmpd="sng" algn="ctr">
              <a:solidFill>
                <a:srgbClr val="E6E6E6">
                  <a:lumMod val="50000"/>
                </a:srgbClr>
              </a:solidFill>
              <a:prstDash val="solid"/>
              <a:headEnd type="none"/>
              <a:tailEnd type="arrow" w="sm" len="sm"/>
            </a:ln>
            <a:effectLst/>
          </p:spPr>
        </p:cxnSp>
        <p:cxnSp>
          <p:nvCxnSpPr>
            <p:cNvPr id="286" name="Straight Arrow Connector 285"/>
            <p:cNvCxnSpPr>
              <a:cxnSpLocks/>
            </p:cNvCxnSpPr>
            <p:nvPr/>
          </p:nvCxnSpPr>
          <p:spPr>
            <a:xfrm>
              <a:off x="4615500" y="3606248"/>
              <a:ext cx="76339" cy="90722"/>
            </a:xfrm>
            <a:prstGeom prst="straightConnector1">
              <a:avLst/>
            </a:prstGeom>
            <a:noFill/>
            <a:ln w="9525" cap="rnd" cmpd="sng" algn="ctr">
              <a:solidFill>
                <a:srgbClr val="E6E6E6">
                  <a:lumMod val="50000"/>
                </a:srgbClr>
              </a:solidFill>
              <a:prstDash val="solid"/>
              <a:headEnd type="none"/>
              <a:tailEnd type="arrow" w="sm" len="sm"/>
            </a:ln>
            <a:effectLst/>
          </p:spPr>
        </p:cxnSp>
        <p:cxnSp>
          <p:nvCxnSpPr>
            <p:cNvPr id="287" name="Straight Arrow Connector 286"/>
            <p:cNvCxnSpPr>
              <a:cxnSpLocks/>
            </p:cNvCxnSpPr>
            <p:nvPr/>
          </p:nvCxnSpPr>
          <p:spPr>
            <a:xfrm>
              <a:off x="4736639" y="3974312"/>
              <a:ext cx="0" cy="97141"/>
            </a:xfrm>
            <a:prstGeom prst="straightConnector1">
              <a:avLst/>
            </a:prstGeom>
            <a:noFill/>
            <a:ln w="9525" cap="rnd" cmpd="sng" algn="ctr">
              <a:solidFill>
                <a:srgbClr val="E6E6E6">
                  <a:lumMod val="50000"/>
                </a:srgbClr>
              </a:solidFill>
              <a:prstDash val="solid"/>
              <a:headEnd type="none"/>
              <a:tailEnd type="arrow" w="sm" len="sm"/>
            </a:ln>
            <a:effectLst/>
          </p:spPr>
        </p:cxnSp>
        <p:cxnSp>
          <p:nvCxnSpPr>
            <p:cNvPr id="288" name="Straight Arrow Connector 287"/>
            <p:cNvCxnSpPr>
              <a:cxnSpLocks/>
            </p:cNvCxnSpPr>
            <p:nvPr/>
          </p:nvCxnSpPr>
          <p:spPr>
            <a:xfrm>
              <a:off x="9030724" y="2900177"/>
              <a:ext cx="273843" cy="0"/>
            </a:xfrm>
            <a:prstGeom prst="straightConnector1">
              <a:avLst/>
            </a:prstGeom>
            <a:noFill/>
            <a:ln w="9525" cap="rnd" cmpd="sng" algn="ctr">
              <a:solidFill>
                <a:srgbClr val="E6E6E6">
                  <a:lumMod val="50000"/>
                </a:srgbClr>
              </a:solidFill>
              <a:prstDash val="solid"/>
              <a:headEnd type="none"/>
              <a:tailEnd type="arrow" w="sm" len="sm"/>
            </a:ln>
            <a:effectLst/>
          </p:spPr>
        </p:cxnSp>
        <p:cxnSp>
          <p:nvCxnSpPr>
            <p:cNvPr id="289" name="Straight Arrow Connector 288"/>
            <p:cNvCxnSpPr>
              <a:cxnSpLocks/>
            </p:cNvCxnSpPr>
            <p:nvPr/>
          </p:nvCxnSpPr>
          <p:spPr>
            <a:xfrm flipH="1">
              <a:off x="9030724" y="4088297"/>
              <a:ext cx="273843" cy="0"/>
            </a:xfrm>
            <a:prstGeom prst="straightConnector1">
              <a:avLst/>
            </a:prstGeom>
            <a:noFill/>
            <a:ln w="9525" cap="rnd" cmpd="sng" algn="ctr">
              <a:solidFill>
                <a:srgbClr val="E6E6E6">
                  <a:lumMod val="50000"/>
                </a:srgbClr>
              </a:solidFill>
              <a:prstDash val="solid"/>
              <a:headEnd type="none"/>
              <a:tailEnd type="arrow" w="sm" len="sm"/>
            </a:ln>
            <a:effectLst/>
          </p:spPr>
        </p:cxnSp>
        <p:cxnSp>
          <p:nvCxnSpPr>
            <p:cNvPr id="290" name="Straight Arrow Connector 289"/>
            <p:cNvCxnSpPr>
              <a:cxnSpLocks/>
            </p:cNvCxnSpPr>
            <p:nvPr/>
          </p:nvCxnSpPr>
          <p:spPr>
            <a:xfrm flipH="1">
              <a:off x="7952092" y="3668770"/>
              <a:ext cx="327174" cy="0"/>
            </a:xfrm>
            <a:prstGeom prst="straightConnector1">
              <a:avLst/>
            </a:prstGeom>
            <a:noFill/>
            <a:ln w="9525" cap="rnd" cmpd="sng" algn="ctr">
              <a:solidFill>
                <a:srgbClr val="E6E6E6">
                  <a:lumMod val="50000"/>
                </a:srgbClr>
              </a:solidFill>
              <a:prstDash val="solid"/>
              <a:headEnd type="none"/>
              <a:tailEnd type="arrow" w="sm" len="sm"/>
            </a:ln>
            <a:effectLst/>
          </p:spPr>
        </p:cxnSp>
        <p:cxnSp>
          <p:nvCxnSpPr>
            <p:cNvPr id="291" name="Straight Arrow Connector 290"/>
            <p:cNvCxnSpPr>
              <a:cxnSpLocks/>
            </p:cNvCxnSpPr>
            <p:nvPr/>
          </p:nvCxnSpPr>
          <p:spPr>
            <a:xfrm>
              <a:off x="7885592" y="3317905"/>
              <a:ext cx="327174" cy="0"/>
            </a:xfrm>
            <a:prstGeom prst="straightConnector1">
              <a:avLst/>
            </a:prstGeom>
            <a:noFill/>
            <a:ln w="9525" cap="rnd" cmpd="sng" algn="ctr">
              <a:solidFill>
                <a:srgbClr val="E6E6E6">
                  <a:lumMod val="50000"/>
                </a:srgbClr>
              </a:solidFill>
              <a:prstDash val="solid"/>
              <a:headEnd type="none"/>
              <a:tailEnd type="arrow" w="sm" len="sm"/>
            </a:ln>
            <a:effectLst/>
          </p:spPr>
        </p:cxnSp>
        <p:cxnSp>
          <p:nvCxnSpPr>
            <p:cNvPr id="292" name="Straight Arrow Connector 291"/>
            <p:cNvCxnSpPr>
              <a:cxnSpLocks/>
              <a:stCxn id="367" idx="7"/>
            </p:cNvCxnSpPr>
            <p:nvPr/>
          </p:nvCxnSpPr>
          <p:spPr>
            <a:xfrm flipV="1">
              <a:off x="8387864" y="3136066"/>
              <a:ext cx="89748" cy="122694"/>
            </a:xfrm>
            <a:prstGeom prst="straightConnector1">
              <a:avLst/>
            </a:prstGeom>
            <a:noFill/>
            <a:ln w="9525" cap="rnd" cmpd="sng" algn="ctr">
              <a:solidFill>
                <a:srgbClr val="E6E6E6">
                  <a:lumMod val="50000"/>
                </a:srgbClr>
              </a:solidFill>
              <a:prstDash val="solid"/>
              <a:headEnd type="none"/>
              <a:tailEnd type="arrow" w="sm" len="sm"/>
            </a:ln>
            <a:effectLst/>
          </p:spPr>
        </p:cxnSp>
        <p:cxnSp>
          <p:nvCxnSpPr>
            <p:cNvPr id="293" name="Straight Arrow Connector 292"/>
            <p:cNvCxnSpPr>
              <a:cxnSpLocks/>
              <a:stCxn id="397" idx="1"/>
            </p:cNvCxnSpPr>
            <p:nvPr/>
          </p:nvCxnSpPr>
          <p:spPr>
            <a:xfrm flipH="1" flipV="1">
              <a:off x="8411830" y="3762895"/>
              <a:ext cx="106585" cy="151152"/>
            </a:xfrm>
            <a:prstGeom prst="straightConnector1">
              <a:avLst/>
            </a:prstGeom>
            <a:noFill/>
            <a:ln w="9525" cap="rnd" cmpd="sng" algn="ctr">
              <a:solidFill>
                <a:srgbClr val="E6E6E6">
                  <a:lumMod val="50000"/>
                </a:srgbClr>
              </a:solidFill>
              <a:prstDash val="solid"/>
              <a:headEnd type="none"/>
              <a:tailEnd type="arrow" w="sm" len="sm"/>
            </a:ln>
            <a:effectLst/>
          </p:spPr>
        </p:cxnSp>
        <p:cxnSp>
          <p:nvCxnSpPr>
            <p:cNvPr id="294" name="Straight Arrow Connector 293"/>
            <p:cNvCxnSpPr>
              <a:cxnSpLocks/>
            </p:cNvCxnSpPr>
            <p:nvPr/>
          </p:nvCxnSpPr>
          <p:spPr>
            <a:xfrm flipH="1">
              <a:off x="9793331" y="3717381"/>
              <a:ext cx="106585" cy="151152"/>
            </a:xfrm>
            <a:prstGeom prst="straightConnector1">
              <a:avLst/>
            </a:prstGeom>
            <a:noFill/>
            <a:ln w="9525" cap="rnd" cmpd="sng" algn="ctr">
              <a:solidFill>
                <a:srgbClr val="E6E6E6">
                  <a:lumMod val="50000"/>
                </a:srgbClr>
              </a:solidFill>
              <a:prstDash val="solid"/>
              <a:headEnd type="none"/>
              <a:tailEnd type="arrow" w="sm" len="sm"/>
            </a:ln>
            <a:effectLst/>
          </p:spPr>
        </p:cxnSp>
        <p:cxnSp>
          <p:nvCxnSpPr>
            <p:cNvPr id="295" name="Straight Arrow Connector 294"/>
            <p:cNvCxnSpPr>
              <a:cxnSpLocks/>
            </p:cNvCxnSpPr>
            <p:nvPr/>
          </p:nvCxnSpPr>
          <p:spPr>
            <a:xfrm>
              <a:off x="9793331" y="3101701"/>
              <a:ext cx="106585" cy="151152"/>
            </a:xfrm>
            <a:prstGeom prst="straightConnector1">
              <a:avLst/>
            </a:prstGeom>
            <a:noFill/>
            <a:ln w="9525" cap="rnd" cmpd="sng" algn="ctr">
              <a:solidFill>
                <a:srgbClr val="E6E6E6">
                  <a:lumMod val="50000"/>
                </a:srgbClr>
              </a:solidFill>
              <a:prstDash val="solid"/>
              <a:headEnd type="none"/>
              <a:tailEnd type="arrow" w="sm" len="sm"/>
            </a:ln>
            <a:effectLst/>
          </p:spPr>
        </p:cxnSp>
        <p:grpSp>
          <p:nvGrpSpPr>
            <p:cNvPr id="296" name="Group 295"/>
            <p:cNvGrpSpPr/>
            <p:nvPr/>
          </p:nvGrpSpPr>
          <p:grpSpPr>
            <a:xfrm flipH="1">
              <a:off x="9985357" y="3350810"/>
              <a:ext cx="379043" cy="99126"/>
              <a:chOff x="9177066" y="1743890"/>
              <a:chExt cx="1371404" cy="95471"/>
            </a:xfrm>
          </p:grpSpPr>
          <p:cxnSp>
            <p:nvCxnSpPr>
              <p:cNvPr id="300" name="Straight Connector 299"/>
              <p:cNvCxnSpPr/>
              <p:nvPr/>
            </p:nvCxnSpPr>
            <p:spPr>
              <a:xfrm>
                <a:off x="9177066" y="1839361"/>
                <a:ext cx="1026192" cy="0"/>
              </a:xfrm>
              <a:prstGeom prst="line">
                <a:avLst/>
              </a:prstGeom>
              <a:noFill/>
              <a:ln w="9525" cap="flat" cmpd="sng" algn="ctr">
                <a:solidFill>
                  <a:srgbClr val="E6E6E6">
                    <a:lumMod val="50000"/>
                  </a:srgbClr>
                </a:solidFill>
                <a:prstDash val="solid"/>
                <a:headEnd type="none"/>
                <a:tailEnd type="none"/>
              </a:ln>
              <a:effectLst/>
            </p:spPr>
          </p:cxnSp>
          <p:cxnSp>
            <p:nvCxnSpPr>
              <p:cNvPr id="301" name="Straight Connector 300"/>
              <p:cNvCxnSpPr>
                <a:cxnSpLocks/>
              </p:cNvCxnSpPr>
              <p:nvPr/>
            </p:nvCxnSpPr>
            <p:spPr>
              <a:xfrm flipV="1">
                <a:off x="10192166" y="1743890"/>
                <a:ext cx="356304" cy="95471"/>
              </a:xfrm>
              <a:prstGeom prst="line">
                <a:avLst/>
              </a:prstGeom>
              <a:noFill/>
              <a:ln w="9525" cap="flat" cmpd="sng" algn="ctr">
                <a:solidFill>
                  <a:srgbClr val="E6E6E6">
                    <a:lumMod val="50000"/>
                  </a:srgbClr>
                </a:solidFill>
                <a:prstDash val="solid"/>
                <a:headEnd type="none"/>
                <a:tailEnd type="none"/>
              </a:ln>
              <a:effectLst/>
            </p:spPr>
          </p:cxnSp>
        </p:grpSp>
        <p:grpSp>
          <p:nvGrpSpPr>
            <p:cNvPr id="297" name="Group 296"/>
            <p:cNvGrpSpPr/>
            <p:nvPr/>
          </p:nvGrpSpPr>
          <p:grpSpPr>
            <a:xfrm flipH="1" flipV="1">
              <a:off x="9985357" y="3506786"/>
              <a:ext cx="379043" cy="99126"/>
              <a:chOff x="9177066" y="1743890"/>
              <a:chExt cx="1371404" cy="95471"/>
            </a:xfrm>
          </p:grpSpPr>
          <p:cxnSp>
            <p:nvCxnSpPr>
              <p:cNvPr id="298" name="Straight Connector 297"/>
              <p:cNvCxnSpPr/>
              <p:nvPr/>
            </p:nvCxnSpPr>
            <p:spPr>
              <a:xfrm>
                <a:off x="9177066" y="1839361"/>
                <a:ext cx="1026192" cy="0"/>
              </a:xfrm>
              <a:prstGeom prst="line">
                <a:avLst/>
              </a:prstGeom>
              <a:noFill/>
              <a:ln w="9525" cap="rnd" cmpd="sng" algn="ctr">
                <a:solidFill>
                  <a:srgbClr val="E6E6E6">
                    <a:lumMod val="50000"/>
                  </a:srgbClr>
                </a:solidFill>
                <a:prstDash val="solid"/>
                <a:headEnd type="none"/>
                <a:tailEnd type="none" w="sm" len="sm"/>
              </a:ln>
              <a:effectLst/>
            </p:spPr>
          </p:cxnSp>
          <p:cxnSp>
            <p:nvCxnSpPr>
              <p:cNvPr id="299" name="Straight Connector 298"/>
              <p:cNvCxnSpPr>
                <a:cxnSpLocks/>
              </p:cNvCxnSpPr>
              <p:nvPr/>
            </p:nvCxnSpPr>
            <p:spPr>
              <a:xfrm flipV="1">
                <a:off x="10192166" y="1743890"/>
                <a:ext cx="356304" cy="95471"/>
              </a:xfrm>
              <a:prstGeom prst="line">
                <a:avLst/>
              </a:prstGeom>
              <a:noFill/>
              <a:ln w="9525" cap="rnd" cmpd="sng" algn="ctr">
                <a:solidFill>
                  <a:srgbClr val="E6E6E6">
                    <a:lumMod val="50000"/>
                  </a:srgbClr>
                </a:solidFill>
                <a:prstDash val="solid"/>
                <a:headEnd type="none"/>
                <a:tailEnd type="none" w="sm" len="sm"/>
              </a:ln>
              <a:effectLst/>
            </p:spPr>
          </p:cxnSp>
        </p:grpSp>
      </p:grpSp>
      <p:sp>
        <p:nvSpPr>
          <p:cNvPr id="174" name="Rectangle 173"/>
          <p:cNvSpPr/>
          <p:nvPr/>
        </p:nvSpPr>
        <p:spPr>
          <a:xfrm>
            <a:off x="187784" y="6489569"/>
            <a:ext cx="8658698" cy="382308"/>
          </a:xfrm>
          <a:prstGeom prst="rect">
            <a:avLst/>
          </a:prstGeom>
        </p:spPr>
        <p:txBody>
          <a:bodyPr wrap="square">
            <a:spAutoFit/>
          </a:bodyPr>
          <a:lstStyle/>
          <a:p>
            <a:r>
              <a:rPr lang="en-US" sz="1836" dirty="0"/>
              <a:t>Source: https://www.nginx.com/blog/refactoring-a-monolith-into-microservices/</a:t>
            </a:r>
          </a:p>
        </p:txBody>
      </p:sp>
    </p:spTree>
    <p:extLst>
      <p:ext uri="{BB962C8B-B14F-4D97-AF65-F5344CB8AC3E}">
        <p14:creationId xmlns:p14="http://schemas.microsoft.com/office/powerpoint/2010/main" val="4147195399"/>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7000" b="-17000"/>
          </a:stretch>
        </a:blipFill>
        <a:effectLst/>
      </p:bgPr>
    </p:bg>
    <p:spTree>
      <p:nvGrpSpPr>
        <p:cNvPr id="1" name=""/>
        <p:cNvGrpSpPr/>
        <p:nvPr/>
      </p:nvGrpSpPr>
      <p:grpSpPr>
        <a:xfrm>
          <a:off x="0" y="0"/>
          <a:ext cx="0" cy="0"/>
          <a:chOff x="0" y="0"/>
          <a:chExt cx="0" cy="0"/>
        </a:xfrm>
      </p:grpSpPr>
      <p:sp>
        <p:nvSpPr>
          <p:cNvPr id="3" name="Rectangle 2"/>
          <p:cNvSpPr/>
          <p:nvPr/>
        </p:nvSpPr>
        <p:spPr>
          <a:xfrm rot="16200000">
            <a:off x="-2692698" y="3035597"/>
            <a:ext cx="6553200" cy="923330"/>
          </a:xfrm>
          <a:prstGeom prst="rect">
            <a:avLst/>
          </a:prstGeom>
        </p:spPr>
        <p:txBody>
          <a:bodyPr wrap="square">
            <a:spAutoFit/>
          </a:bodyPr>
          <a:lstStyle/>
          <a:p>
            <a:r>
              <a:rPr lang="en-US" dirty="0">
                <a:solidFill>
                  <a:schemeClr val="bg1"/>
                </a:solidFill>
              </a:rPr>
              <a:t>http://static1.businessinsider.com/image/5613135cbd86ef16008bf7db/a-former-facebook-employee-put-up-official-looking-no-tech-zone-signs-in-san-francisco-parks.jpg</a:t>
            </a:r>
          </a:p>
        </p:txBody>
      </p:sp>
    </p:spTree>
    <p:extLst>
      <p:ext uri="{BB962C8B-B14F-4D97-AF65-F5344CB8AC3E}">
        <p14:creationId xmlns:p14="http://schemas.microsoft.com/office/powerpoint/2010/main" val="152934989"/>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Microservice Options in Azure</a:t>
            </a:r>
          </a:p>
        </p:txBody>
      </p:sp>
    </p:spTree>
    <p:extLst>
      <p:ext uri="{BB962C8B-B14F-4D97-AF65-F5344CB8AC3E}">
        <p14:creationId xmlns:p14="http://schemas.microsoft.com/office/powerpoint/2010/main" val="2601186393"/>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Microservices and the Cloud</a:t>
            </a:r>
          </a:p>
        </p:txBody>
      </p:sp>
      <p:sp>
        <p:nvSpPr>
          <p:cNvPr id="5" name="Text Placeholder 4"/>
          <p:cNvSpPr>
            <a:spLocks noGrp="1"/>
          </p:cNvSpPr>
          <p:nvPr>
            <p:ph type="body" sz="quarter" idx="12"/>
          </p:nvPr>
        </p:nvSpPr>
        <p:spPr/>
        <p:txBody>
          <a:bodyPr/>
          <a:lstStyle/>
          <a:p>
            <a:r>
              <a:rPr lang="en-US" dirty="0"/>
              <a:t>Shawn Weisfeld</a:t>
            </a:r>
          </a:p>
          <a:p>
            <a:r>
              <a:rPr lang="en-US" dirty="0"/>
              <a:t>Cloud Solution Architect</a:t>
            </a:r>
          </a:p>
          <a:p>
            <a:r>
              <a:rPr lang="en-US" dirty="0"/>
              <a:t>Microsoft</a:t>
            </a:r>
          </a:p>
        </p:txBody>
      </p:sp>
    </p:spTree>
    <p:extLst>
      <p:ext uri="{BB962C8B-B14F-4D97-AF65-F5344CB8AC3E}">
        <p14:creationId xmlns:p14="http://schemas.microsoft.com/office/powerpoint/2010/main" val="1005736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Microservice tools and approaches</a:t>
            </a:r>
          </a:p>
        </p:txBody>
      </p:sp>
      <p:sp>
        <p:nvSpPr>
          <p:cNvPr id="15" name="Rectangle 14"/>
          <p:cNvSpPr/>
          <p:nvPr/>
        </p:nvSpPr>
        <p:spPr bwMode="auto">
          <a:xfrm>
            <a:off x="9092040" y="4672078"/>
            <a:ext cx="2355276" cy="679796"/>
          </a:xfrm>
          <a:prstGeom prst="rect">
            <a:avLst/>
          </a:prstGeom>
          <a:noFill/>
          <a:ln w="10795" cap="flat" cmpd="sng" algn="ctr">
            <a:noFill/>
            <a:prstDash val="solid"/>
            <a:headEnd type="none" w="med" len="med"/>
            <a:tailEnd type="none" w="med" len="med"/>
          </a:ln>
          <a:effectLst/>
        </p:spPr>
        <p:txBody>
          <a:bodyPr vert="horz" wrap="square" lIns="0" tIns="48512" rIns="0" bIns="48512" numCol="1" rtlCol="0" anchor="t" anchorCtr="0" compatLnSpc="1">
            <a:prstTxWarp prst="textNoShape">
              <a:avLst/>
            </a:prstTxWarp>
          </a:bodyPr>
          <a:lstStyle/>
          <a:p>
            <a:pPr algn="ctr" defTabSz="969953" fontAlgn="base">
              <a:spcBef>
                <a:spcPct val="0"/>
              </a:spcBef>
              <a:spcAft>
                <a:spcPct val="0"/>
              </a:spcAft>
              <a:defRPr/>
            </a:pPr>
            <a:r>
              <a:rPr lang="en-US" sz="1664" kern="0" dirty="0"/>
              <a:t>Customizable, pick best-of-breed solutions</a:t>
            </a:r>
          </a:p>
        </p:txBody>
      </p:sp>
      <p:sp>
        <p:nvSpPr>
          <p:cNvPr id="28" name="Rectangle 27"/>
          <p:cNvSpPr/>
          <p:nvPr/>
        </p:nvSpPr>
        <p:spPr bwMode="auto">
          <a:xfrm>
            <a:off x="4873291" y="4672078"/>
            <a:ext cx="3042801" cy="679796"/>
          </a:xfrm>
          <a:prstGeom prst="rect">
            <a:avLst/>
          </a:prstGeom>
          <a:noFill/>
          <a:ln w="10795" cap="flat" cmpd="sng" algn="ctr">
            <a:noFill/>
            <a:prstDash val="solid"/>
            <a:headEnd type="none" w="med" len="med"/>
            <a:tailEnd type="none" w="med" len="med"/>
          </a:ln>
          <a:effectLst/>
        </p:spPr>
        <p:txBody>
          <a:bodyPr vert="horz" wrap="square" lIns="0" tIns="48512" rIns="0" bIns="48512" numCol="1" rtlCol="0" anchor="t" anchorCtr="0" compatLnSpc="1">
            <a:prstTxWarp prst="textNoShape">
              <a:avLst/>
            </a:prstTxWarp>
          </a:bodyPr>
          <a:lstStyle/>
          <a:p>
            <a:pPr algn="ctr" defTabSz="969953" fontAlgn="base">
              <a:spcBef>
                <a:spcPct val="0"/>
              </a:spcBef>
              <a:spcAft>
                <a:spcPct val="0"/>
              </a:spcAft>
              <a:defRPr/>
            </a:pPr>
            <a:r>
              <a:rPr lang="en-US" sz="1664" kern="0" dirty="0"/>
              <a:t>Easy to build, </a:t>
            </a:r>
            <a:br>
              <a:rPr lang="en-US" sz="1664" kern="0" dirty="0"/>
            </a:br>
            <a:r>
              <a:rPr lang="en-US" sz="1664" kern="0" dirty="0"/>
              <a:t>deploy, and manage Microservices at scale</a:t>
            </a:r>
          </a:p>
        </p:txBody>
      </p:sp>
      <p:sp>
        <p:nvSpPr>
          <p:cNvPr id="29" name="Rectangle 28"/>
          <p:cNvSpPr/>
          <p:nvPr/>
        </p:nvSpPr>
        <p:spPr bwMode="auto">
          <a:xfrm>
            <a:off x="1271553" y="4672078"/>
            <a:ext cx="2582471" cy="679796"/>
          </a:xfrm>
          <a:prstGeom prst="rect">
            <a:avLst/>
          </a:prstGeom>
          <a:noFill/>
          <a:ln w="10795" cap="flat" cmpd="sng" algn="ctr">
            <a:noFill/>
            <a:prstDash val="solid"/>
            <a:headEnd type="none" w="med" len="med"/>
            <a:tailEnd type="none" w="med" len="med"/>
          </a:ln>
          <a:effectLst/>
        </p:spPr>
        <p:txBody>
          <a:bodyPr vert="horz" wrap="square" lIns="0" tIns="48512" rIns="0" bIns="48512" numCol="1" rtlCol="0" anchor="t" anchorCtr="0" compatLnSpc="1">
            <a:prstTxWarp prst="textNoShape">
              <a:avLst/>
            </a:prstTxWarp>
          </a:bodyPr>
          <a:lstStyle/>
          <a:p>
            <a:pPr algn="ctr" defTabSz="969953" fontAlgn="base">
              <a:spcBef>
                <a:spcPct val="0"/>
              </a:spcBef>
              <a:spcAft>
                <a:spcPct val="0"/>
              </a:spcAft>
              <a:defRPr/>
            </a:pPr>
            <a:r>
              <a:rPr lang="en-US" sz="1664" kern="0" dirty="0"/>
              <a:t>Quick ramp up, sub second metering, zero ops</a:t>
            </a:r>
          </a:p>
        </p:txBody>
      </p:sp>
      <p:cxnSp>
        <p:nvCxnSpPr>
          <p:cNvPr id="32" name="Straight Connector 31"/>
          <p:cNvCxnSpPr/>
          <p:nvPr/>
        </p:nvCxnSpPr>
        <p:spPr>
          <a:xfrm>
            <a:off x="4242403" y="1812065"/>
            <a:ext cx="0" cy="3185696"/>
          </a:xfrm>
          <a:prstGeom prst="line">
            <a:avLst/>
          </a:prstGeom>
          <a:noFill/>
          <a:ln w="19050" cap="flat" cmpd="sng" algn="ctr">
            <a:solidFill>
              <a:srgbClr val="BFBFBF"/>
            </a:solidFill>
            <a:prstDash val="sysDot"/>
            <a:headEnd type="none"/>
            <a:tailEnd type="none"/>
          </a:ln>
          <a:effectLst/>
        </p:spPr>
      </p:cxnSp>
      <p:cxnSp>
        <p:nvCxnSpPr>
          <p:cNvPr id="33" name="Straight Connector 32"/>
          <p:cNvCxnSpPr/>
          <p:nvPr/>
        </p:nvCxnSpPr>
        <p:spPr>
          <a:xfrm>
            <a:off x="8459252" y="1812065"/>
            <a:ext cx="0" cy="3185696"/>
          </a:xfrm>
          <a:prstGeom prst="line">
            <a:avLst/>
          </a:prstGeom>
          <a:noFill/>
          <a:ln w="19050" cap="flat" cmpd="sng" algn="ctr">
            <a:solidFill>
              <a:srgbClr val="BFBFBF"/>
            </a:solidFill>
            <a:prstDash val="sysDot"/>
            <a:headEnd type="none"/>
            <a:tailEnd type="none"/>
          </a:ln>
          <a:effectLst/>
        </p:spPr>
      </p:cxnSp>
      <p:sp>
        <p:nvSpPr>
          <p:cNvPr id="38" name="Rectangle 37"/>
          <p:cNvSpPr/>
          <p:nvPr/>
        </p:nvSpPr>
        <p:spPr bwMode="auto">
          <a:xfrm>
            <a:off x="8711262" y="4190417"/>
            <a:ext cx="3124434" cy="1005522"/>
          </a:xfrm>
          <a:prstGeom prst="rect">
            <a:avLst/>
          </a:prstGeom>
          <a:noFill/>
          <a:ln w="10795" cap="flat" cmpd="sng" algn="ctr">
            <a:noFill/>
            <a:prstDash val="solid"/>
            <a:headEnd type="none" w="med" len="med"/>
            <a:tailEnd type="none" w="med" len="med"/>
          </a:ln>
          <a:effectLst/>
        </p:spPr>
        <p:txBody>
          <a:bodyPr vert="horz" wrap="square" lIns="0" tIns="48512" rIns="0" bIns="48512" numCol="1" rtlCol="0" anchor="t" anchorCtr="0" compatLnSpc="1">
            <a:prstTxWarp prst="textNoShape">
              <a:avLst/>
            </a:prstTxWarp>
          </a:bodyPr>
          <a:lstStyle/>
          <a:p>
            <a:pPr algn="ctr" defTabSz="969953" fontAlgn="base">
              <a:spcBef>
                <a:spcPct val="0"/>
              </a:spcBef>
              <a:spcAft>
                <a:spcPct val="0"/>
              </a:spcAft>
              <a:defRPr/>
            </a:pPr>
            <a:r>
              <a:rPr lang="en-US" sz="2497" kern="0" dirty="0"/>
              <a:t>Bring your own</a:t>
            </a:r>
          </a:p>
        </p:txBody>
      </p:sp>
      <p:sp>
        <p:nvSpPr>
          <p:cNvPr id="39" name="Rectangle 38"/>
          <p:cNvSpPr/>
          <p:nvPr/>
        </p:nvSpPr>
        <p:spPr bwMode="auto">
          <a:xfrm>
            <a:off x="4397185" y="4190417"/>
            <a:ext cx="4063969" cy="1005522"/>
          </a:xfrm>
          <a:prstGeom prst="rect">
            <a:avLst/>
          </a:prstGeom>
          <a:noFill/>
          <a:ln w="10795" cap="flat" cmpd="sng" algn="ctr">
            <a:noFill/>
            <a:prstDash val="solid"/>
            <a:headEnd type="none" w="med" len="med"/>
            <a:tailEnd type="none" w="med" len="med"/>
          </a:ln>
          <a:effectLst/>
        </p:spPr>
        <p:txBody>
          <a:bodyPr vert="horz" wrap="square" lIns="0" tIns="48512" rIns="0" bIns="48512" numCol="1" rtlCol="0" anchor="t" anchorCtr="0" compatLnSpc="1">
            <a:prstTxWarp prst="textNoShape">
              <a:avLst/>
            </a:prstTxWarp>
          </a:bodyPr>
          <a:lstStyle/>
          <a:p>
            <a:pPr algn="ctr" defTabSz="969953" fontAlgn="base">
              <a:spcBef>
                <a:spcPct val="0"/>
              </a:spcBef>
              <a:spcAft>
                <a:spcPct val="0"/>
              </a:spcAft>
              <a:defRPr/>
            </a:pPr>
            <a:r>
              <a:rPr lang="en-US" sz="2497" kern="0" dirty="0"/>
              <a:t>Prescriptive framework</a:t>
            </a:r>
          </a:p>
        </p:txBody>
      </p:sp>
      <p:sp>
        <p:nvSpPr>
          <p:cNvPr id="40" name="Rectangle 39"/>
          <p:cNvSpPr/>
          <p:nvPr/>
        </p:nvSpPr>
        <p:spPr bwMode="auto">
          <a:xfrm>
            <a:off x="885406" y="4190417"/>
            <a:ext cx="3360798" cy="1005522"/>
          </a:xfrm>
          <a:prstGeom prst="rect">
            <a:avLst/>
          </a:prstGeom>
          <a:noFill/>
          <a:ln w="10795" cap="flat" cmpd="sng" algn="ctr">
            <a:noFill/>
            <a:prstDash val="solid"/>
            <a:headEnd type="none" w="med" len="med"/>
            <a:tailEnd type="none" w="med" len="med"/>
          </a:ln>
          <a:effectLst/>
        </p:spPr>
        <p:txBody>
          <a:bodyPr vert="horz" wrap="square" lIns="0" tIns="48512" rIns="0" bIns="48512" numCol="1" rtlCol="0" anchor="t" anchorCtr="0" compatLnSpc="1">
            <a:prstTxWarp prst="textNoShape">
              <a:avLst/>
            </a:prstTxWarp>
          </a:bodyPr>
          <a:lstStyle/>
          <a:p>
            <a:pPr algn="ctr" defTabSz="969953" fontAlgn="base">
              <a:spcBef>
                <a:spcPct val="0"/>
              </a:spcBef>
              <a:spcAft>
                <a:spcPct val="0"/>
              </a:spcAft>
              <a:defRPr/>
            </a:pPr>
            <a:r>
              <a:rPr lang="en-US" sz="2497" kern="0" dirty="0"/>
              <a:t>“Server-less”</a:t>
            </a:r>
          </a:p>
        </p:txBody>
      </p:sp>
      <p:pic>
        <p:nvPicPr>
          <p:cNvPr id="3" name="Picture 2"/>
          <p:cNvPicPr>
            <a:picLocks noChangeAspect="1"/>
          </p:cNvPicPr>
          <p:nvPr/>
        </p:nvPicPr>
        <p:blipFill>
          <a:blip r:embed="rId3"/>
          <a:stretch>
            <a:fillRect/>
          </a:stretch>
        </p:blipFill>
        <p:spPr>
          <a:xfrm>
            <a:off x="2606568" y="2078006"/>
            <a:ext cx="1328953" cy="791716"/>
          </a:xfrm>
          <a:prstGeom prst="rect">
            <a:avLst/>
          </a:prstGeom>
        </p:spPr>
      </p:pic>
      <p:pic>
        <p:nvPicPr>
          <p:cNvPr id="6" name="Picture 5"/>
          <p:cNvPicPr>
            <a:picLocks noChangeAspect="1"/>
          </p:cNvPicPr>
          <p:nvPr/>
        </p:nvPicPr>
        <p:blipFill>
          <a:blip r:embed="rId4"/>
          <a:stretch>
            <a:fillRect/>
          </a:stretch>
        </p:blipFill>
        <p:spPr>
          <a:xfrm>
            <a:off x="1067714" y="2120371"/>
            <a:ext cx="1437344" cy="632431"/>
          </a:xfrm>
          <a:prstGeom prst="rect">
            <a:avLst/>
          </a:prstGeom>
        </p:spPr>
      </p:pic>
      <p:pic>
        <p:nvPicPr>
          <p:cNvPr id="8" name="Picture 7"/>
          <p:cNvPicPr>
            <a:picLocks noChangeAspect="1"/>
          </p:cNvPicPr>
          <p:nvPr/>
        </p:nvPicPr>
        <p:blipFill>
          <a:blip r:embed="rId5"/>
          <a:stretch>
            <a:fillRect/>
          </a:stretch>
        </p:blipFill>
        <p:spPr>
          <a:xfrm>
            <a:off x="1716705" y="2686686"/>
            <a:ext cx="1554339" cy="1262900"/>
          </a:xfrm>
          <a:prstGeom prst="rect">
            <a:avLst/>
          </a:prstGeom>
        </p:spPr>
      </p:pic>
      <p:pic>
        <p:nvPicPr>
          <p:cNvPr id="10" name="Picture 9"/>
          <p:cNvPicPr>
            <a:picLocks noChangeAspect="1"/>
          </p:cNvPicPr>
          <p:nvPr/>
        </p:nvPicPr>
        <p:blipFill>
          <a:blip r:embed="rId6"/>
          <a:stretch>
            <a:fillRect/>
          </a:stretch>
        </p:blipFill>
        <p:spPr>
          <a:xfrm>
            <a:off x="5213763" y="2237277"/>
            <a:ext cx="2234362" cy="1797204"/>
          </a:xfrm>
          <a:prstGeom prst="rect">
            <a:avLst/>
          </a:prstGeom>
        </p:spPr>
      </p:pic>
      <p:pic>
        <p:nvPicPr>
          <p:cNvPr id="12" name="Picture 11"/>
          <p:cNvPicPr>
            <a:picLocks noChangeAspect="1"/>
          </p:cNvPicPr>
          <p:nvPr/>
        </p:nvPicPr>
        <p:blipFill>
          <a:blip r:embed="rId7"/>
          <a:stretch>
            <a:fillRect/>
          </a:stretch>
        </p:blipFill>
        <p:spPr>
          <a:xfrm>
            <a:off x="8711261" y="2513388"/>
            <a:ext cx="2671520" cy="1457193"/>
          </a:xfrm>
          <a:prstGeom prst="rect">
            <a:avLst/>
          </a:prstGeom>
        </p:spPr>
      </p:pic>
      <p:pic>
        <p:nvPicPr>
          <p:cNvPr id="14" name="Picture 13"/>
          <p:cNvPicPr>
            <a:picLocks noChangeAspect="1"/>
          </p:cNvPicPr>
          <p:nvPr/>
        </p:nvPicPr>
        <p:blipFill>
          <a:blip r:embed="rId8"/>
          <a:stretch>
            <a:fillRect/>
          </a:stretch>
        </p:blipFill>
        <p:spPr>
          <a:xfrm>
            <a:off x="10047021" y="1867018"/>
            <a:ext cx="1694229" cy="980869"/>
          </a:xfrm>
          <a:prstGeom prst="rect">
            <a:avLst/>
          </a:prstGeom>
        </p:spPr>
      </p:pic>
      <p:sp>
        <p:nvSpPr>
          <p:cNvPr id="17" name="Rectangle 16"/>
          <p:cNvSpPr/>
          <p:nvPr/>
        </p:nvSpPr>
        <p:spPr>
          <a:xfrm>
            <a:off x="427037" y="1052468"/>
            <a:ext cx="3284216" cy="542399"/>
          </a:xfrm>
          <a:prstGeom prst="rect">
            <a:avLst/>
          </a:prstGeom>
        </p:spPr>
        <p:txBody>
          <a:bodyPr wrap="none">
            <a:spAutoFit/>
          </a:bodyPr>
          <a:lstStyle/>
          <a:p>
            <a:pPr lvl="0"/>
            <a:r>
              <a:rPr lang="en-US" sz="2856" kern="0" spc="-104" dirty="0">
                <a:ln w="3175">
                  <a:noFill/>
                </a:ln>
                <a:gradFill>
                  <a:gsLst>
                    <a:gs pos="1250">
                      <a:srgbClr val="0078D7"/>
                    </a:gs>
                    <a:gs pos="100000">
                      <a:srgbClr val="0078D7"/>
                    </a:gs>
                  </a:gsLst>
                  <a:lin ang="5400000" scaled="0"/>
                </a:gradFill>
                <a:latin typeface="Segoe UI Light"/>
                <a:cs typeface="Segoe UI" pitchFamily="34" charset="0"/>
              </a:rPr>
              <a:t>Technical approaches</a:t>
            </a:r>
            <a:endParaRPr lang="en-US" sz="1836" kern="0" dirty="0">
              <a:solidFill>
                <a:sysClr val="windowText" lastClr="000000"/>
              </a:solidFill>
            </a:endParaRPr>
          </a:p>
        </p:txBody>
      </p:sp>
    </p:spTree>
    <p:extLst>
      <p:ext uri="{BB962C8B-B14F-4D97-AF65-F5344CB8AC3E}">
        <p14:creationId xmlns:p14="http://schemas.microsoft.com/office/powerpoint/2010/main" val="3436385530"/>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Microservice tools and approaches</a:t>
            </a:r>
          </a:p>
        </p:txBody>
      </p:sp>
      <p:sp>
        <p:nvSpPr>
          <p:cNvPr id="15" name="Rectangle 14"/>
          <p:cNvSpPr/>
          <p:nvPr/>
        </p:nvSpPr>
        <p:spPr bwMode="auto">
          <a:xfrm>
            <a:off x="9080570" y="5195939"/>
            <a:ext cx="2355276" cy="679796"/>
          </a:xfrm>
          <a:prstGeom prst="rect">
            <a:avLst/>
          </a:prstGeom>
          <a:noFill/>
          <a:ln w="10795" cap="flat" cmpd="sng" algn="ctr">
            <a:noFill/>
            <a:prstDash val="solid"/>
            <a:headEnd type="none" w="med" len="med"/>
            <a:tailEnd type="none" w="med" len="med"/>
          </a:ln>
          <a:effectLst/>
        </p:spPr>
        <p:txBody>
          <a:bodyPr vert="horz" wrap="square" lIns="0" tIns="48512" rIns="0" bIns="48512" numCol="1" rtlCol="0" anchor="t" anchorCtr="0" compatLnSpc="1">
            <a:prstTxWarp prst="textNoShape">
              <a:avLst/>
            </a:prstTxWarp>
          </a:bodyPr>
          <a:lstStyle/>
          <a:p>
            <a:pPr algn="ctr" defTabSz="969953" fontAlgn="base">
              <a:spcBef>
                <a:spcPct val="0"/>
              </a:spcBef>
              <a:spcAft>
                <a:spcPct val="0"/>
              </a:spcAft>
              <a:defRPr/>
            </a:pPr>
            <a:r>
              <a:rPr lang="en-US" sz="1664" kern="0" dirty="0"/>
              <a:t>Build your own</a:t>
            </a:r>
          </a:p>
        </p:txBody>
      </p:sp>
      <p:sp>
        <p:nvSpPr>
          <p:cNvPr id="28" name="Rectangle 27"/>
          <p:cNvSpPr/>
          <p:nvPr/>
        </p:nvSpPr>
        <p:spPr bwMode="auto">
          <a:xfrm>
            <a:off x="4397185" y="4672078"/>
            <a:ext cx="4063969" cy="679796"/>
          </a:xfrm>
          <a:prstGeom prst="rect">
            <a:avLst/>
          </a:prstGeom>
          <a:noFill/>
          <a:ln w="10795" cap="flat" cmpd="sng" algn="ctr">
            <a:noFill/>
            <a:prstDash val="solid"/>
            <a:headEnd type="none" w="med" len="med"/>
            <a:tailEnd type="none" w="med" len="med"/>
          </a:ln>
          <a:effectLst/>
        </p:spPr>
        <p:txBody>
          <a:bodyPr vert="horz" wrap="square" lIns="0" tIns="48512" rIns="0" bIns="48512" numCol="1" rtlCol="0" anchor="t" anchorCtr="0" compatLnSpc="1">
            <a:prstTxWarp prst="textNoShape">
              <a:avLst/>
            </a:prstTxWarp>
          </a:bodyPr>
          <a:lstStyle/>
          <a:p>
            <a:pPr algn="ctr" defTabSz="969953" fontAlgn="base">
              <a:spcBef>
                <a:spcPct val="0"/>
              </a:spcBef>
              <a:spcAft>
                <a:spcPct val="0"/>
              </a:spcAft>
              <a:defRPr/>
            </a:pPr>
            <a:r>
              <a:rPr lang="en-US" sz="1664" kern="0" dirty="0"/>
              <a:t>Prescriptive platform for </a:t>
            </a:r>
          </a:p>
          <a:p>
            <a:pPr algn="ctr" defTabSz="969953" fontAlgn="base">
              <a:spcBef>
                <a:spcPct val="0"/>
              </a:spcBef>
              <a:spcAft>
                <a:spcPct val="0"/>
              </a:spcAft>
              <a:defRPr/>
            </a:pPr>
            <a:r>
              <a:rPr lang="en-US" sz="1664" kern="0" dirty="0"/>
              <a:t>hyperscale applications</a:t>
            </a:r>
          </a:p>
        </p:txBody>
      </p:sp>
      <p:sp>
        <p:nvSpPr>
          <p:cNvPr id="29" name="Rectangle 28"/>
          <p:cNvSpPr/>
          <p:nvPr/>
        </p:nvSpPr>
        <p:spPr bwMode="auto">
          <a:xfrm>
            <a:off x="881606" y="4672078"/>
            <a:ext cx="3360798" cy="679796"/>
          </a:xfrm>
          <a:prstGeom prst="rect">
            <a:avLst/>
          </a:prstGeom>
          <a:noFill/>
          <a:ln w="10795" cap="flat" cmpd="sng" algn="ctr">
            <a:noFill/>
            <a:prstDash val="solid"/>
            <a:headEnd type="none" w="med" len="med"/>
            <a:tailEnd type="none" w="med" len="med"/>
          </a:ln>
          <a:effectLst/>
        </p:spPr>
        <p:txBody>
          <a:bodyPr vert="horz" wrap="square" lIns="0" tIns="48512" rIns="0" bIns="48512" numCol="1" rtlCol="0" anchor="t" anchorCtr="0" compatLnSpc="1">
            <a:prstTxWarp prst="textNoShape">
              <a:avLst/>
            </a:prstTxWarp>
          </a:bodyPr>
          <a:lstStyle/>
          <a:p>
            <a:pPr algn="ctr" defTabSz="969953" fontAlgn="base">
              <a:spcBef>
                <a:spcPct val="0"/>
              </a:spcBef>
              <a:spcAft>
                <a:spcPct val="0"/>
              </a:spcAft>
              <a:defRPr/>
            </a:pPr>
            <a:r>
              <a:rPr lang="en-US" sz="1664" kern="0" dirty="0"/>
              <a:t>Platform optimized for </a:t>
            </a:r>
            <a:br>
              <a:rPr lang="en-US" sz="1664" kern="0" dirty="0"/>
            </a:br>
            <a:r>
              <a:rPr lang="en-US" sz="1664" kern="0" dirty="0"/>
              <a:t>developer productivity </a:t>
            </a:r>
          </a:p>
          <a:p>
            <a:pPr algn="ctr" defTabSz="969953" fontAlgn="base">
              <a:spcBef>
                <a:spcPct val="0"/>
              </a:spcBef>
              <a:spcAft>
                <a:spcPct val="0"/>
              </a:spcAft>
              <a:defRPr/>
            </a:pPr>
            <a:endParaRPr lang="en-US" sz="1664" kern="0" dirty="0"/>
          </a:p>
        </p:txBody>
      </p:sp>
      <p:sp>
        <p:nvSpPr>
          <p:cNvPr id="30" name="TextBox 29"/>
          <p:cNvSpPr txBox="1"/>
          <p:nvPr/>
        </p:nvSpPr>
        <p:spPr>
          <a:xfrm>
            <a:off x="1026908" y="5764382"/>
            <a:ext cx="3578842" cy="478376"/>
          </a:xfrm>
          <a:prstGeom prst="rect">
            <a:avLst/>
          </a:prstGeom>
          <a:noFill/>
        </p:spPr>
        <p:txBody>
          <a:bodyPr wrap="square" rtlCol="0">
            <a:spAutoFit/>
          </a:bodyPr>
          <a:lstStyle/>
          <a:p>
            <a:pPr defTabSz="951156">
              <a:defRPr/>
            </a:pPr>
            <a:r>
              <a:rPr lang="en-US" sz="2448" dirty="0">
                <a:cs typeface="Segoe UI" panose="020B0502040204020203" pitchFamily="34" charset="0"/>
              </a:rPr>
              <a:t>Developer productivity</a:t>
            </a:r>
          </a:p>
        </p:txBody>
      </p:sp>
      <p:sp>
        <p:nvSpPr>
          <p:cNvPr id="31" name="TextBox 30"/>
          <p:cNvSpPr txBox="1"/>
          <p:nvPr/>
        </p:nvSpPr>
        <p:spPr>
          <a:xfrm>
            <a:off x="7005426" y="5764382"/>
            <a:ext cx="4672922" cy="478376"/>
          </a:xfrm>
          <a:prstGeom prst="rect">
            <a:avLst/>
          </a:prstGeom>
          <a:noFill/>
        </p:spPr>
        <p:txBody>
          <a:bodyPr wrap="square" rtlCol="0">
            <a:spAutoFit/>
          </a:bodyPr>
          <a:lstStyle>
            <a:defPPr>
              <a:defRPr lang="en-US"/>
            </a:defPPr>
            <a:lvl1pPr>
              <a:defRPr sz="1600">
                <a:latin typeface="Segoe UI" panose="020B0502040204020203" pitchFamily="34" charset="0"/>
                <a:cs typeface="Segoe UI" panose="020B0502040204020203" pitchFamily="34" charset="0"/>
              </a:defRPr>
            </a:lvl1pPr>
          </a:lstStyle>
          <a:p>
            <a:pPr algn="r" defTabSz="951156">
              <a:defRPr/>
            </a:pPr>
            <a:r>
              <a:rPr lang="en-US" sz="2448" kern="0" dirty="0">
                <a:latin typeface="+mn-lt"/>
              </a:rPr>
              <a:t>Infrastructure control</a:t>
            </a:r>
          </a:p>
        </p:txBody>
      </p:sp>
      <p:cxnSp>
        <p:nvCxnSpPr>
          <p:cNvPr id="32" name="Straight Connector 31"/>
          <p:cNvCxnSpPr/>
          <p:nvPr/>
        </p:nvCxnSpPr>
        <p:spPr>
          <a:xfrm>
            <a:off x="4242403" y="1812065"/>
            <a:ext cx="0" cy="3185696"/>
          </a:xfrm>
          <a:prstGeom prst="line">
            <a:avLst/>
          </a:prstGeom>
          <a:noFill/>
          <a:ln w="19050" cap="flat" cmpd="sng" algn="ctr">
            <a:solidFill>
              <a:srgbClr val="BFBFBF"/>
            </a:solidFill>
            <a:prstDash val="sysDot"/>
            <a:headEnd type="none"/>
            <a:tailEnd type="none"/>
          </a:ln>
          <a:effectLst/>
        </p:spPr>
      </p:cxnSp>
      <p:cxnSp>
        <p:nvCxnSpPr>
          <p:cNvPr id="33" name="Straight Connector 32"/>
          <p:cNvCxnSpPr/>
          <p:nvPr/>
        </p:nvCxnSpPr>
        <p:spPr>
          <a:xfrm>
            <a:off x="8459252" y="1812065"/>
            <a:ext cx="0" cy="3185696"/>
          </a:xfrm>
          <a:prstGeom prst="line">
            <a:avLst/>
          </a:prstGeom>
          <a:noFill/>
          <a:ln w="19050" cap="flat" cmpd="sng" algn="ctr">
            <a:solidFill>
              <a:srgbClr val="BFBFBF"/>
            </a:solidFill>
            <a:prstDash val="sysDot"/>
            <a:headEnd type="none"/>
            <a:tailEnd type="none"/>
          </a:ln>
          <a:effectLst/>
        </p:spPr>
      </p:cxnSp>
      <p:pic>
        <p:nvPicPr>
          <p:cNvPr id="34" name="Picture 33"/>
          <p:cNvPicPr>
            <a:picLocks noChangeAspect="1"/>
          </p:cNvPicPr>
          <p:nvPr/>
        </p:nvPicPr>
        <p:blipFill>
          <a:blip r:embed="rId3"/>
          <a:stretch>
            <a:fillRect/>
          </a:stretch>
        </p:blipFill>
        <p:spPr>
          <a:xfrm>
            <a:off x="1612941" y="2169070"/>
            <a:ext cx="1840859" cy="1712427"/>
          </a:xfrm>
          <a:prstGeom prst="rect">
            <a:avLst/>
          </a:prstGeom>
        </p:spPr>
      </p:pic>
      <p:pic>
        <p:nvPicPr>
          <p:cNvPr id="35" name="Picture 34"/>
          <p:cNvPicPr>
            <a:picLocks noChangeAspect="1"/>
          </p:cNvPicPr>
          <p:nvPr/>
        </p:nvPicPr>
        <p:blipFill>
          <a:blip r:embed="rId4"/>
          <a:stretch>
            <a:fillRect/>
          </a:stretch>
        </p:blipFill>
        <p:spPr>
          <a:xfrm>
            <a:off x="9151037" y="2195953"/>
            <a:ext cx="2214343" cy="1685544"/>
          </a:xfrm>
          <a:prstGeom prst="rect">
            <a:avLst/>
          </a:prstGeom>
        </p:spPr>
      </p:pic>
      <p:pic>
        <p:nvPicPr>
          <p:cNvPr id="36" name="Picture 35"/>
          <p:cNvPicPr>
            <a:picLocks noChangeAspect="1"/>
          </p:cNvPicPr>
          <p:nvPr/>
        </p:nvPicPr>
        <p:blipFill>
          <a:blip r:embed="rId5"/>
          <a:stretch>
            <a:fillRect/>
          </a:stretch>
        </p:blipFill>
        <p:spPr>
          <a:xfrm>
            <a:off x="5462587" y="1903142"/>
            <a:ext cx="1933162" cy="1933162"/>
          </a:xfrm>
          <a:prstGeom prst="rect">
            <a:avLst/>
          </a:prstGeom>
        </p:spPr>
      </p:pic>
      <p:cxnSp>
        <p:nvCxnSpPr>
          <p:cNvPr id="37" name="Straight Arrow Connector 36"/>
          <p:cNvCxnSpPr/>
          <p:nvPr/>
        </p:nvCxnSpPr>
        <p:spPr>
          <a:xfrm>
            <a:off x="1107193" y="5715587"/>
            <a:ext cx="10571155" cy="0"/>
          </a:xfrm>
          <a:prstGeom prst="straightConnector1">
            <a:avLst/>
          </a:prstGeom>
          <a:noFill/>
          <a:ln w="60325" cap="flat" cmpd="sng" algn="ctr">
            <a:solidFill>
              <a:srgbClr val="BFBFBF"/>
            </a:solidFill>
            <a:prstDash val="solid"/>
            <a:headEnd type="triangle"/>
            <a:tailEnd type="triangle"/>
          </a:ln>
          <a:effectLst/>
        </p:spPr>
      </p:cxnSp>
      <p:sp>
        <p:nvSpPr>
          <p:cNvPr id="38" name="Rectangle 37"/>
          <p:cNvSpPr/>
          <p:nvPr/>
        </p:nvSpPr>
        <p:spPr bwMode="auto">
          <a:xfrm>
            <a:off x="8538300" y="4141623"/>
            <a:ext cx="3625903" cy="1005522"/>
          </a:xfrm>
          <a:prstGeom prst="rect">
            <a:avLst/>
          </a:prstGeom>
          <a:noFill/>
          <a:ln w="10795" cap="flat" cmpd="sng" algn="ctr">
            <a:noFill/>
            <a:prstDash val="solid"/>
            <a:headEnd type="none" w="med" len="med"/>
            <a:tailEnd type="none" w="med" len="med"/>
          </a:ln>
          <a:effectLst/>
        </p:spPr>
        <p:txBody>
          <a:bodyPr vert="horz" wrap="square" lIns="0" tIns="48512" rIns="0" bIns="48512" numCol="1" rtlCol="0" anchor="t" anchorCtr="0" compatLnSpc="1">
            <a:prstTxWarp prst="textNoShape">
              <a:avLst/>
            </a:prstTxWarp>
          </a:bodyPr>
          <a:lstStyle/>
          <a:p>
            <a:pPr algn="ctr" defTabSz="969953" fontAlgn="base">
              <a:spcBef>
                <a:spcPct val="0"/>
              </a:spcBef>
              <a:spcAft>
                <a:spcPct val="0"/>
              </a:spcAft>
              <a:defRPr/>
            </a:pPr>
            <a:r>
              <a:rPr lang="en-US" sz="2497" kern="0" dirty="0"/>
              <a:t>Container Services &amp;</a:t>
            </a:r>
          </a:p>
          <a:p>
            <a:pPr algn="ctr" defTabSz="969953" fontAlgn="base">
              <a:spcBef>
                <a:spcPct val="0"/>
              </a:spcBef>
              <a:spcAft>
                <a:spcPct val="0"/>
              </a:spcAft>
              <a:defRPr/>
            </a:pPr>
            <a:r>
              <a:rPr lang="en-US" sz="2497" kern="0" dirty="0"/>
              <a:t>Container Instances</a:t>
            </a:r>
          </a:p>
        </p:txBody>
      </p:sp>
      <p:sp>
        <p:nvSpPr>
          <p:cNvPr id="39" name="Rectangle 38"/>
          <p:cNvSpPr/>
          <p:nvPr/>
        </p:nvSpPr>
        <p:spPr bwMode="auto">
          <a:xfrm>
            <a:off x="4397185" y="4190417"/>
            <a:ext cx="4063969" cy="1005522"/>
          </a:xfrm>
          <a:prstGeom prst="rect">
            <a:avLst/>
          </a:prstGeom>
          <a:noFill/>
          <a:ln w="10795" cap="flat" cmpd="sng" algn="ctr">
            <a:noFill/>
            <a:prstDash val="solid"/>
            <a:headEnd type="none" w="med" len="med"/>
            <a:tailEnd type="none" w="med" len="med"/>
          </a:ln>
          <a:effectLst/>
        </p:spPr>
        <p:txBody>
          <a:bodyPr vert="horz" wrap="square" lIns="0" tIns="48512" rIns="0" bIns="48512" numCol="1" rtlCol="0" anchor="t" anchorCtr="0" compatLnSpc="1">
            <a:prstTxWarp prst="textNoShape">
              <a:avLst/>
            </a:prstTxWarp>
          </a:bodyPr>
          <a:lstStyle/>
          <a:p>
            <a:pPr algn="ctr" defTabSz="969953" fontAlgn="base">
              <a:spcBef>
                <a:spcPct val="0"/>
              </a:spcBef>
              <a:spcAft>
                <a:spcPct val="0"/>
              </a:spcAft>
              <a:defRPr/>
            </a:pPr>
            <a:r>
              <a:rPr lang="en-US" sz="2497" kern="0" dirty="0"/>
              <a:t>Service Fabric</a:t>
            </a:r>
          </a:p>
        </p:txBody>
      </p:sp>
      <p:sp>
        <p:nvSpPr>
          <p:cNvPr id="40" name="Rectangle 39"/>
          <p:cNvSpPr/>
          <p:nvPr/>
        </p:nvSpPr>
        <p:spPr bwMode="auto">
          <a:xfrm>
            <a:off x="885406" y="4190417"/>
            <a:ext cx="3360798" cy="1005522"/>
          </a:xfrm>
          <a:prstGeom prst="rect">
            <a:avLst/>
          </a:prstGeom>
          <a:noFill/>
          <a:ln w="10795" cap="flat" cmpd="sng" algn="ctr">
            <a:noFill/>
            <a:prstDash val="solid"/>
            <a:headEnd type="none" w="med" len="med"/>
            <a:tailEnd type="none" w="med" len="med"/>
          </a:ln>
          <a:effectLst/>
        </p:spPr>
        <p:txBody>
          <a:bodyPr vert="horz" wrap="square" lIns="0" tIns="48512" rIns="0" bIns="48512" numCol="1" rtlCol="0" anchor="t" anchorCtr="0" compatLnSpc="1">
            <a:prstTxWarp prst="textNoShape">
              <a:avLst/>
            </a:prstTxWarp>
          </a:bodyPr>
          <a:lstStyle/>
          <a:p>
            <a:pPr algn="ctr" defTabSz="969953" fontAlgn="base">
              <a:spcBef>
                <a:spcPct val="0"/>
              </a:spcBef>
              <a:spcAft>
                <a:spcPct val="0"/>
              </a:spcAft>
              <a:defRPr/>
            </a:pPr>
            <a:r>
              <a:rPr lang="en-US" sz="2497" kern="0" dirty="0"/>
              <a:t>Functions</a:t>
            </a:r>
          </a:p>
        </p:txBody>
      </p:sp>
      <p:sp>
        <p:nvSpPr>
          <p:cNvPr id="17" name="Rectangle 16"/>
          <p:cNvSpPr/>
          <p:nvPr/>
        </p:nvSpPr>
        <p:spPr>
          <a:xfrm>
            <a:off x="350837" y="979370"/>
            <a:ext cx="2379455" cy="542399"/>
          </a:xfrm>
          <a:prstGeom prst="rect">
            <a:avLst/>
          </a:prstGeom>
        </p:spPr>
        <p:txBody>
          <a:bodyPr wrap="none">
            <a:spAutoFit/>
          </a:bodyPr>
          <a:lstStyle/>
          <a:p>
            <a:pPr lvl="0"/>
            <a:r>
              <a:rPr lang="en-US" sz="2856" kern="0" spc="-104" dirty="0">
                <a:ln w="3175">
                  <a:noFill/>
                </a:ln>
                <a:gradFill>
                  <a:gsLst>
                    <a:gs pos="1250">
                      <a:srgbClr val="0078D7"/>
                    </a:gs>
                    <a:gs pos="100000">
                      <a:srgbClr val="0078D7"/>
                    </a:gs>
                  </a:gsLst>
                  <a:lin ang="5400000" scaled="0"/>
                </a:gradFill>
                <a:latin typeface="Segoe UI Light"/>
                <a:cs typeface="Segoe UI" pitchFamily="34" charset="0"/>
              </a:rPr>
              <a:t>Azure solutions</a:t>
            </a:r>
            <a:endParaRPr lang="en-US" sz="1836" kern="0" dirty="0">
              <a:solidFill>
                <a:sysClr val="windowText" lastClr="000000"/>
              </a:solidFill>
            </a:endParaRPr>
          </a:p>
        </p:txBody>
      </p:sp>
    </p:spTree>
    <p:extLst>
      <p:ext uri="{BB962C8B-B14F-4D97-AF65-F5344CB8AC3E}">
        <p14:creationId xmlns:p14="http://schemas.microsoft.com/office/powerpoint/2010/main" val="2948569354"/>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638" y="2125662"/>
            <a:ext cx="11887200" cy="2179058"/>
          </a:xfrm>
        </p:spPr>
        <p:txBody>
          <a:bodyPr/>
          <a:lstStyle/>
          <a:p>
            <a:pPr defTabSz="969953" fontAlgn="base">
              <a:spcAft>
                <a:spcPct val="0"/>
              </a:spcAft>
              <a:defRPr/>
            </a:pPr>
            <a:r>
              <a:rPr lang="en-US" kern="0" dirty="0"/>
              <a:t>Container Services &amp;</a:t>
            </a:r>
            <a:br>
              <a:rPr lang="en-US" kern="0" dirty="0"/>
            </a:br>
            <a:r>
              <a:rPr lang="en-US" kern="0" dirty="0"/>
              <a:t>Container Instances</a:t>
            </a:r>
          </a:p>
        </p:txBody>
      </p:sp>
    </p:spTree>
    <p:extLst>
      <p:ext uri="{BB962C8B-B14F-4D97-AF65-F5344CB8AC3E}">
        <p14:creationId xmlns:p14="http://schemas.microsoft.com/office/powerpoint/2010/main" val="1859946909"/>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The Container Revolution</a:t>
            </a:r>
          </a:p>
        </p:txBody>
      </p:sp>
      <p:sp>
        <p:nvSpPr>
          <p:cNvPr id="3" name="TextBox 2"/>
          <p:cNvSpPr txBox="1"/>
          <p:nvPr/>
        </p:nvSpPr>
        <p:spPr>
          <a:xfrm>
            <a:off x="9246172" y="2026421"/>
            <a:ext cx="1623927" cy="992938"/>
          </a:xfrm>
          <a:prstGeom prst="rect">
            <a:avLst/>
          </a:prstGeom>
          <a:noFill/>
        </p:spPr>
        <p:txBody>
          <a:bodyPr wrap="square" lIns="186494" tIns="149195" rIns="186494" bIns="149195" rtlCol="0">
            <a:spAutoFit/>
          </a:bodyPr>
          <a:lstStyle/>
          <a:p>
            <a:pPr algn="ctr" defTabSz="932417">
              <a:lnSpc>
                <a:spcPct val="90000"/>
              </a:lnSpc>
              <a:spcAft>
                <a:spcPts val="612"/>
              </a:spcAft>
              <a:defRPr/>
            </a:pPr>
            <a:r>
              <a:rPr lang="en-US" sz="2448" kern="0" dirty="0">
                <a:gradFill>
                  <a:gsLst>
                    <a:gs pos="2917">
                      <a:srgbClr val="353535"/>
                    </a:gs>
                    <a:gs pos="30000">
                      <a:srgbClr val="353535"/>
                    </a:gs>
                  </a:gsLst>
                  <a:lin ang="5400000" scaled="0"/>
                </a:gradFill>
                <a:latin typeface="Segoe UI Semilight"/>
              </a:rPr>
              <a:t>Virtual machine</a:t>
            </a:r>
          </a:p>
        </p:txBody>
      </p:sp>
      <p:grpSp>
        <p:nvGrpSpPr>
          <p:cNvPr id="5" name="Group 4"/>
          <p:cNvGrpSpPr/>
          <p:nvPr/>
        </p:nvGrpSpPr>
        <p:grpSpPr>
          <a:xfrm>
            <a:off x="6940290" y="4150457"/>
            <a:ext cx="2122846" cy="1956130"/>
            <a:chOff x="7793848" y="3705726"/>
            <a:chExt cx="2601435" cy="2397134"/>
          </a:xfrm>
        </p:grpSpPr>
        <p:pic>
          <p:nvPicPr>
            <p:cNvPr id="6" name="Picture 5"/>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7793848" y="3705726"/>
              <a:ext cx="2601435" cy="2397134"/>
            </a:xfrm>
            <a:prstGeom prst="rect">
              <a:avLst/>
            </a:prstGeom>
          </p:spPr>
        </p:pic>
        <p:grpSp>
          <p:nvGrpSpPr>
            <p:cNvPr id="7" name="Group 6"/>
            <p:cNvGrpSpPr/>
            <p:nvPr/>
          </p:nvGrpSpPr>
          <p:grpSpPr>
            <a:xfrm>
              <a:off x="8061554" y="4035051"/>
              <a:ext cx="2080335" cy="1251627"/>
              <a:chOff x="7438653" y="929622"/>
              <a:chExt cx="2080335" cy="1251627"/>
            </a:xfrm>
          </p:grpSpPr>
          <p:grpSp>
            <p:nvGrpSpPr>
              <p:cNvPr id="8" name="Group 7"/>
              <p:cNvGrpSpPr/>
              <p:nvPr/>
            </p:nvGrpSpPr>
            <p:grpSpPr>
              <a:xfrm>
                <a:off x="8267361" y="929622"/>
                <a:ext cx="1251627" cy="1251627"/>
                <a:chOff x="2401519" y="3796294"/>
                <a:chExt cx="1251627" cy="1251627"/>
              </a:xfrm>
              <a:solidFill>
                <a:srgbClr val="00BBF1"/>
              </a:solidFill>
            </p:grpSpPr>
            <p:sp>
              <p:nvSpPr>
                <p:cNvPr id="101" name="Rectangle 100"/>
                <p:cNvSpPr/>
                <p:nvPr/>
              </p:nvSpPr>
              <p:spPr bwMode="auto">
                <a:xfrm>
                  <a:off x="2408208" y="3803325"/>
                  <a:ext cx="1238250" cy="1238250"/>
                </a:xfrm>
                <a:prstGeom prst="rect">
                  <a:avLst/>
                </a:prstGeom>
                <a:grpFill/>
                <a:ln w="38100" cap="flat" cmpd="sng" algn="ctr">
                  <a:solidFill>
                    <a:srgbClr val="FFFFFF"/>
                  </a:solidFill>
                  <a:prstDash val="solid"/>
                  <a:headEnd type="none" w="med" len="med"/>
                  <a:tailEnd type="none" w="med" len="med"/>
                </a:ln>
                <a:effectLst/>
              </p:spPr>
              <p:txBody>
                <a:bodyPr rot="0" spcFirstLastPara="0" vertOverflow="overflow" horzOverflow="overflow" vert="horz" wrap="square" lIns="186494" tIns="149195" rIns="186494" bIns="149195"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kern="0" dirty="0">
                    <a:solidFill>
                      <a:srgbClr val="FFFFFF"/>
                    </a:solidFill>
                    <a:ea typeface="Segoe UI" pitchFamily="34" charset="0"/>
                    <a:cs typeface="Segoe UI" pitchFamily="34" charset="0"/>
                  </a:endParaRPr>
                </a:p>
              </p:txBody>
            </p:sp>
            <p:grpSp>
              <p:nvGrpSpPr>
                <p:cNvPr id="102" name="Group 101"/>
                <p:cNvGrpSpPr/>
                <p:nvPr/>
              </p:nvGrpSpPr>
              <p:grpSpPr>
                <a:xfrm rot="5400000">
                  <a:off x="2826165" y="3789948"/>
                  <a:ext cx="402336" cy="1251627"/>
                  <a:chOff x="2838275" y="3789948"/>
                  <a:chExt cx="402336" cy="1194231"/>
                </a:xfrm>
                <a:grpFill/>
              </p:grpSpPr>
              <p:cxnSp>
                <p:nvCxnSpPr>
                  <p:cNvPr id="106" name="Straight Connector 105"/>
                  <p:cNvCxnSpPr/>
                  <p:nvPr/>
                </p:nvCxnSpPr>
                <p:spPr>
                  <a:xfrm>
                    <a:off x="2838275" y="3789948"/>
                    <a:ext cx="0" cy="1194231"/>
                  </a:xfrm>
                  <a:prstGeom prst="line">
                    <a:avLst/>
                  </a:prstGeom>
                  <a:grpFill/>
                  <a:ln w="38100" cap="flat" cmpd="sng" algn="ctr">
                    <a:solidFill>
                      <a:srgbClr val="FFFFFF"/>
                    </a:solidFill>
                    <a:prstDash val="solid"/>
                    <a:headEnd type="none"/>
                    <a:tailEnd type="none"/>
                  </a:ln>
                  <a:effectLst/>
                </p:spPr>
              </p:cxnSp>
              <p:cxnSp>
                <p:nvCxnSpPr>
                  <p:cNvPr id="107" name="Straight Connector 106"/>
                  <p:cNvCxnSpPr/>
                  <p:nvPr/>
                </p:nvCxnSpPr>
                <p:spPr>
                  <a:xfrm>
                    <a:off x="3240611" y="3789948"/>
                    <a:ext cx="0" cy="1194231"/>
                  </a:xfrm>
                  <a:prstGeom prst="line">
                    <a:avLst/>
                  </a:prstGeom>
                  <a:grpFill/>
                  <a:ln w="38100" cap="flat" cmpd="sng" algn="ctr">
                    <a:solidFill>
                      <a:srgbClr val="FFFFFF"/>
                    </a:solidFill>
                    <a:prstDash val="solid"/>
                    <a:headEnd type="none"/>
                    <a:tailEnd type="none"/>
                  </a:ln>
                  <a:effectLst/>
                </p:spPr>
              </p:cxnSp>
            </p:grpSp>
            <p:grpSp>
              <p:nvGrpSpPr>
                <p:cNvPr id="103" name="Group 102"/>
                <p:cNvGrpSpPr/>
                <p:nvPr/>
              </p:nvGrpSpPr>
              <p:grpSpPr>
                <a:xfrm>
                  <a:off x="2826165" y="3796294"/>
                  <a:ext cx="402336" cy="1251627"/>
                  <a:chOff x="2838275" y="3789948"/>
                  <a:chExt cx="402336" cy="1194231"/>
                </a:xfrm>
                <a:grpFill/>
              </p:grpSpPr>
              <p:cxnSp>
                <p:nvCxnSpPr>
                  <p:cNvPr id="104" name="Straight Connector 103"/>
                  <p:cNvCxnSpPr/>
                  <p:nvPr/>
                </p:nvCxnSpPr>
                <p:spPr>
                  <a:xfrm>
                    <a:off x="2838275" y="3789948"/>
                    <a:ext cx="0" cy="1194231"/>
                  </a:xfrm>
                  <a:prstGeom prst="line">
                    <a:avLst/>
                  </a:prstGeom>
                  <a:grpFill/>
                  <a:ln w="38100" cap="flat" cmpd="sng" algn="ctr">
                    <a:solidFill>
                      <a:srgbClr val="FFFFFF"/>
                    </a:solidFill>
                    <a:prstDash val="solid"/>
                    <a:headEnd type="none"/>
                    <a:tailEnd type="none"/>
                  </a:ln>
                  <a:effectLst/>
                </p:spPr>
              </p:cxnSp>
              <p:cxnSp>
                <p:nvCxnSpPr>
                  <p:cNvPr id="105" name="Straight Connector 104"/>
                  <p:cNvCxnSpPr/>
                  <p:nvPr/>
                </p:nvCxnSpPr>
                <p:spPr>
                  <a:xfrm>
                    <a:off x="3240611" y="3789948"/>
                    <a:ext cx="0" cy="1194231"/>
                  </a:xfrm>
                  <a:prstGeom prst="line">
                    <a:avLst/>
                  </a:prstGeom>
                  <a:grpFill/>
                  <a:ln w="38100" cap="flat" cmpd="sng" algn="ctr">
                    <a:solidFill>
                      <a:srgbClr val="FFFFFF"/>
                    </a:solidFill>
                    <a:prstDash val="solid"/>
                    <a:headEnd type="none"/>
                    <a:tailEnd type="none"/>
                  </a:ln>
                  <a:effectLst/>
                </p:spPr>
              </p:cxnSp>
            </p:grpSp>
          </p:grpSp>
          <p:grpSp>
            <p:nvGrpSpPr>
              <p:cNvPr id="9" name="Group 8"/>
              <p:cNvGrpSpPr/>
              <p:nvPr/>
            </p:nvGrpSpPr>
            <p:grpSpPr>
              <a:xfrm>
                <a:off x="8393804" y="1032472"/>
                <a:ext cx="195714" cy="219632"/>
                <a:chOff x="2304394" y="2806764"/>
                <a:chExt cx="203894" cy="228812"/>
              </a:xfrm>
              <a:solidFill>
                <a:srgbClr val="002060"/>
              </a:solidFill>
            </p:grpSpPr>
            <p:sp>
              <p:nvSpPr>
                <p:cNvPr id="98"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51121">
                    <a:defRPr/>
                  </a:pPr>
                  <a:endParaRPr lang="en-US" sz="1836" kern="0" dirty="0">
                    <a:solidFill>
                      <a:srgbClr val="505050"/>
                    </a:solidFill>
                    <a:latin typeface="Segoe UI Semilight"/>
                  </a:endParaRPr>
                </a:p>
              </p:txBody>
            </p:sp>
            <p:sp>
              <p:nvSpPr>
                <p:cNvPr id="99"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51121">
                    <a:defRPr/>
                  </a:pPr>
                  <a:endParaRPr lang="en-US" sz="1836" kern="0" dirty="0">
                    <a:solidFill>
                      <a:srgbClr val="505050"/>
                    </a:solidFill>
                    <a:latin typeface="Segoe UI Semilight"/>
                  </a:endParaRPr>
                </a:p>
              </p:txBody>
            </p:sp>
            <p:sp>
              <p:nvSpPr>
                <p:cNvPr id="100"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51121">
                    <a:defRPr/>
                  </a:pPr>
                  <a:endParaRPr lang="en-US" sz="1836" kern="0" dirty="0">
                    <a:solidFill>
                      <a:srgbClr val="505050"/>
                    </a:solidFill>
                    <a:latin typeface="Segoe UI Semilight"/>
                  </a:endParaRPr>
                </a:p>
              </p:txBody>
            </p:sp>
          </p:grpSp>
          <p:grpSp>
            <p:nvGrpSpPr>
              <p:cNvPr id="10" name="Group 9"/>
              <p:cNvGrpSpPr/>
              <p:nvPr/>
            </p:nvGrpSpPr>
            <p:grpSpPr>
              <a:xfrm>
                <a:off x="8805917" y="1032472"/>
                <a:ext cx="195714" cy="219632"/>
                <a:chOff x="2304394" y="2806764"/>
                <a:chExt cx="203894" cy="228812"/>
              </a:xfrm>
              <a:solidFill>
                <a:srgbClr val="002060"/>
              </a:solidFill>
            </p:grpSpPr>
            <p:sp>
              <p:nvSpPr>
                <p:cNvPr id="95"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51121">
                    <a:defRPr/>
                  </a:pPr>
                  <a:endParaRPr lang="en-US" sz="1836" kern="0" dirty="0">
                    <a:solidFill>
                      <a:srgbClr val="505050"/>
                    </a:solidFill>
                    <a:latin typeface="Segoe UI Semilight"/>
                  </a:endParaRPr>
                </a:p>
              </p:txBody>
            </p:sp>
            <p:sp>
              <p:nvSpPr>
                <p:cNvPr id="96"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51121">
                    <a:defRPr/>
                  </a:pPr>
                  <a:endParaRPr lang="en-US" sz="1836" kern="0" dirty="0">
                    <a:solidFill>
                      <a:srgbClr val="505050"/>
                    </a:solidFill>
                    <a:latin typeface="Segoe UI Semilight"/>
                  </a:endParaRPr>
                </a:p>
              </p:txBody>
            </p:sp>
            <p:sp>
              <p:nvSpPr>
                <p:cNvPr id="97"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51121">
                    <a:defRPr/>
                  </a:pPr>
                  <a:endParaRPr lang="en-US" sz="1836" kern="0" dirty="0">
                    <a:solidFill>
                      <a:srgbClr val="505050"/>
                    </a:solidFill>
                    <a:latin typeface="Segoe UI Semilight"/>
                  </a:endParaRPr>
                </a:p>
              </p:txBody>
            </p:sp>
          </p:grpSp>
          <p:grpSp>
            <p:nvGrpSpPr>
              <p:cNvPr id="11" name="Group 10"/>
              <p:cNvGrpSpPr/>
              <p:nvPr/>
            </p:nvGrpSpPr>
            <p:grpSpPr>
              <a:xfrm>
                <a:off x="9216692" y="1032472"/>
                <a:ext cx="195714" cy="219632"/>
                <a:chOff x="2304394" y="2806764"/>
                <a:chExt cx="203894" cy="228812"/>
              </a:xfrm>
              <a:solidFill>
                <a:srgbClr val="002060"/>
              </a:solidFill>
            </p:grpSpPr>
            <p:sp>
              <p:nvSpPr>
                <p:cNvPr id="92"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51121">
                    <a:defRPr/>
                  </a:pPr>
                  <a:endParaRPr lang="en-US" sz="1836" kern="0" dirty="0">
                    <a:solidFill>
                      <a:srgbClr val="505050"/>
                    </a:solidFill>
                    <a:latin typeface="Segoe UI Semilight"/>
                  </a:endParaRPr>
                </a:p>
              </p:txBody>
            </p:sp>
            <p:sp>
              <p:nvSpPr>
                <p:cNvPr id="93"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51121">
                    <a:defRPr/>
                  </a:pPr>
                  <a:endParaRPr lang="en-US" sz="1836" kern="0" dirty="0">
                    <a:solidFill>
                      <a:srgbClr val="505050"/>
                    </a:solidFill>
                    <a:latin typeface="Segoe UI Semilight"/>
                  </a:endParaRPr>
                </a:p>
              </p:txBody>
            </p:sp>
            <p:sp>
              <p:nvSpPr>
                <p:cNvPr id="94"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51121">
                    <a:defRPr/>
                  </a:pPr>
                  <a:endParaRPr lang="en-US" sz="1836" kern="0" dirty="0">
                    <a:solidFill>
                      <a:srgbClr val="505050"/>
                    </a:solidFill>
                    <a:latin typeface="Segoe UI Semilight"/>
                  </a:endParaRPr>
                </a:p>
              </p:txBody>
            </p:sp>
          </p:grpSp>
          <p:grpSp>
            <p:nvGrpSpPr>
              <p:cNvPr id="12" name="Group 11"/>
              <p:cNvGrpSpPr/>
              <p:nvPr/>
            </p:nvGrpSpPr>
            <p:grpSpPr>
              <a:xfrm>
                <a:off x="8393804" y="1423983"/>
                <a:ext cx="195714" cy="219632"/>
                <a:chOff x="2304394" y="2806764"/>
                <a:chExt cx="203894" cy="228812"/>
              </a:xfrm>
              <a:solidFill>
                <a:srgbClr val="002060"/>
              </a:solidFill>
            </p:grpSpPr>
            <p:sp>
              <p:nvSpPr>
                <p:cNvPr id="89"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51121">
                    <a:defRPr/>
                  </a:pPr>
                  <a:endParaRPr lang="en-US" sz="1836" kern="0" dirty="0">
                    <a:solidFill>
                      <a:srgbClr val="505050"/>
                    </a:solidFill>
                    <a:latin typeface="Segoe UI Semilight"/>
                  </a:endParaRPr>
                </a:p>
              </p:txBody>
            </p:sp>
            <p:sp>
              <p:nvSpPr>
                <p:cNvPr id="90"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51121">
                    <a:defRPr/>
                  </a:pPr>
                  <a:endParaRPr lang="en-US" sz="1836" kern="0" dirty="0">
                    <a:solidFill>
                      <a:srgbClr val="505050"/>
                    </a:solidFill>
                    <a:latin typeface="Segoe UI Semilight"/>
                  </a:endParaRPr>
                </a:p>
              </p:txBody>
            </p:sp>
            <p:sp>
              <p:nvSpPr>
                <p:cNvPr id="91"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51121">
                    <a:defRPr/>
                  </a:pPr>
                  <a:endParaRPr lang="en-US" sz="1836" kern="0" dirty="0">
                    <a:solidFill>
                      <a:srgbClr val="505050"/>
                    </a:solidFill>
                    <a:latin typeface="Segoe UI Semilight"/>
                  </a:endParaRPr>
                </a:p>
              </p:txBody>
            </p:sp>
          </p:grpSp>
          <p:grpSp>
            <p:nvGrpSpPr>
              <p:cNvPr id="13" name="Group 12"/>
              <p:cNvGrpSpPr/>
              <p:nvPr/>
            </p:nvGrpSpPr>
            <p:grpSpPr>
              <a:xfrm>
                <a:off x="8805917" y="1423983"/>
                <a:ext cx="195714" cy="219632"/>
                <a:chOff x="2304394" y="2806764"/>
                <a:chExt cx="203894" cy="228812"/>
              </a:xfrm>
              <a:solidFill>
                <a:srgbClr val="002060"/>
              </a:solidFill>
            </p:grpSpPr>
            <p:sp>
              <p:nvSpPr>
                <p:cNvPr id="86"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51121">
                    <a:defRPr/>
                  </a:pPr>
                  <a:endParaRPr lang="en-US" sz="1836" kern="0" dirty="0">
                    <a:solidFill>
                      <a:srgbClr val="505050"/>
                    </a:solidFill>
                    <a:latin typeface="Segoe UI Semilight"/>
                  </a:endParaRPr>
                </a:p>
              </p:txBody>
            </p:sp>
            <p:sp>
              <p:nvSpPr>
                <p:cNvPr id="87"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51121">
                    <a:defRPr/>
                  </a:pPr>
                  <a:endParaRPr lang="en-US" sz="1836" kern="0" dirty="0">
                    <a:solidFill>
                      <a:srgbClr val="505050"/>
                    </a:solidFill>
                    <a:latin typeface="Segoe UI Semilight"/>
                  </a:endParaRPr>
                </a:p>
              </p:txBody>
            </p:sp>
            <p:sp>
              <p:nvSpPr>
                <p:cNvPr id="88"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51121">
                    <a:defRPr/>
                  </a:pPr>
                  <a:endParaRPr lang="en-US" sz="1836" kern="0" dirty="0">
                    <a:solidFill>
                      <a:srgbClr val="505050"/>
                    </a:solidFill>
                    <a:latin typeface="Segoe UI Semilight"/>
                  </a:endParaRPr>
                </a:p>
              </p:txBody>
            </p:sp>
          </p:grpSp>
          <p:grpSp>
            <p:nvGrpSpPr>
              <p:cNvPr id="14" name="Group 13"/>
              <p:cNvGrpSpPr/>
              <p:nvPr/>
            </p:nvGrpSpPr>
            <p:grpSpPr>
              <a:xfrm>
                <a:off x="9216692" y="1423983"/>
                <a:ext cx="195714" cy="219632"/>
                <a:chOff x="2304394" y="2806764"/>
                <a:chExt cx="203894" cy="228812"/>
              </a:xfrm>
              <a:solidFill>
                <a:srgbClr val="002060"/>
              </a:solidFill>
            </p:grpSpPr>
            <p:sp>
              <p:nvSpPr>
                <p:cNvPr id="83"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51121">
                    <a:defRPr/>
                  </a:pPr>
                  <a:endParaRPr lang="en-US" sz="1836" kern="0" dirty="0">
                    <a:solidFill>
                      <a:srgbClr val="505050"/>
                    </a:solidFill>
                    <a:latin typeface="Segoe UI Semilight"/>
                  </a:endParaRPr>
                </a:p>
              </p:txBody>
            </p:sp>
            <p:sp>
              <p:nvSpPr>
                <p:cNvPr id="84"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51121">
                    <a:defRPr/>
                  </a:pPr>
                  <a:endParaRPr lang="en-US" sz="1836" kern="0" dirty="0">
                    <a:solidFill>
                      <a:srgbClr val="505050"/>
                    </a:solidFill>
                    <a:latin typeface="Segoe UI Semilight"/>
                  </a:endParaRPr>
                </a:p>
              </p:txBody>
            </p:sp>
            <p:sp>
              <p:nvSpPr>
                <p:cNvPr id="85"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51121">
                    <a:defRPr/>
                  </a:pPr>
                  <a:endParaRPr lang="en-US" sz="1836" kern="0" dirty="0">
                    <a:solidFill>
                      <a:srgbClr val="505050"/>
                    </a:solidFill>
                    <a:latin typeface="Segoe UI Semilight"/>
                  </a:endParaRPr>
                </a:p>
              </p:txBody>
            </p:sp>
          </p:grpSp>
          <p:grpSp>
            <p:nvGrpSpPr>
              <p:cNvPr id="15" name="Group 14"/>
              <p:cNvGrpSpPr/>
              <p:nvPr/>
            </p:nvGrpSpPr>
            <p:grpSpPr>
              <a:xfrm>
                <a:off x="8393804" y="1862196"/>
                <a:ext cx="195714" cy="219632"/>
                <a:chOff x="2304394" y="2806764"/>
                <a:chExt cx="203894" cy="228812"/>
              </a:xfrm>
              <a:solidFill>
                <a:srgbClr val="002060"/>
              </a:solidFill>
            </p:grpSpPr>
            <p:sp>
              <p:nvSpPr>
                <p:cNvPr id="80"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51121">
                    <a:defRPr/>
                  </a:pPr>
                  <a:endParaRPr lang="en-US" sz="1836" kern="0" dirty="0">
                    <a:solidFill>
                      <a:srgbClr val="505050"/>
                    </a:solidFill>
                    <a:latin typeface="Segoe UI Semilight"/>
                  </a:endParaRPr>
                </a:p>
              </p:txBody>
            </p:sp>
            <p:sp>
              <p:nvSpPr>
                <p:cNvPr id="81"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51121">
                    <a:defRPr/>
                  </a:pPr>
                  <a:endParaRPr lang="en-US" sz="1836" kern="0" dirty="0">
                    <a:solidFill>
                      <a:srgbClr val="505050"/>
                    </a:solidFill>
                    <a:latin typeface="Segoe UI Semilight"/>
                  </a:endParaRPr>
                </a:p>
              </p:txBody>
            </p:sp>
            <p:sp>
              <p:nvSpPr>
                <p:cNvPr id="82"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51121">
                    <a:defRPr/>
                  </a:pPr>
                  <a:endParaRPr lang="en-US" sz="1836" kern="0" dirty="0">
                    <a:solidFill>
                      <a:srgbClr val="505050"/>
                    </a:solidFill>
                    <a:latin typeface="Segoe UI Semilight"/>
                  </a:endParaRPr>
                </a:p>
              </p:txBody>
            </p:sp>
          </p:grpSp>
          <p:grpSp>
            <p:nvGrpSpPr>
              <p:cNvPr id="16" name="Group 15"/>
              <p:cNvGrpSpPr/>
              <p:nvPr/>
            </p:nvGrpSpPr>
            <p:grpSpPr>
              <a:xfrm>
                <a:off x="8805917" y="1862196"/>
                <a:ext cx="195714" cy="219632"/>
                <a:chOff x="2304394" y="2806764"/>
                <a:chExt cx="203894" cy="228812"/>
              </a:xfrm>
              <a:solidFill>
                <a:srgbClr val="002060"/>
              </a:solidFill>
            </p:grpSpPr>
            <p:sp>
              <p:nvSpPr>
                <p:cNvPr id="77"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51121">
                    <a:defRPr/>
                  </a:pPr>
                  <a:endParaRPr lang="en-US" sz="1836" kern="0" dirty="0">
                    <a:solidFill>
                      <a:srgbClr val="505050"/>
                    </a:solidFill>
                    <a:latin typeface="Segoe UI Semilight"/>
                  </a:endParaRPr>
                </a:p>
              </p:txBody>
            </p:sp>
            <p:sp>
              <p:nvSpPr>
                <p:cNvPr id="78"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51121">
                    <a:defRPr/>
                  </a:pPr>
                  <a:endParaRPr lang="en-US" sz="1836" kern="0" dirty="0">
                    <a:solidFill>
                      <a:srgbClr val="505050"/>
                    </a:solidFill>
                    <a:latin typeface="Segoe UI Semilight"/>
                  </a:endParaRPr>
                </a:p>
              </p:txBody>
            </p:sp>
            <p:sp>
              <p:nvSpPr>
                <p:cNvPr id="79"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51121">
                    <a:defRPr/>
                  </a:pPr>
                  <a:endParaRPr lang="en-US" sz="1836" kern="0" dirty="0">
                    <a:solidFill>
                      <a:srgbClr val="505050"/>
                    </a:solidFill>
                    <a:latin typeface="Segoe UI Semilight"/>
                  </a:endParaRPr>
                </a:p>
              </p:txBody>
            </p:sp>
          </p:grpSp>
          <p:grpSp>
            <p:nvGrpSpPr>
              <p:cNvPr id="17" name="Group 16"/>
              <p:cNvGrpSpPr/>
              <p:nvPr/>
            </p:nvGrpSpPr>
            <p:grpSpPr>
              <a:xfrm>
                <a:off x="9216692" y="1862196"/>
                <a:ext cx="195714" cy="219632"/>
                <a:chOff x="2304394" y="2806764"/>
                <a:chExt cx="203894" cy="228812"/>
              </a:xfrm>
              <a:solidFill>
                <a:srgbClr val="002060"/>
              </a:solidFill>
            </p:grpSpPr>
            <p:sp>
              <p:nvSpPr>
                <p:cNvPr id="74"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51121">
                    <a:defRPr/>
                  </a:pPr>
                  <a:endParaRPr lang="en-US" sz="1836" kern="0" dirty="0">
                    <a:solidFill>
                      <a:srgbClr val="505050"/>
                    </a:solidFill>
                    <a:latin typeface="Segoe UI Semilight"/>
                  </a:endParaRPr>
                </a:p>
              </p:txBody>
            </p:sp>
            <p:sp>
              <p:nvSpPr>
                <p:cNvPr id="75"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51121">
                    <a:defRPr/>
                  </a:pPr>
                  <a:endParaRPr lang="en-US" sz="1836" kern="0" dirty="0">
                    <a:solidFill>
                      <a:srgbClr val="505050"/>
                    </a:solidFill>
                    <a:latin typeface="Segoe UI Semilight"/>
                  </a:endParaRPr>
                </a:p>
              </p:txBody>
            </p:sp>
            <p:sp>
              <p:nvSpPr>
                <p:cNvPr id="76"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51121">
                    <a:defRPr/>
                  </a:pPr>
                  <a:endParaRPr lang="en-US" sz="1836" kern="0" dirty="0">
                    <a:solidFill>
                      <a:srgbClr val="505050"/>
                    </a:solidFill>
                    <a:latin typeface="Segoe UI Semilight"/>
                  </a:endParaRPr>
                </a:p>
              </p:txBody>
            </p:sp>
          </p:grpSp>
          <p:grpSp>
            <p:nvGrpSpPr>
              <p:cNvPr id="18" name="Group 17"/>
              <p:cNvGrpSpPr/>
              <p:nvPr/>
            </p:nvGrpSpPr>
            <p:grpSpPr>
              <a:xfrm>
                <a:off x="7438653" y="929622"/>
                <a:ext cx="1251627" cy="1251627"/>
                <a:chOff x="2401519" y="3796294"/>
                <a:chExt cx="1251627" cy="1251627"/>
              </a:xfrm>
              <a:solidFill>
                <a:srgbClr val="00BBF1"/>
              </a:solidFill>
            </p:grpSpPr>
            <p:sp>
              <p:nvSpPr>
                <p:cNvPr id="67" name="Rectangle 66"/>
                <p:cNvSpPr/>
                <p:nvPr/>
              </p:nvSpPr>
              <p:spPr bwMode="auto">
                <a:xfrm>
                  <a:off x="2408208" y="3803325"/>
                  <a:ext cx="1238250" cy="1238250"/>
                </a:xfrm>
                <a:prstGeom prst="rect">
                  <a:avLst/>
                </a:prstGeom>
                <a:grpFill/>
                <a:ln w="38100" cap="flat" cmpd="sng" algn="ctr">
                  <a:solidFill>
                    <a:srgbClr val="FFFFFF"/>
                  </a:solidFill>
                  <a:prstDash val="solid"/>
                  <a:headEnd type="none" w="med" len="med"/>
                  <a:tailEnd type="none" w="med" len="med"/>
                </a:ln>
                <a:effectLst/>
              </p:spPr>
              <p:txBody>
                <a:bodyPr rot="0" spcFirstLastPara="0" vertOverflow="overflow" horzOverflow="overflow" vert="horz" wrap="square" lIns="186494" tIns="149195" rIns="186494" bIns="149195"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kern="0" dirty="0">
                    <a:solidFill>
                      <a:srgbClr val="FFFFFF"/>
                    </a:solidFill>
                    <a:ea typeface="Segoe UI" pitchFamily="34" charset="0"/>
                    <a:cs typeface="Segoe UI" pitchFamily="34" charset="0"/>
                  </a:endParaRPr>
                </a:p>
              </p:txBody>
            </p:sp>
            <p:grpSp>
              <p:nvGrpSpPr>
                <p:cNvPr id="68" name="Group 67"/>
                <p:cNvGrpSpPr/>
                <p:nvPr/>
              </p:nvGrpSpPr>
              <p:grpSpPr>
                <a:xfrm rot="5400000">
                  <a:off x="2826165" y="3789948"/>
                  <a:ext cx="402336" cy="1251627"/>
                  <a:chOff x="2838275" y="3789948"/>
                  <a:chExt cx="402336" cy="1194231"/>
                </a:xfrm>
                <a:grpFill/>
              </p:grpSpPr>
              <p:cxnSp>
                <p:nvCxnSpPr>
                  <p:cNvPr id="72" name="Straight Connector 71"/>
                  <p:cNvCxnSpPr/>
                  <p:nvPr/>
                </p:nvCxnSpPr>
                <p:spPr>
                  <a:xfrm>
                    <a:off x="2838275" y="3789948"/>
                    <a:ext cx="0" cy="1194231"/>
                  </a:xfrm>
                  <a:prstGeom prst="line">
                    <a:avLst/>
                  </a:prstGeom>
                  <a:grpFill/>
                  <a:ln w="38100" cap="flat" cmpd="sng" algn="ctr">
                    <a:solidFill>
                      <a:srgbClr val="FFFFFF"/>
                    </a:solidFill>
                    <a:prstDash val="solid"/>
                    <a:headEnd type="none"/>
                    <a:tailEnd type="none"/>
                  </a:ln>
                  <a:effectLst/>
                </p:spPr>
              </p:cxnSp>
              <p:cxnSp>
                <p:nvCxnSpPr>
                  <p:cNvPr id="73" name="Straight Connector 72"/>
                  <p:cNvCxnSpPr/>
                  <p:nvPr/>
                </p:nvCxnSpPr>
                <p:spPr>
                  <a:xfrm>
                    <a:off x="3240611" y="3789948"/>
                    <a:ext cx="0" cy="1194231"/>
                  </a:xfrm>
                  <a:prstGeom prst="line">
                    <a:avLst/>
                  </a:prstGeom>
                  <a:grpFill/>
                  <a:ln w="38100" cap="flat" cmpd="sng" algn="ctr">
                    <a:solidFill>
                      <a:srgbClr val="FFFFFF"/>
                    </a:solidFill>
                    <a:prstDash val="solid"/>
                    <a:headEnd type="none"/>
                    <a:tailEnd type="none"/>
                  </a:ln>
                  <a:effectLst/>
                </p:spPr>
              </p:cxnSp>
            </p:grpSp>
            <p:grpSp>
              <p:nvGrpSpPr>
                <p:cNvPr id="69" name="Group 68"/>
                <p:cNvGrpSpPr/>
                <p:nvPr/>
              </p:nvGrpSpPr>
              <p:grpSpPr>
                <a:xfrm>
                  <a:off x="2826165" y="3796294"/>
                  <a:ext cx="402336" cy="1251627"/>
                  <a:chOff x="2838275" y="3789948"/>
                  <a:chExt cx="402336" cy="1194231"/>
                </a:xfrm>
                <a:grpFill/>
              </p:grpSpPr>
              <p:cxnSp>
                <p:nvCxnSpPr>
                  <p:cNvPr id="70" name="Straight Connector 69"/>
                  <p:cNvCxnSpPr/>
                  <p:nvPr/>
                </p:nvCxnSpPr>
                <p:spPr>
                  <a:xfrm>
                    <a:off x="2838275" y="3789948"/>
                    <a:ext cx="0" cy="1194231"/>
                  </a:xfrm>
                  <a:prstGeom prst="line">
                    <a:avLst/>
                  </a:prstGeom>
                  <a:grpFill/>
                  <a:ln w="38100" cap="flat" cmpd="sng" algn="ctr">
                    <a:solidFill>
                      <a:srgbClr val="FFFFFF"/>
                    </a:solidFill>
                    <a:prstDash val="solid"/>
                    <a:headEnd type="none"/>
                    <a:tailEnd type="none"/>
                  </a:ln>
                  <a:effectLst/>
                </p:spPr>
              </p:cxnSp>
              <p:cxnSp>
                <p:nvCxnSpPr>
                  <p:cNvPr id="71" name="Straight Connector 70"/>
                  <p:cNvCxnSpPr/>
                  <p:nvPr/>
                </p:nvCxnSpPr>
                <p:spPr>
                  <a:xfrm>
                    <a:off x="3240611" y="3789948"/>
                    <a:ext cx="0" cy="1194231"/>
                  </a:xfrm>
                  <a:prstGeom prst="line">
                    <a:avLst/>
                  </a:prstGeom>
                  <a:grpFill/>
                  <a:ln w="38100" cap="flat" cmpd="sng" algn="ctr">
                    <a:solidFill>
                      <a:srgbClr val="FFFFFF"/>
                    </a:solidFill>
                    <a:prstDash val="solid"/>
                    <a:headEnd type="none"/>
                    <a:tailEnd type="none"/>
                  </a:ln>
                  <a:effectLst/>
                </p:spPr>
              </p:cxnSp>
            </p:grpSp>
          </p:grpSp>
          <p:grpSp>
            <p:nvGrpSpPr>
              <p:cNvPr id="19" name="Group 18"/>
              <p:cNvGrpSpPr/>
              <p:nvPr/>
            </p:nvGrpSpPr>
            <p:grpSpPr>
              <a:xfrm>
                <a:off x="7969086" y="1034758"/>
                <a:ext cx="195714" cy="219632"/>
                <a:chOff x="2304394" y="2806764"/>
                <a:chExt cx="203894" cy="228812"/>
              </a:xfrm>
              <a:solidFill>
                <a:srgbClr val="002060"/>
              </a:solidFill>
            </p:grpSpPr>
            <p:sp>
              <p:nvSpPr>
                <p:cNvPr id="64"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51121">
                    <a:defRPr/>
                  </a:pPr>
                  <a:endParaRPr lang="en-US" sz="1836" kern="0" dirty="0">
                    <a:solidFill>
                      <a:srgbClr val="505050"/>
                    </a:solidFill>
                    <a:latin typeface="Segoe UI Semilight"/>
                  </a:endParaRPr>
                </a:p>
              </p:txBody>
            </p:sp>
            <p:sp>
              <p:nvSpPr>
                <p:cNvPr id="65"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51121">
                    <a:defRPr/>
                  </a:pPr>
                  <a:endParaRPr lang="en-US" sz="1836" kern="0" dirty="0">
                    <a:solidFill>
                      <a:srgbClr val="505050"/>
                    </a:solidFill>
                    <a:latin typeface="Segoe UI Semilight"/>
                  </a:endParaRPr>
                </a:p>
              </p:txBody>
            </p:sp>
            <p:sp>
              <p:nvSpPr>
                <p:cNvPr id="66"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51121">
                    <a:defRPr/>
                  </a:pPr>
                  <a:endParaRPr lang="en-US" sz="1836" kern="0" dirty="0">
                    <a:solidFill>
                      <a:srgbClr val="505050"/>
                    </a:solidFill>
                    <a:latin typeface="Segoe UI Semilight"/>
                  </a:endParaRPr>
                </a:p>
              </p:txBody>
            </p:sp>
          </p:grpSp>
          <p:grpSp>
            <p:nvGrpSpPr>
              <p:cNvPr id="20" name="Group 19"/>
              <p:cNvGrpSpPr/>
              <p:nvPr/>
            </p:nvGrpSpPr>
            <p:grpSpPr>
              <a:xfrm>
                <a:off x="8381199" y="1034758"/>
                <a:ext cx="195714" cy="219632"/>
                <a:chOff x="2304394" y="2806764"/>
                <a:chExt cx="203894" cy="228812"/>
              </a:xfrm>
              <a:solidFill>
                <a:srgbClr val="002060"/>
              </a:solidFill>
            </p:grpSpPr>
            <p:sp>
              <p:nvSpPr>
                <p:cNvPr id="61"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51121">
                    <a:defRPr/>
                  </a:pPr>
                  <a:endParaRPr lang="en-US" sz="1836" kern="0" dirty="0">
                    <a:solidFill>
                      <a:srgbClr val="505050"/>
                    </a:solidFill>
                    <a:latin typeface="Segoe UI Semilight"/>
                  </a:endParaRPr>
                </a:p>
              </p:txBody>
            </p:sp>
            <p:sp>
              <p:nvSpPr>
                <p:cNvPr id="62"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51121">
                    <a:defRPr/>
                  </a:pPr>
                  <a:endParaRPr lang="en-US" sz="1836" kern="0" dirty="0">
                    <a:solidFill>
                      <a:srgbClr val="505050"/>
                    </a:solidFill>
                    <a:latin typeface="Segoe UI Semilight"/>
                  </a:endParaRPr>
                </a:p>
              </p:txBody>
            </p:sp>
            <p:sp>
              <p:nvSpPr>
                <p:cNvPr id="63"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51121">
                    <a:defRPr/>
                  </a:pPr>
                  <a:endParaRPr lang="en-US" sz="1836" kern="0" dirty="0">
                    <a:solidFill>
                      <a:srgbClr val="505050"/>
                    </a:solidFill>
                    <a:latin typeface="Segoe UI Semilight"/>
                  </a:endParaRPr>
                </a:p>
              </p:txBody>
            </p:sp>
          </p:grpSp>
          <p:grpSp>
            <p:nvGrpSpPr>
              <p:cNvPr id="21" name="Group 20"/>
              <p:cNvGrpSpPr/>
              <p:nvPr/>
            </p:nvGrpSpPr>
            <p:grpSpPr>
              <a:xfrm>
                <a:off x="8791974" y="1034758"/>
                <a:ext cx="195714" cy="219632"/>
                <a:chOff x="2304394" y="2806764"/>
                <a:chExt cx="203894" cy="228812"/>
              </a:xfrm>
              <a:solidFill>
                <a:srgbClr val="002060"/>
              </a:solidFill>
            </p:grpSpPr>
            <p:sp>
              <p:nvSpPr>
                <p:cNvPr id="58"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51121">
                    <a:defRPr/>
                  </a:pPr>
                  <a:endParaRPr lang="en-US" sz="1836" kern="0" dirty="0">
                    <a:solidFill>
                      <a:srgbClr val="505050"/>
                    </a:solidFill>
                    <a:latin typeface="Segoe UI Semilight"/>
                  </a:endParaRPr>
                </a:p>
              </p:txBody>
            </p:sp>
            <p:sp>
              <p:nvSpPr>
                <p:cNvPr id="59"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51121">
                    <a:defRPr/>
                  </a:pPr>
                  <a:endParaRPr lang="en-US" sz="1836" kern="0" dirty="0">
                    <a:solidFill>
                      <a:srgbClr val="505050"/>
                    </a:solidFill>
                    <a:latin typeface="Segoe UI Semilight"/>
                  </a:endParaRPr>
                </a:p>
              </p:txBody>
            </p:sp>
            <p:sp>
              <p:nvSpPr>
                <p:cNvPr id="60"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51121">
                    <a:defRPr/>
                  </a:pPr>
                  <a:endParaRPr lang="en-US" sz="1836" kern="0" dirty="0">
                    <a:solidFill>
                      <a:srgbClr val="505050"/>
                    </a:solidFill>
                    <a:latin typeface="Segoe UI Semilight"/>
                  </a:endParaRPr>
                </a:p>
              </p:txBody>
            </p:sp>
          </p:grpSp>
          <p:grpSp>
            <p:nvGrpSpPr>
              <p:cNvPr id="22" name="Group 21"/>
              <p:cNvGrpSpPr/>
              <p:nvPr/>
            </p:nvGrpSpPr>
            <p:grpSpPr>
              <a:xfrm>
                <a:off x="7969086" y="1426269"/>
                <a:ext cx="195714" cy="219632"/>
                <a:chOff x="2304394" y="2806764"/>
                <a:chExt cx="203894" cy="228812"/>
              </a:xfrm>
              <a:solidFill>
                <a:srgbClr val="002060"/>
              </a:solidFill>
            </p:grpSpPr>
            <p:sp>
              <p:nvSpPr>
                <p:cNvPr id="55"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51121">
                    <a:defRPr/>
                  </a:pPr>
                  <a:endParaRPr lang="en-US" sz="1836" kern="0" dirty="0">
                    <a:solidFill>
                      <a:srgbClr val="505050"/>
                    </a:solidFill>
                    <a:latin typeface="Segoe UI Semilight"/>
                  </a:endParaRPr>
                </a:p>
              </p:txBody>
            </p:sp>
            <p:sp>
              <p:nvSpPr>
                <p:cNvPr id="56"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51121">
                    <a:defRPr/>
                  </a:pPr>
                  <a:endParaRPr lang="en-US" sz="1836" kern="0" dirty="0">
                    <a:solidFill>
                      <a:srgbClr val="505050"/>
                    </a:solidFill>
                    <a:latin typeface="Segoe UI Semilight"/>
                  </a:endParaRPr>
                </a:p>
              </p:txBody>
            </p:sp>
            <p:sp>
              <p:nvSpPr>
                <p:cNvPr id="57"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51121">
                    <a:defRPr/>
                  </a:pPr>
                  <a:endParaRPr lang="en-US" sz="1836" kern="0" dirty="0">
                    <a:solidFill>
                      <a:srgbClr val="505050"/>
                    </a:solidFill>
                    <a:latin typeface="Segoe UI Semilight"/>
                  </a:endParaRPr>
                </a:p>
              </p:txBody>
            </p:sp>
          </p:grpSp>
          <p:grpSp>
            <p:nvGrpSpPr>
              <p:cNvPr id="23" name="Group 22"/>
              <p:cNvGrpSpPr/>
              <p:nvPr/>
            </p:nvGrpSpPr>
            <p:grpSpPr>
              <a:xfrm>
                <a:off x="8381199" y="1426269"/>
                <a:ext cx="195714" cy="219632"/>
                <a:chOff x="2304394" y="2806764"/>
                <a:chExt cx="203894" cy="228812"/>
              </a:xfrm>
              <a:solidFill>
                <a:srgbClr val="002060"/>
              </a:solidFill>
            </p:grpSpPr>
            <p:sp>
              <p:nvSpPr>
                <p:cNvPr id="52"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51121">
                    <a:defRPr/>
                  </a:pPr>
                  <a:endParaRPr lang="en-US" sz="1836" kern="0" dirty="0">
                    <a:solidFill>
                      <a:srgbClr val="505050"/>
                    </a:solidFill>
                    <a:latin typeface="Segoe UI Semilight"/>
                  </a:endParaRPr>
                </a:p>
              </p:txBody>
            </p:sp>
            <p:sp>
              <p:nvSpPr>
                <p:cNvPr id="53"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51121">
                    <a:defRPr/>
                  </a:pPr>
                  <a:endParaRPr lang="en-US" sz="1836" kern="0" dirty="0">
                    <a:solidFill>
                      <a:srgbClr val="505050"/>
                    </a:solidFill>
                    <a:latin typeface="Segoe UI Semilight"/>
                  </a:endParaRPr>
                </a:p>
              </p:txBody>
            </p:sp>
            <p:sp>
              <p:nvSpPr>
                <p:cNvPr id="54"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51121">
                    <a:defRPr/>
                  </a:pPr>
                  <a:endParaRPr lang="en-US" sz="1836" kern="0" dirty="0">
                    <a:solidFill>
                      <a:srgbClr val="505050"/>
                    </a:solidFill>
                    <a:latin typeface="Segoe UI Semilight"/>
                  </a:endParaRPr>
                </a:p>
              </p:txBody>
            </p:sp>
          </p:grpSp>
          <p:grpSp>
            <p:nvGrpSpPr>
              <p:cNvPr id="24" name="Group 23"/>
              <p:cNvGrpSpPr/>
              <p:nvPr/>
            </p:nvGrpSpPr>
            <p:grpSpPr>
              <a:xfrm>
                <a:off x="8791974" y="1426269"/>
                <a:ext cx="195714" cy="219632"/>
                <a:chOff x="2304394" y="2806764"/>
                <a:chExt cx="203894" cy="228812"/>
              </a:xfrm>
              <a:solidFill>
                <a:srgbClr val="002060"/>
              </a:solidFill>
            </p:grpSpPr>
            <p:sp>
              <p:nvSpPr>
                <p:cNvPr id="49"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51121">
                    <a:defRPr/>
                  </a:pPr>
                  <a:endParaRPr lang="en-US" sz="1836" kern="0" dirty="0">
                    <a:solidFill>
                      <a:srgbClr val="505050"/>
                    </a:solidFill>
                    <a:latin typeface="Segoe UI Semilight"/>
                  </a:endParaRPr>
                </a:p>
              </p:txBody>
            </p:sp>
            <p:sp>
              <p:nvSpPr>
                <p:cNvPr id="50"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51121">
                    <a:defRPr/>
                  </a:pPr>
                  <a:endParaRPr lang="en-US" sz="1836" kern="0" dirty="0">
                    <a:solidFill>
                      <a:srgbClr val="505050"/>
                    </a:solidFill>
                    <a:latin typeface="Segoe UI Semilight"/>
                  </a:endParaRPr>
                </a:p>
              </p:txBody>
            </p:sp>
            <p:sp>
              <p:nvSpPr>
                <p:cNvPr id="51"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51121">
                    <a:defRPr/>
                  </a:pPr>
                  <a:endParaRPr lang="en-US" sz="1836" kern="0" dirty="0">
                    <a:solidFill>
                      <a:srgbClr val="505050"/>
                    </a:solidFill>
                    <a:latin typeface="Segoe UI Semilight"/>
                  </a:endParaRPr>
                </a:p>
              </p:txBody>
            </p:sp>
          </p:grpSp>
          <p:grpSp>
            <p:nvGrpSpPr>
              <p:cNvPr id="25" name="Group 24"/>
              <p:cNvGrpSpPr/>
              <p:nvPr/>
            </p:nvGrpSpPr>
            <p:grpSpPr>
              <a:xfrm>
                <a:off x="7969086" y="1864482"/>
                <a:ext cx="195714" cy="219632"/>
                <a:chOff x="2304394" y="2806764"/>
                <a:chExt cx="203894" cy="228812"/>
              </a:xfrm>
              <a:solidFill>
                <a:srgbClr val="002060"/>
              </a:solidFill>
            </p:grpSpPr>
            <p:sp>
              <p:nvSpPr>
                <p:cNvPr id="46"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51121">
                    <a:defRPr/>
                  </a:pPr>
                  <a:endParaRPr lang="en-US" sz="1836" kern="0" dirty="0">
                    <a:solidFill>
                      <a:srgbClr val="505050"/>
                    </a:solidFill>
                    <a:latin typeface="Segoe UI Semilight"/>
                  </a:endParaRPr>
                </a:p>
              </p:txBody>
            </p:sp>
            <p:sp>
              <p:nvSpPr>
                <p:cNvPr id="47"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51121">
                    <a:defRPr/>
                  </a:pPr>
                  <a:endParaRPr lang="en-US" sz="1836" kern="0" dirty="0">
                    <a:solidFill>
                      <a:srgbClr val="505050"/>
                    </a:solidFill>
                    <a:latin typeface="Segoe UI Semilight"/>
                  </a:endParaRPr>
                </a:p>
              </p:txBody>
            </p:sp>
            <p:sp>
              <p:nvSpPr>
                <p:cNvPr id="48"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51121">
                    <a:defRPr/>
                  </a:pPr>
                  <a:endParaRPr lang="en-US" sz="1836" kern="0" dirty="0">
                    <a:solidFill>
                      <a:srgbClr val="505050"/>
                    </a:solidFill>
                    <a:latin typeface="Segoe UI Semilight"/>
                  </a:endParaRPr>
                </a:p>
              </p:txBody>
            </p:sp>
          </p:grpSp>
          <p:grpSp>
            <p:nvGrpSpPr>
              <p:cNvPr id="26" name="Group 25"/>
              <p:cNvGrpSpPr/>
              <p:nvPr/>
            </p:nvGrpSpPr>
            <p:grpSpPr>
              <a:xfrm>
                <a:off x="8381199" y="1864482"/>
                <a:ext cx="195714" cy="219632"/>
                <a:chOff x="2304394" y="2806764"/>
                <a:chExt cx="203894" cy="228812"/>
              </a:xfrm>
              <a:solidFill>
                <a:srgbClr val="002060"/>
              </a:solidFill>
            </p:grpSpPr>
            <p:sp>
              <p:nvSpPr>
                <p:cNvPr id="43"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51121">
                    <a:defRPr/>
                  </a:pPr>
                  <a:endParaRPr lang="en-US" sz="1836" kern="0" dirty="0">
                    <a:solidFill>
                      <a:srgbClr val="505050"/>
                    </a:solidFill>
                    <a:latin typeface="Segoe UI Semilight"/>
                  </a:endParaRPr>
                </a:p>
              </p:txBody>
            </p:sp>
            <p:sp>
              <p:nvSpPr>
                <p:cNvPr id="44"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51121">
                    <a:defRPr/>
                  </a:pPr>
                  <a:endParaRPr lang="en-US" sz="1836" kern="0" dirty="0">
                    <a:solidFill>
                      <a:srgbClr val="505050"/>
                    </a:solidFill>
                    <a:latin typeface="Segoe UI Semilight"/>
                  </a:endParaRPr>
                </a:p>
              </p:txBody>
            </p:sp>
            <p:sp>
              <p:nvSpPr>
                <p:cNvPr id="45"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51121">
                    <a:defRPr/>
                  </a:pPr>
                  <a:endParaRPr lang="en-US" sz="1836" kern="0" dirty="0">
                    <a:solidFill>
                      <a:srgbClr val="505050"/>
                    </a:solidFill>
                    <a:latin typeface="Segoe UI Semilight"/>
                  </a:endParaRPr>
                </a:p>
              </p:txBody>
            </p:sp>
          </p:grpSp>
          <p:grpSp>
            <p:nvGrpSpPr>
              <p:cNvPr id="27" name="Group 26"/>
              <p:cNvGrpSpPr/>
              <p:nvPr/>
            </p:nvGrpSpPr>
            <p:grpSpPr>
              <a:xfrm>
                <a:off x="8791974" y="1864482"/>
                <a:ext cx="195714" cy="219632"/>
                <a:chOff x="2304394" y="2806764"/>
                <a:chExt cx="203894" cy="228812"/>
              </a:xfrm>
              <a:solidFill>
                <a:srgbClr val="002060"/>
              </a:solidFill>
            </p:grpSpPr>
            <p:sp>
              <p:nvSpPr>
                <p:cNvPr id="40"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51121">
                    <a:defRPr/>
                  </a:pPr>
                  <a:endParaRPr lang="en-US" sz="1836" kern="0" dirty="0">
                    <a:solidFill>
                      <a:srgbClr val="505050"/>
                    </a:solidFill>
                    <a:latin typeface="Segoe UI Semilight"/>
                  </a:endParaRPr>
                </a:p>
              </p:txBody>
            </p:sp>
            <p:sp>
              <p:nvSpPr>
                <p:cNvPr id="41"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51121">
                    <a:defRPr/>
                  </a:pPr>
                  <a:endParaRPr lang="en-US" sz="1836" kern="0" dirty="0">
                    <a:solidFill>
                      <a:srgbClr val="505050"/>
                    </a:solidFill>
                    <a:latin typeface="Segoe UI Semilight"/>
                  </a:endParaRPr>
                </a:p>
              </p:txBody>
            </p:sp>
            <p:sp>
              <p:nvSpPr>
                <p:cNvPr id="42"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51121">
                    <a:defRPr/>
                  </a:pPr>
                  <a:endParaRPr lang="en-US" sz="1836" kern="0" dirty="0">
                    <a:solidFill>
                      <a:srgbClr val="505050"/>
                    </a:solidFill>
                    <a:latin typeface="Segoe UI Semilight"/>
                  </a:endParaRPr>
                </a:p>
              </p:txBody>
            </p:sp>
          </p:grpSp>
          <p:grpSp>
            <p:nvGrpSpPr>
              <p:cNvPr id="28" name="Group 27"/>
              <p:cNvGrpSpPr/>
              <p:nvPr/>
            </p:nvGrpSpPr>
            <p:grpSpPr>
              <a:xfrm>
                <a:off x="7564275" y="1042255"/>
                <a:ext cx="195714" cy="219632"/>
                <a:chOff x="2304394" y="2806764"/>
                <a:chExt cx="203894" cy="228812"/>
              </a:xfrm>
              <a:solidFill>
                <a:srgbClr val="002060"/>
              </a:solidFill>
            </p:grpSpPr>
            <p:sp>
              <p:nvSpPr>
                <p:cNvPr id="37"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51121">
                    <a:defRPr/>
                  </a:pPr>
                  <a:endParaRPr lang="en-US" sz="1836" kern="0" dirty="0">
                    <a:solidFill>
                      <a:srgbClr val="505050"/>
                    </a:solidFill>
                    <a:latin typeface="Segoe UI Semilight"/>
                  </a:endParaRPr>
                </a:p>
              </p:txBody>
            </p:sp>
            <p:sp>
              <p:nvSpPr>
                <p:cNvPr id="38"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51121">
                    <a:defRPr/>
                  </a:pPr>
                  <a:endParaRPr lang="en-US" sz="1836" kern="0" dirty="0">
                    <a:solidFill>
                      <a:srgbClr val="505050"/>
                    </a:solidFill>
                    <a:latin typeface="Segoe UI Semilight"/>
                  </a:endParaRPr>
                </a:p>
              </p:txBody>
            </p:sp>
            <p:sp>
              <p:nvSpPr>
                <p:cNvPr id="39"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51121">
                    <a:defRPr/>
                  </a:pPr>
                  <a:endParaRPr lang="en-US" sz="1836" kern="0" dirty="0">
                    <a:solidFill>
                      <a:srgbClr val="505050"/>
                    </a:solidFill>
                    <a:latin typeface="Segoe UI Semilight"/>
                  </a:endParaRPr>
                </a:p>
              </p:txBody>
            </p:sp>
          </p:grpSp>
          <p:grpSp>
            <p:nvGrpSpPr>
              <p:cNvPr id="29" name="Group 28"/>
              <p:cNvGrpSpPr/>
              <p:nvPr/>
            </p:nvGrpSpPr>
            <p:grpSpPr>
              <a:xfrm>
                <a:off x="7564275" y="1433766"/>
                <a:ext cx="195714" cy="219632"/>
                <a:chOff x="2304394" y="2806764"/>
                <a:chExt cx="203894" cy="228812"/>
              </a:xfrm>
              <a:solidFill>
                <a:srgbClr val="002060"/>
              </a:solidFill>
            </p:grpSpPr>
            <p:sp>
              <p:nvSpPr>
                <p:cNvPr id="34"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51121">
                    <a:defRPr/>
                  </a:pPr>
                  <a:endParaRPr lang="en-US" sz="1836" kern="0" dirty="0">
                    <a:solidFill>
                      <a:srgbClr val="505050"/>
                    </a:solidFill>
                    <a:latin typeface="Segoe UI Semilight"/>
                  </a:endParaRPr>
                </a:p>
              </p:txBody>
            </p:sp>
            <p:sp>
              <p:nvSpPr>
                <p:cNvPr id="35"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51121">
                    <a:defRPr/>
                  </a:pPr>
                  <a:endParaRPr lang="en-US" sz="1836" kern="0" dirty="0">
                    <a:solidFill>
                      <a:srgbClr val="505050"/>
                    </a:solidFill>
                    <a:latin typeface="Segoe UI Semilight"/>
                  </a:endParaRPr>
                </a:p>
              </p:txBody>
            </p:sp>
            <p:sp>
              <p:nvSpPr>
                <p:cNvPr id="36"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51121">
                    <a:defRPr/>
                  </a:pPr>
                  <a:endParaRPr lang="en-US" sz="1836" kern="0" dirty="0">
                    <a:solidFill>
                      <a:srgbClr val="505050"/>
                    </a:solidFill>
                    <a:latin typeface="Segoe UI Semilight"/>
                  </a:endParaRPr>
                </a:p>
              </p:txBody>
            </p:sp>
          </p:grpSp>
          <p:grpSp>
            <p:nvGrpSpPr>
              <p:cNvPr id="30" name="Group 29"/>
              <p:cNvGrpSpPr/>
              <p:nvPr/>
            </p:nvGrpSpPr>
            <p:grpSpPr>
              <a:xfrm>
                <a:off x="7564275" y="1871979"/>
                <a:ext cx="195714" cy="219632"/>
                <a:chOff x="2304394" y="2806764"/>
                <a:chExt cx="203894" cy="228812"/>
              </a:xfrm>
              <a:solidFill>
                <a:srgbClr val="002060"/>
              </a:solidFill>
            </p:grpSpPr>
            <p:sp>
              <p:nvSpPr>
                <p:cNvPr id="31"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51121">
                    <a:defRPr/>
                  </a:pPr>
                  <a:endParaRPr lang="en-US" sz="1836" kern="0" dirty="0">
                    <a:solidFill>
                      <a:srgbClr val="505050"/>
                    </a:solidFill>
                    <a:latin typeface="Segoe UI Semilight"/>
                  </a:endParaRPr>
                </a:p>
              </p:txBody>
            </p:sp>
            <p:sp>
              <p:nvSpPr>
                <p:cNvPr id="32"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51121">
                    <a:defRPr/>
                  </a:pPr>
                  <a:endParaRPr lang="en-US" sz="1836" kern="0" dirty="0">
                    <a:solidFill>
                      <a:srgbClr val="505050"/>
                    </a:solidFill>
                    <a:latin typeface="Segoe UI Semilight"/>
                  </a:endParaRPr>
                </a:p>
              </p:txBody>
            </p:sp>
            <p:sp>
              <p:nvSpPr>
                <p:cNvPr id="33"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51121">
                    <a:defRPr/>
                  </a:pPr>
                  <a:endParaRPr lang="en-US" sz="1836" kern="0" dirty="0">
                    <a:solidFill>
                      <a:srgbClr val="505050"/>
                    </a:solidFill>
                    <a:latin typeface="Segoe UI Semilight"/>
                  </a:endParaRPr>
                </a:p>
              </p:txBody>
            </p:sp>
          </p:grpSp>
        </p:grpSp>
      </p:grpSp>
      <p:pic>
        <p:nvPicPr>
          <p:cNvPr id="108" name="Picture 107"/>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6933473" y="1569329"/>
            <a:ext cx="2111931" cy="1946074"/>
          </a:xfrm>
          <a:prstGeom prst="rect">
            <a:avLst/>
          </a:prstGeom>
        </p:spPr>
      </p:pic>
      <p:sp>
        <p:nvSpPr>
          <p:cNvPr id="109" name="TextBox 108"/>
          <p:cNvSpPr txBox="1"/>
          <p:nvPr/>
        </p:nvSpPr>
        <p:spPr>
          <a:xfrm>
            <a:off x="9246172" y="4246605"/>
            <a:ext cx="1945849" cy="1763049"/>
          </a:xfrm>
          <a:prstGeom prst="rect">
            <a:avLst/>
          </a:prstGeom>
          <a:noFill/>
        </p:spPr>
        <p:txBody>
          <a:bodyPr wrap="square" lIns="186494" tIns="149195" rIns="186494" bIns="149195" rtlCol="0">
            <a:spAutoFit/>
          </a:bodyPr>
          <a:lstStyle/>
          <a:p>
            <a:pPr algn="ctr" defTabSz="932417">
              <a:lnSpc>
                <a:spcPct val="90000"/>
              </a:lnSpc>
              <a:spcAft>
                <a:spcPts val="612"/>
              </a:spcAft>
              <a:defRPr/>
            </a:pPr>
            <a:r>
              <a:rPr lang="en-US" sz="2448" kern="0" dirty="0">
                <a:gradFill>
                  <a:gsLst>
                    <a:gs pos="2917">
                      <a:srgbClr val="353535"/>
                    </a:gs>
                    <a:gs pos="30000">
                      <a:srgbClr val="353535"/>
                    </a:gs>
                  </a:gsLst>
                  <a:lin ang="5400000" scaled="0"/>
                </a:gradFill>
                <a:latin typeface="Segoe UI Semilight"/>
                <a:cs typeface="Segoe UI" panose="020B0502040204020203" pitchFamily="34" charset="0"/>
              </a:rPr>
              <a:t>Virtual machine </a:t>
            </a:r>
            <a:br>
              <a:rPr lang="en-US" sz="2448" kern="0" dirty="0">
                <a:gradFill>
                  <a:gsLst>
                    <a:gs pos="2917">
                      <a:srgbClr val="353535"/>
                    </a:gs>
                    <a:gs pos="30000">
                      <a:srgbClr val="353535"/>
                    </a:gs>
                  </a:gsLst>
                  <a:lin ang="5400000" scaled="0"/>
                </a:gradFill>
                <a:latin typeface="Segoe UI Semilight"/>
                <a:cs typeface="Segoe UI" panose="020B0502040204020203" pitchFamily="34" charset="0"/>
              </a:rPr>
            </a:br>
            <a:r>
              <a:rPr lang="en-US" sz="2448" kern="0" dirty="0">
                <a:gradFill>
                  <a:gsLst>
                    <a:gs pos="2917">
                      <a:srgbClr val="353535"/>
                    </a:gs>
                    <a:gs pos="30000">
                      <a:srgbClr val="353535"/>
                    </a:gs>
                  </a:gsLst>
                  <a:lin ang="5400000" scaled="0"/>
                </a:gradFill>
                <a:latin typeface="Segoe UI Semilight"/>
                <a:cs typeface="Segoe UI" panose="020B0502040204020203" pitchFamily="34" charset="0"/>
              </a:rPr>
              <a:t>+ </a:t>
            </a:r>
          </a:p>
          <a:p>
            <a:pPr algn="ctr" defTabSz="932417">
              <a:lnSpc>
                <a:spcPct val="90000"/>
              </a:lnSpc>
              <a:spcAft>
                <a:spcPts val="612"/>
              </a:spcAft>
              <a:defRPr/>
            </a:pPr>
            <a:r>
              <a:rPr lang="en-US" sz="2448" kern="0" dirty="0">
                <a:gradFill>
                  <a:gsLst>
                    <a:gs pos="2917">
                      <a:srgbClr val="353535"/>
                    </a:gs>
                    <a:gs pos="30000">
                      <a:srgbClr val="353535"/>
                    </a:gs>
                  </a:gsLst>
                  <a:lin ang="5400000" scaled="0"/>
                </a:gradFill>
                <a:latin typeface="Segoe UI Semilight"/>
                <a:cs typeface="Segoe UI" panose="020B0502040204020203" pitchFamily="34" charset="0"/>
              </a:rPr>
              <a:t>Containers</a:t>
            </a:r>
          </a:p>
        </p:txBody>
      </p:sp>
      <p:sp>
        <p:nvSpPr>
          <p:cNvPr id="110" name="Oval 109"/>
          <p:cNvSpPr/>
          <p:nvPr/>
        </p:nvSpPr>
        <p:spPr bwMode="auto">
          <a:xfrm>
            <a:off x="484600" y="1412038"/>
            <a:ext cx="888465" cy="877587"/>
          </a:xfrm>
          <a:prstGeom prst="ellipse">
            <a:avLst/>
          </a:prstGeom>
          <a:solidFill>
            <a:srgbClr val="0078D7"/>
          </a:solidFill>
          <a:ln w="38100" cap="flat" cmpd="sng" algn="ctr">
            <a:noFill/>
            <a:prstDash val="solid"/>
            <a:miter lim="800000"/>
            <a:headEnd type="none" w="med" len="med"/>
            <a:tailEnd type="none" w="med" len="med"/>
          </a:ln>
          <a:effectLst/>
        </p:spPr>
        <p:txBody>
          <a:bodyPr rot="0" spcFirstLastPara="0" vertOverflow="overflow" horzOverflow="overflow" vert="horz" wrap="square" lIns="182829" tIns="146263" rIns="182829" bIns="146263" numCol="1" spcCol="0" rtlCol="0" fromWordArt="0" anchor="t" anchorCtr="0" forceAA="0" compatLnSpc="1">
            <a:prstTxWarp prst="textNoShape">
              <a:avLst/>
            </a:prstTxWarp>
            <a:noAutofit/>
          </a:bodyPr>
          <a:lstStyle/>
          <a:p>
            <a:pPr algn="ctr" defTabSz="932113"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111" name="TextBox 110"/>
          <p:cNvSpPr txBox="1"/>
          <p:nvPr/>
        </p:nvSpPr>
        <p:spPr>
          <a:xfrm>
            <a:off x="1373066" y="1354414"/>
            <a:ext cx="5038616" cy="992834"/>
          </a:xfrm>
          <a:prstGeom prst="rect">
            <a:avLst/>
          </a:prstGeom>
          <a:noFill/>
        </p:spPr>
        <p:txBody>
          <a:bodyPr wrap="square" lIns="186494" tIns="149195" rIns="186494" bIns="149195" rtlCol="0">
            <a:spAutoFit/>
          </a:bodyPr>
          <a:lstStyle/>
          <a:p>
            <a:pPr defTabSz="932417">
              <a:lnSpc>
                <a:spcPct val="90000"/>
              </a:lnSpc>
              <a:spcAft>
                <a:spcPts val="612"/>
              </a:spcAft>
              <a:defRPr/>
            </a:pPr>
            <a:r>
              <a:rPr lang="en-US" sz="2448" kern="0" dirty="0">
                <a:gradFill>
                  <a:gsLst>
                    <a:gs pos="2917">
                      <a:srgbClr val="353535"/>
                    </a:gs>
                    <a:gs pos="30000">
                      <a:srgbClr val="353535"/>
                    </a:gs>
                  </a:gsLst>
                  <a:lin ang="5400000" scaled="0"/>
                </a:gradFill>
                <a:latin typeface="Segoe UI Semilight"/>
              </a:rPr>
              <a:t>Standard image format for portability across environments</a:t>
            </a:r>
          </a:p>
        </p:txBody>
      </p:sp>
      <p:sp>
        <p:nvSpPr>
          <p:cNvPr id="112" name="Oval 111"/>
          <p:cNvSpPr/>
          <p:nvPr/>
        </p:nvSpPr>
        <p:spPr bwMode="auto">
          <a:xfrm>
            <a:off x="476044" y="2683922"/>
            <a:ext cx="888464" cy="897678"/>
          </a:xfrm>
          <a:prstGeom prst="ellipse">
            <a:avLst/>
          </a:prstGeom>
          <a:solidFill>
            <a:srgbClr val="0078D7"/>
          </a:solidFill>
          <a:ln w="38100" cap="flat" cmpd="sng" algn="ctr">
            <a:noFill/>
            <a:prstDash val="solid"/>
            <a:miter lim="800000"/>
            <a:headEnd type="none" w="med" len="med"/>
            <a:tailEnd type="none" w="med" len="med"/>
          </a:ln>
          <a:effectLst/>
        </p:spPr>
        <p:txBody>
          <a:bodyPr rot="0" spcFirstLastPara="0" vertOverflow="overflow" horzOverflow="overflow" vert="horz" wrap="square" lIns="182829" tIns="146263" rIns="182829" bIns="146263" numCol="1" spcCol="0" rtlCol="0" fromWordArt="0" anchor="t" anchorCtr="0" forceAA="0" compatLnSpc="1">
            <a:prstTxWarp prst="textNoShape">
              <a:avLst/>
            </a:prstTxWarp>
            <a:noAutofit/>
          </a:bodyPr>
          <a:lstStyle/>
          <a:p>
            <a:pPr algn="ctr" defTabSz="932113"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113" name="TextBox 112"/>
          <p:cNvSpPr txBox="1"/>
          <p:nvPr/>
        </p:nvSpPr>
        <p:spPr>
          <a:xfrm>
            <a:off x="1373067" y="2643143"/>
            <a:ext cx="5038616" cy="992835"/>
          </a:xfrm>
          <a:prstGeom prst="rect">
            <a:avLst/>
          </a:prstGeom>
          <a:noFill/>
        </p:spPr>
        <p:txBody>
          <a:bodyPr wrap="square" lIns="186494" tIns="149195" rIns="186494" bIns="149195" rtlCol="0">
            <a:spAutoFit/>
          </a:bodyPr>
          <a:lstStyle/>
          <a:p>
            <a:pPr defTabSz="932417">
              <a:lnSpc>
                <a:spcPct val="90000"/>
              </a:lnSpc>
              <a:spcAft>
                <a:spcPts val="612"/>
              </a:spcAft>
              <a:defRPr/>
            </a:pPr>
            <a:r>
              <a:rPr lang="en-US" sz="2448" kern="0" dirty="0">
                <a:gradFill>
                  <a:gsLst>
                    <a:gs pos="2917">
                      <a:srgbClr val="353535"/>
                    </a:gs>
                    <a:gs pos="30000">
                      <a:srgbClr val="353535"/>
                    </a:gs>
                  </a:gsLst>
                  <a:lin ang="5400000" scaled="0"/>
                </a:gradFill>
                <a:latin typeface="Segoe UI Semilight"/>
              </a:rPr>
              <a:t>VM-independence for efficiency, scalability, and resilience</a:t>
            </a:r>
          </a:p>
        </p:txBody>
      </p:sp>
      <p:grpSp>
        <p:nvGrpSpPr>
          <p:cNvPr id="114" name="Group 113"/>
          <p:cNvGrpSpPr/>
          <p:nvPr/>
        </p:nvGrpSpPr>
        <p:grpSpPr>
          <a:xfrm>
            <a:off x="496832" y="3962433"/>
            <a:ext cx="5904379" cy="992938"/>
            <a:chOff x="574369" y="3885144"/>
            <a:chExt cx="5789953" cy="973695"/>
          </a:xfrm>
        </p:grpSpPr>
        <p:sp>
          <p:nvSpPr>
            <p:cNvPr id="115" name="Oval 114"/>
            <p:cNvSpPr/>
            <p:nvPr/>
          </p:nvSpPr>
          <p:spPr bwMode="auto">
            <a:xfrm>
              <a:off x="574369" y="3933143"/>
              <a:ext cx="859253" cy="864359"/>
            </a:xfrm>
            <a:prstGeom prst="ellipse">
              <a:avLst/>
            </a:prstGeom>
            <a:solidFill>
              <a:srgbClr val="0078D7"/>
            </a:solidFill>
            <a:ln w="38100" cap="flat" cmpd="sng" algn="ctr">
              <a:noFill/>
              <a:prstDash val="solid"/>
              <a:miter lim="800000"/>
              <a:headEnd type="none" w="med" len="med"/>
              <a:tailEnd type="none" w="med" len="med"/>
            </a:ln>
            <a:effectLst/>
          </p:spPr>
          <p:txBody>
            <a:bodyPr rot="0" spcFirstLastPara="0" vertOverflow="overflow" horzOverflow="overflow" vert="horz" wrap="square" lIns="182829" tIns="146263" rIns="182829" bIns="146263" numCol="1" spcCol="0" rtlCol="0" fromWordArt="0" anchor="t" anchorCtr="0" forceAA="0" compatLnSpc="1">
              <a:prstTxWarp prst="textNoShape">
                <a:avLst/>
              </a:prstTxWarp>
              <a:noAutofit/>
            </a:bodyPr>
            <a:lstStyle/>
            <a:p>
              <a:pPr algn="ctr" defTabSz="932113"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116" name="TextBox 115"/>
            <p:cNvSpPr txBox="1"/>
            <p:nvPr/>
          </p:nvSpPr>
          <p:spPr>
            <a:xfrm>
              <a:off x="1423354" y="3885144"/>
              <a:ext cx="4940968" cy="973695"/>
            </a:xfrm>
            <a:prstGeom prst="rect">
              <a:avLst/>
            </a:prstGeom>
            <a:noFill/>
          </p:spPr>
          <p:txBody>
            <a:bodyPr wrap="square" lIns="186494" tIns="149195" rIns="186494" bIns="149195" rtlCol="0">
              <a:spAutoFit/>
            </a:bodyPr>
            <a:lstStyle/>
            <a:p>
              <a:pPr defTabSz="932417">
                <a:lnSpc>
                  <a:spcPct val="90000"/>
                </a:lnSpc>
                <a:spcAft>
                  <a:spcPts val="612"/>
                </a:spcAft>
                <a:defRPr/>
              </a:pPr>
              <a:r>
                <a:rPr lang="en-US" sz="2448" kern="0" dirty="0">
                  <a:gradFill>
                    <a:gsLst>
                      <a:gs pos="2917">
                        <a:srgbClr val="353535"/>
                      </a:gs>
                      <a:gs pos="30000">
                        <a:srgbClr val="353535"/>
                      </a:gs>
                    </a:gsLst>
                    <a:lin ang="5400000" scaled="0"/>
                  </a:gradFill>
                  <a:latin typeface="Segoe UI Semilight"/>
                </a:rPr>
                <a:t>Lightweight and agile </a:t>
              </a:r>
              <a:br>
                <a:rPr lang="en-US" sz="2448" kern="0" dirty="0">
                  <a:gradFill>
                    <a:gsLst>
                      <a:gs pos="2917">
                        <a:srgbClr val="353535"/>
                      </a:gs>
                      <a:gs pos="30000">
                        <a:srgbClr val="353535"/>
                      </a:gs>
                    </a:gsLst>
                    <a:lin ang="5400000" scaled="0"/>
                  </a:gradFill>
                  <a:latin typeface="Segoe UI Semilight"/>
                </a:rPr>
              </a:br>
              <a:r>
                <a:rPr lang="en-US" sz="2448" kern="0" dirty="0">
                  <a:gradFill>
                    <a:gsLst>
                      <a:gs pos="2917">
                        <a:srgbClr val="353535"/>
                      </a:gs>
                      <a:gs pos="30000">
                        <a:srgbClr val="353535"/>
                      </a:gs>
                    </a:gsLst>
                    <a:lin ang="5400000" scaled="0"/>
                  </a:gradFill>
                  <a:latin typeface="Segoe UI Semilight"/>
                </a:rPr>
                <a:t>for Cloud Native apps</a:t>
              </a:r>
            </a:p>
          </p:txBody>
        </p:sp>
      </p:grpSp>
      <p:sp>
        <p:nvSpPr>
          <p:cNvPr id="117" name="Oval 116"/>
          <p:cNvSpPr/>
          <p:nvPr/>
        </p:nvSpPr>
        <p:spPr bwMode="auto">
          <a:xfrm>
            <a:off x="473743" y="5423518"/>
            <a:ext cx="884483" cy="886073"/>
          </a:xfrm>
          <a:prstGeom prst="ellipse">
            <a:avLst/>
          </a:prstGeom>
          <a:solidFill>
            <a:srgbClr val="0078D7"/>
          </a:solidFill>
          <a:ln w="38100" cap="flat" cmpd="sng" algn="ctr">
            <a:noFill/>
            <a:prstDash val="solid"/>
            <a:miter lim="800000"/>
            <a:headEnd type="none" w="med" len="med"/>
            <a:tailEnd type="none" w="med" len="med"/>
          </a:ln>
          <a:effectLst/>
        </p:spPr>
        <p:txBody>
          <a:bodyPr rot="0" spcFirstLastPara="0" vertOverflow="overflow" horzOverflow="overflow" vert="horz" wrap="square" lIns="182829" tIns="146263" rIns="182829" bIns="146263" numCol="1" spcCol="0" rtlCol="0" fromWordArt="0" anchor="t" anchorCtr="0" forceAA="0" compatLnSpc="1">
            <a:prstTxWarp prst="textNoShape">
              <a:avLst/>
            </a:prstTxWarp>
            <a:noAutofit/>
          </a:bodyPr>
          <a:lstStyle/>
          <a:p>
            <a:pPr algn="ctr" defTabSz="932113"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118" name="TextBox 117"/>
          <p:cNvSpPr txBox="1"/>
          <p:nvPr/>
        </p:nvSpPr>
        <p:spPr>
          <a:xfrm>
            <a:off x="1362207" y="5207380"/>
            <a:ext cx="5038616" cy="1338756"/>
          </a:xfrm>
          <a:prstGeom prst="rect">
            <a:avLst/>
          </a:prstGeom>
          <a:noFill/>
        </p:spPr>
        <p:txBody>
          <a:bodyPr wrap="square" lIns="186494" tIns="149195" rIns="186494" bIns="149195" rtlCol="0">
            <a:spAutoFit/>
          </a:bodyPr>
          <a:lstStyle/>
          <a:p>
            <a:pPr defTabSz="932417">
              <a:lnSpc>
                <a:spcPct val="90000"/>
              </a:lnSpc>
              <a:spcAft>
                <a:spcPts val="612"/>
              </a:spcAft>
              <a:defRPr/>
            </a:pPr>
            <a:r>
              <a:rPr lang="en-US" sz="2448" kern="0" dirty="0">
                <a:gradFill>
                  <a:gsLst>
                    <a:gs pos="2917">
                      <a:srgbClr val="353535"/>
                    </a:gs>
                    <a:gs pos="30000">
                      <a:srgbClr val="353535"/>
                    </a:gs>
                  </a:gsLst>
                  <a:lin ang="5400000" scaled="0"/>
                </a:gradFill>
                <a:latin typeface="Segoe UI Semilight"/>
              </a:rPr>
              <a:t>Rich ecosystem of images </a:t>
            </a:r>
            <a:br>
              <a:rPr lang="en-US" sz="2448" kern="0" dirty="0">
                <a:gradFill>
                  <a:gsLst>
                    <a:gs pos="2917">
                      <a:srgbClr val="353535"/>
                    </a:gs>
                    <a:gs pos="30000">
                      <a:srgbClr val="353535"/>
                    </a:gs>
                  </a:gsLst>
                  <a:lin ang="5400000" scaled="0"/>
                </a:gradFill>
                <a:latin typeface="Segoe UI Semilight"/>
              </a:rPr>
            </a:br>
            <a:r>
              <a:rPr lang="en-US" sz="2448" kern="0" dirty="0">
                <a:gradFill>
                  <a:gsLst>
                    <a:gs pos="2917">
                      <a:srgbClr val="353535"/>
                    </a:gs>
                    <a:gs pos="30000">
                      <a:srgbClr val="353535"/>
                    </a:gs>
                  </a:gsLst>
                  <a:lin ang="5400000" scaled="0"/>
                </a:gradFill>
                <a:latin typeface="Segoe UI Semilight"/>
              </a:rPr>
              <a:t>with tools for development </a:t>
            </a:r>
            <a:br>
              <a:rPr lang="en-US" sz="2448" kern="0" dirty="0">
                <a:gradFill>
                  <a:gsLst>
                    <a:gs pos="2917">
                      <a:srgbClr val="353535"/>
                    </a:gs>
                    <a:gs pos="30000">
                      <a:srgbClr val="353535"/>
                    </a:gs>
                  </a:gsLst>
                  <a:lin ang="5400000" scaled="0"/>
                </a:gradFill>
                <a:latin typeface="Segoe UI Semilight"/>
              </a:rPr>
            </a:br>
            <a:r>
              <a:rPr lang="en-US" sz="2448" b="1" kern="0" dirty="0">
                <a:gradFill>
                  <a:gsLst>
                    <a:gs pos="2917">
                      <a:srgbClr val="353535"/>
                    </a:gs>
                    <a:gs pos="30000">
                      <a:srgbClr val="353535"/>
                    </a:gs>
                  </a:gsLst>
                  <a:lin ang="5400000" scaled="0"/>
                </a:gradFill>
                <a:latin typeface="Segoe UI Semilight"/>
              </a:rPr>
              <a:t>and</a:t>
            </a:r>
            <a:r>
              <a:rPr lang="en-US" sz="2448" kern="0" dirty="0">
                <a:gradFill>
                  <a:gsLst>
                    <a:gs pos="2917">
                      <a:srgbClr val="353535"/>
                    </a:gs>
                    <a:gs pos="30000">
                      <a:srgbClr val="353535"/>
                    </a:gs>
                  </a:gsLst>
                  <a:lin ang="5400000" scaled="0"/>
                </a:gradFill>
                <a:latin typeface="Segoe UI Semilight"/>
              </a:rPr>
              <a:t> operations</a:t>
            </a:r>
          </a:p>
        </p:txBody>
      </p:sp>
      <p:pic>
        <p:nvPicPr>
          <p:cNvPr id="119" name="Picture 1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48504" y="1511254"/>
            <a:ext cx="760655" cy="679156"/>
          </a:xfrm>
          <a:prstGeom prst="rect">
            <a:avLst/>
          </a:prstGeom>
        </p:spPr>
      </p:pic>
      <p:grpSp>
        <p:nvGrpSpPr>
          <p:cNvPr id="120" name="Group 119"/>
          <p:cNvGrpSpPr/>
          <p:nvPr/>
        </p:nvGrpSpPr>
        <p:grpSpPr>
          <a:xfrm>
            <a:off x="720560" y="4233647"/>
            <a:ext cx="435590" cy="436809"/>
            <a:chOff x="4828675" y="6208161"/>
            <a:chExt cx="427149" cy="428343"/>
          </a:xfrm>
          <a:solidFill>
            <a:srgbClr val="E6E6E6"/>
          </a:solidFill>
        </p:grpSpPr>
        <p:sp>
          <p:nvSpPr>
            <p:cNvPr id="121" name="Rectangle 120"/>
            <p:cNvSpPr/>
            <p:nvPr/>
          </p:nvSpPr>
          <p:spPr bwMode="auto">
            <a:xfrm>
              <a:off x="4828675" y="6211920"/>
              <a:ext cx="107266" cy="106993"/>
            </a:xfrm>
            <a:prstGeom prst="rect">
              <a:avLst/>
            </a:prstGeom>
            <a:grpFill/>
            <a:ln w="3175" cap="flat" cmpd="sng" algn="ctr">
              <a:noFill/>
              <a:prstDash val="solid"/>
              <a:headEnd type="none" w="med" len="med"/>
              <a:tailEnd type="none" w="med" len="med"/>
            </a:ln>
            <a:effectLst/>
          </p:spPr>
          <p:txBody>
            <a:bodyPr vert="horz" wrap="square" lIns="0" tIns="47558" rIns="0" bIns="47558" numCol="1" rtlCol="0" anchor="ctr" anchorCtr="0" compatLnSpc="1">
              <a:prstTxWarp prst="textNoShape">
                <a:avLst/>
              </a:prstTxWarp>
            </a:bodyPr>
            <a:lstStyle/>
            <a:p>
              <a:pPr algn="ctr" defTabSz="950846"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122" name="Rectangle 121"/>
            <p:cNvSpPr/>
            <p:nvPr/>
          </p:nvSpPr>
          <p:spPr bwMode="auto">
            <a:xfrm>
              <a:off x="4935941" y="6318913"/>
              <a:ext cx="107266" cy="106993"/>
            </a:xfrm>
            <a:prstGeom prst="rect">
              <a:avLst/>
            </a:prstGeom>
            <a:grpFill/>
            <a:ln w="3175" cap="flat" cmpd="sng" algn="ctr">
              <a:noFill/>
              <a:prstDash val="solid"/>
              <a:headEnd type="none" w="med" len="med"/>
              <a:tailEnd type="none" w="med" len="med"/>
            </a:ln>
            <a:effectLst/>
          </p:spPr>
          <p:txBody>
            <a:bodyPr vert="horz" wrap="square" lIns="0" tIns="47558" rIns="0" bIns="47558" numCol="1" rtlCol="0" anchor="ctr" anchorCtr="0" compatLnSpc="1">
              <a:prstTxWarp prst="textNoShape">
                <a:avLst/>
              </a:prstTxWarp>
            </a:bodyPr>
            <a:lstStyle/>
            <a:p>
              <a:pPr algn="ctr" defTabSz="950846"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123" name="Rectangle 122"/>
            <p:cNvSpPr/>
            <p:nvPr/>
          </p:nvSpPr>
          <p:spPr bwMode="auto">
            <a:xfrm>
              <a:off x="5041292" y="6425906"/>
              <a:ext cx="107266" cy="106993"/>
            </a:xfrm>
            <a:prstGeom prst="rect">
              <a:avLst/>
            </a:prstGeom>
            <a:grpFill/>
            <a:ln w="3175" cap="flat" cmpd="sng" algn="ctr">
              <a:noFill/>
              <a:prstDash val="solid"/>
              <a:headEnd type="none" w="med" len="med"/>
              <a:tailEnd type="none" w="med" len="med"/>
            </a:ln>
            <a:effectLst/>
          </p:spPr>
          <p:txBody>
            <a:bodyPr vert="horz" wrap="square" lIns="0" tIns="47558" rIns="0" bIns="47558" numCol="1" rtlCol="0" anchor="ctr" anchorCtr="0" compatLnSpc="1">
              <a:prstTxWarp prst="textNoShape">
                <a:avLst/>
              </a:prstTxWarp>
            </a:bodyPr>
            <a:lstStyle/>
            <a:p>
              <a:pPr algn="ctr" defTabSz="950846"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124" name="Rectangle 123"/>
            <p:cNvSpPr/>
            <p:nvPr/>
          </p:nvSpPr>
          <p:spPr bwMode="auto">
            <a:xfrm>
              <a:off x="5148558" y="6529140"/>
              <a:ext cx="107266" cy="106993"/>
            </a:xfrm>
            <a:prstGeom prst="rect">
              <a:avLst/>
            </a:prstGeom>
            <a:grpFill/>
            <a:ln w="3175" cap="flat" cmpd="sng" algn="ctr">
              <a:noFill/>
              <a:prstDash val="solid"/>
              <a:headEnd type="none" w="med" len="med"/>
              <a:tailEnd type="none" w="med" len="med"/>
            </a:ln>
            <a:effectLst/>
          </p:spPr>
          <p:txBody>
            <a:bodyPr vert="horz" wrap="square" lIns="0" tIns="47558" rIns="0" bIns="47558" numCol="1" rtlCol="0" anchor="ctr" anchorCtr="0" compatLnSpc="1">
              <a:prstTxWarp prst="textNoShape">
                <a:avLst/>
              </a:prstTxWarp>
            </a:bodyPr>
            <a:lstStyle/>
            <a:p>
              <a:pPr algn="ctr" defTabSz="950846"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125" name="Rectangle 124"/>
            <p:cNvSpPr/>
            <p:nvPr/>
          </p:nvSpPr>
          <p:spPr bwMode="auto">
            <a:xfrm>
              <a:off x="4828675" y="6422180"/>
              <a:ext cx="107266" cy="106993"/>
            </a:xfrm>
            <a:prstGeom prst="rect">
              <a:avLst/>
            </a:prstGeom>
            <a:grpFill/>
            <a:ln w="3175" cap="flat" cmpd="sng" algn="ctr">
              <a:noFill/>
              <a:prstDash val="solid"/>
              <a:headEnd type="none" w="med" len="med"/>
              <a:tailEnd type="none" w="med" len="med"/>
            </a:ln>
            <a:effectLst/>
          </p:spPr>
          <p:txBody>
            <a:bodyPr vert="horz" wrap="square" lIns="0" tIns="47558" rIns="0" bIns="47558" numCol="1" rtlCol="0" anchor="ctr" anchorCtr="0" compatLnSpc="1">
              <a:prstTxWarp prst="textNoShape">
                <a:avLst/>
              </a:prstTxWarp>
            </a:bodyPr>
            <a:lstStyle/>
            <a:p>
              <a:pPr algn="ctr" defTabSz="950846"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126" name="Rectangle 125"/>
            <p:cNvSpPr/>
            <p:nvPr/>
          </p:nvSpPr>
          <p:spPr bwMode="auto">
            <a:xfrm>
              <a:off x="4934026" y="6529511"/>
              <a:ext cx="107266" cy="106993"/>
            </a:xfrm>
            <a:prstGeom prst="rect">
              <a:avLst/>
            </a:prstGeom>
            <a:grpFill/>
            <a:ln w="3175" cap="flat" cmpd="sng" algn="ctr">
              <a:noFill/>
              <a:prstDash val="solid"/>
              <a:headEnd type="none" w="med" len="med"/>
              <a:tailEnd type="none" w="med" len="med"/>
            </a:ln>
            <a:effectLst/>
          </p:spPr>
          <p:txBody>
            <a:bodyPr vert="horz" wrap="square" lIns="0" tIns="47558" rIns="0" bIns="47558" numCol="1" rtlCol="0" anchor="ctr" anchorCtr="0" compatLnSpc="1">
              <a:prstTxWarp prst="textNoShape">
                <a:avLst/>
              </a:prstTxWarp>
            </a:bodyPr>
            <a:lstStyle/>
            <a:p>
              <a:pPr algn="ctr" defTabSz="950846"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127" name="Rectangle 126"/>
            <p:cNvSpPr/>
            <p:nvPr/>
          </p:nvSpPr>
          <p:spPr bwMode="auto">
            <a:xfrm>
              <a:off x="5041292" y="6208161"/>
              <a:ext cx="107266" cy="106993"/>
            </a:xfrm>
            <a:prstGeom prst="rect">
              <a:avLst/>
            </a:prstGeom>
            <a:grpFill/>
            <a:ln w="3175" cap="flat" cmpd="sng" algn="ctr">
              <a:noFill/>
              <a:prstDash val="solid"/>
              <a:headEnd type="none" w="med" len="med"/>
              <a:tailEnd type="none" w="med" len="med"/>
            </a:ln>
            <a:effectLst/>
          </p:spPr>
          <p:txBody>
            <a:bodyPr vert="horz" wrap="square" lIns="0" tIns="47558" rIns="0" bIns="47558" numCol="1" rtlCol="0" anchor="ctr" anchorCtr="0" compatLnSpc="1">
              <a:prstTxWarp prst="textNoShape">
                <a:avLst/>
              </a:prstTxWarp>
            </a:bodyPr>
            <a:lstStyle/>
            <a:p>
              <a:pPr algn="ctr" defTabSz="950846"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128" name="Rectangle 127"/>
            <p:cNvSpPr/>
            <p:nvPr/>
          </p:nvSpPr>
          <p:spPr bwMode="auto">
            <a:xfrm>
              <a:off x="5148558" y="6311395"/>
              <a:ext cx="107266" cy="106993"/>
            </a:xfrm>
            <a:prstGeom prst="rect">
              <a:avLst/>
            </a:prstGeom>
            <a:grpFill/>
            <a:ln w="3175" cap="flat" cmpd="sng" algn="ctr">
              <a:noFill/>
              <a:prstDash val="solid"/>
              <a:headEnd type="none" w="med" len="med"/>
              <a:tailEnd type="none" w="med" len="med"/>
            </a:ln>
            <a:effectLst/>
          </p:spPr>
          <p:txBody>
            <a:bodyPr vert="horz" wrap="square" lIns="0" tIns="47558" rIns="0" bIns="47558" numCol="1" rtlCol="0" anchor="ctr" anchorCtr="0" compatLnSpc="1">
              <a:prstTxWarp prst="textNoShape">
                <a:avLst/>
              </a:prstTxWarp>
            </a:bodyPr>
            <a:lstStyle/>
            <a:p>
              <a:pPr algn="ctr" defTabSz="950846"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grpSp>
      <p:pic>
        <p:nvPicPr>
          <p:cNvPr id="129" name="Graphic 128"/>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50961" y="5626523"/>
            <a:ext cx="330044" cy="480064"/>
          </a:xfrm>
          <a:prstGeom prst="rect">
            <a:avLst/>
          </a:prstGeom>
        </p:spPr>
      </p:pic>
      <p:pic>
        <p:nvPicPr>
          <p:cNvPr id="130" name="Graphic 129"/>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rot="18900000">
            <a:off x="665066" y="2877551"/>
            <a:ext cx="510422" cy="510422"/>
          </a:xfrm>
          <a:prstGeom prst="rect">
            <a:avLst/>
          </a:prstGeom>
        </p:spPr>
      </p:pic>
    </p:spTree>
    <p:extLst>
      <p:ext uri="{BB962C8B-B14F-4D97-AF65-F5344CB8AC3E}">
        <p14:creationId xmlns:p14="http://schemas.microsoft.com/office/powerpoint/2010/main" val="3608739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08"/>
                                        </p:tgtEl>
                                        <p:attrNameLst>
                                          <p:attrName>style.visibility</p:attrName>
                                        </p:attrNameLst>
                                      </p:cBhvr>
                                      <p:to>
                                        <p:strVal val="visible"/>
                                      </p:to>
                                    </p:set>
                                    <p:animEffect transition="in" filter="fade">
                                      <p:cBhvr>
                                        <p:cTn id="7" dur="1000"/>
                                        <p:tgtEl>
                                          <p:spTgt spid="108"/>
                                        </p:tgtEl>
                                      </p:cBhvr>
                                    </p:animEffect>
                                    <p:anim calcmode="lin" valueType="num">
                                      <p:cBhvr>
                                        <p:cTn id="8" dur="1000" fill="hold"/>
                                        <p:tgtEl>
                                          <p:spTgt spid="108"/>
                                        </p:tgtEl>
                                        <p:attrNameLst>
                                          <p:attrName>ppt_x</p:attrName>
                                        </p:attrNameLst>
                                      </p:cBhvr>
                                      <p:tavLst>
                                        <p:tav tm="0">
                                          <p:val>
                                            <p:strVal val="#ppt_x"/>
                                          </p:val>
                                        </p:tav>
                                        <p:tav tm="100000">
                                          <p:val>
                                            <p:strVal val="#ppt_x"/>
                                          </p:val>
                                        </p:tav>
                                      </p:tavLst>
                                    </p:anim>
                                    <p:anim calcmode="lin" valueType="num">
                                      <p:cBhvr>
                                        <p:cTn id="9" dur="1000" fill="hold"/>
                                        <p:tgtEl>
                                          <p:spTgt spid="108"/>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Azure Container Service</a:t>
            </a:r>
          </a:p>
        </p:txBody>
      </p:sp>
      <p:sp>
        <p:nvSpPr>
          <p:cNvPr id="3" name="TextBox 2"/>
          <p:cNvSpPr txBox="1"/>
          <p:nvPr/>
        </p:nvSpPr>
        <p:spPr>
          <a:xfrm>
            <a:off x="281849" y="1650394"/>
            <a:ext cx="4009626" cy="4998045"/>
          </a:xfrm>
          <a:prstGeom prst="rect">
            <a:avLst/>
          </a:prstGeom>
          <a:solidFill>
            <a:srgbClr val="0078D7">
              <a:lumMod val="75000"/>
            </a:srgbClr>
          </a:solidFill>
        </p:spPr>
        <p:txBody>
          <a:bodyPr wrap="square" lIns="186468" tIns="149174" rIns="186468" bIns="149174" rtlCol="0">
            <a:noAutofit/>
          </a:bodyPr>
          <a:lstStyle>
            <a:defPPr>
              <a:defRPr lang="en-US"/>
            </a:defPPr>
            <a:lvl1pPr marR="0" lvl="0" indent="0" algn="ctr" defTabSz="895638" fontAlgn="auto">
              <a:lnSpc>
                <a:spcPct val="90000"/>
              </a:lnSpc>
              <a:spcBef>
                <a:spcPts val="0"/>
              </a:spcBef>
              <a:spcAft>
                <a:spcPts val="0"/>
              </a:spcAft>
              <a:buClrTx/>
              <a:buSzTx/>
              <a:buFontTx/>
              <a:buNone/>
              <a:tabLst>
                <a:tab pos="877995" algn="l"/>
              </a:tabLst>
              <a:defRPr kumimoji="0" sz="2400" b="0" i="0" u="none" strike="noStrike" kern="0" cap="none" spc="0" normalizeH="0" baseline="0">
                <a:ln>
                  <a:noFill/>
                </a:ln>
                <a:gradFill>
                  <a:gsLst>
                    <a:gs pos="0">
                      <a:srgbClr val="FFFFFF"/>
                    </a:gs>
                    <a:gs pos="100000">
                      <a:srgbClr val="FFFFFF"/>
                    </a:gs>
                  </a:gsLst>
                  <a:lin ang="5400000" scaled="1"/>
                </a:gradFill>
                <a:effectLst/>
                <a:uLnTx/>
                <a:uFillTx/>
                <a:latin typeface="Segoe UI Semilight" charset="0"/>
                <a:ea typeface="Segoe UI Semilight" charset="0"/>
                <a:cs typeface="Segoe UI Semilight" charset="0"/>
              </a:defRPr>
            </a:lvl1pPr>
          </a:lstStyle>
          <a:p>
            <a:pPr defTabSz="913461">
              <a:tabLst>
                <a:tab pos="895467" algn="l"/>
              </a:tabLst>
              <a:defRPr/>
            </a:pPr>
            <a:r>
              <a:rPr lang="en-US" sz="2497" dirty="0">
                <a:latin typeface="Segoe UI" panose="020B0502040204020203" pitchFamily="34" charset="0"/>
                <a:cs typeface="Segoe UI" panose="020B0502040204020203" pitchFamily="34" charset="0"/>
              </a:rPr>
              <a:t>Choice of most popular container orchestrators</a:t>
            </a:r>
          </a:p>
        </p:txBody>
      </p:sp>
      <p:sp>
        <p:nvSpPr>
          <p:cNvPr id="5" name="TextBox 4"/>
          <p:cNvSpPr txBox="1"/>
          <p:nvPr/>
        </p:nvSpPr>
        <p:spPr>
          <a:xfrm>
            <a:off x="4324928" y="1655408"/>
            <a:ext cx="4009626" cy="4998045"/>
          </a:xfrm>
          <a:prstGeom prst="rect">
            <a:avLst/>
          </a:prstGeom>
          <a:solidFill>
            <a:srgbClr val="0078D7"/>
          </a:solidFill>
        </p:spPr>
        <p:txBody>
          <a:bodyPr wrap="square" lIns="186468" tIns="149174" rIns="186468" bIns="149174" rtlCol="0">
            <a:noAutofit/>
          </a:bodyPr>
          <a:lstStyle>
            <a:defPPr>
              <a:defRPr lang="en-US"/>
            </a:defPPr>
            <a:lvl1pPr marR="0" lvl="0" indent="0" algn="ctr" defTabSz="895638" fontAlgn="auto">
              <a:lnSpc>
                <a:spcPct val="90000"/>
              </a:lnSpc>
              <a:spcBef>
                <a:spcPts val="0"/>
              </a:spcBef>
              <a:spcAft>
                <a:spcPts val="0"/>
              </a:spcAft>
              <a:buClrTx/>
              <a:buSzTx/>
              <a:buFontTx/>
              <a:buNone/>
              <a:tabLst>
                <a:tab pos="877995" algn="l"/>
              </a:tabLst>
              <a:defRPr kumimoji="0" sz="2400" b="0" i="0" u="none" strike="noStrike" kern="0" cap="none" spc="0" normalizeH="0" baseline="0">
                <a:ln>
                  <a:noFill/>
                </a:ln>
                <a:gradFill>
                  <a:gsLst>
                    <a:gs pos="0">
                      <a:srgbClr val="FFFFFF"/>
                    </a:gs>
                    <a:gs pos="100000">
                      <a:srgbClr val="FFFFFF"/>
                    </a:gs>
                  </a:gsLst>
                  <a:lin ang="5400000" scaled="1"/>
                </a:gradFill>
                <a:effectLst/>
                <a:uLnTx/>
                <a:uFillTx/>
                <a:latin typeface="Segoe UI Semilight" charset="0"/>
                <a:ea typeface="Segoe UI Semilight" charset="0"/>
                <a:cs typeface="Segoe UI Semilight" charset="0"/>
              </a:defRPr>
            </a:lvl1pPr>
          </a:lstStyle>
          <a:p>
            <a:pPr defTabSz="913461">
              <a:tabLst>
                <a:tab pos="895467" algn="l"/>
              </a:tabLst>
              <a:defRPr/>
            </a:pPr>
            <a:r>
              <a:rPr lang="en-US" sz="2497" dirty="0">
                <a:latin typeface="Segoe UI" panose="020B0502040204020203" pitchFamily="34" charset="0"/>
                <a:cs typeface="Segoe UI" panose="020B0502040204020203" pitchFamily="34" charset="0"/>
              </a:rPr>
              <a:t>Simplest way to deploy containers on Azure</a:t>
            </a:r>
          </a:p>
        </p:txBody>
      </p:sp>
      <p:sp>
        <p:nvSpPr>
          <p:cNvPr id="6" name="TextBox 5"/>
          <p:cNvSpPr txBox="1"/>
          <p:nvPr/>
        </p:nvSpPr>
        <p:spPr>
          <a:xfrm>
            <a:off x="8368024" y="1650394"/>
            <a:ext cx="4009626" cy="4998045"/>
          </a:xfrm>
          <a:prstGeom prst="rect">
            <a:avLst/>
          </a:prstGeom>
          <a:solidFill>
            <a:srgbClr val="0078D7">
              <a:lumMod val="75000"/>
            </a:srgbClr>
          </a:solidFill>
        </p:spPr>
        <p:txBody>
          <a:bodyPr wrap="square" lIns="186468" tIns="149174" rIns="186468" bIns="149174" rtlCol="0">
            <a:noAutofit/>
          </a:bodyPr>
          <a:lstStyle>
            <a:defPPr>
              <a:defRPr lang="en-US"/>
            </a:defPPr>
            <a:lvl1pPr marR="0" lvl="0" indent="0" algn="ctr" defTabSz="895638" fontAlgn="auto">
              <a:lnSpc>
                <a:spcPct val="90000"/>
              </a:lnSpc>
              <a:spcBef>
                <a:spcPts val="0"/>
              </a:spcBef>
              <a:spcAft>
                <a:spcPts val="0"/>
              </a:spcAft>
              <a:buClrTx/>
              <a:buSzTx/>
              <a:buFontTx/>
              <a:buNone/>
              <a:tabLst>
                <a:tab pos="877995" algn="l"/>
              </a:tabLst>
              <a:defRPr kumimoji="0" sz="2400" b="0" i="0" u="none" strike="noStrike" kern="0" cap="none" spc="0" normalizeH="0" baseline="0">
                <a:ln>
                  <a:noFill/>
                </a:ln>
                <a:gradFill>
                  <a:gsLst>
                    <a:gs pos="0">
                      <a:srgbClr val="FFFFFF"/>
                    </a:gs>
                    <a:gs pos="100000">
                      <a:srgbClr val="FFFFFF"/>
                    </a:gs>
                  </a:gsLst>
                  <a:lin ang="5400000" scaled="1"/>
                </a:gradFill>
                <a:effectLst/>
                <a:uLnTx/>
                <a:uFillTx/>
                <a:latin typeface="Segoe UI Semilight" charset="0"/>
                <a:ea typeface="Segoe UI Semilight" charset="0"/>
                <a:cs typeface="Segoe UI Semilight" charset="0"/>
              </a:defRPr>
            </a:lvl1pPr>
          </a:lstStyle>
          <a:p>
            <a:pPr defTabSz="913461">
              <a:tabLst>
                <a:tab pos="895467" algn="l"/>
              </a:tabLst>
              <a:defRPr/>
            </a:pPr>
            <a:r>
              <a:rPr lang="en-US" sz="2497" dirty="0">
                <a:latin typeface="Segoe UI" panose="020B0502040204020203" pitchFamily="34" charset="0"/>
                <a:cs typeface="Segoe UI" panose="020B0502040204020203" pitchFamily="34" charset="0"/>
              </a:rPr>
              <a:t>Few clicks to enterprise grade container solution</a:t>
            </a:r>
          </a:p>
        </p:txBody>
      </p:sp>
      <p:grpSp>
        <p:nvGrpSpPr>
          <p:cNvPr id="7" name="Group 6"/>
          <p:cNvGrpSpPr/>
          <p:nvPr/>
        </p:nvGrpSpPr>
        <p:grpSpPr>
          <a:xfrm>
            <a:off x="620660" y="2996897"/>
            <a:ext cx="1366411" cy="1705427"/>
            <a:chOff x="6389447" y="3839752"/>
            <a:chExt cx="1313590" cy="1639501"/>
          </a:xfrm>
        </p:grpSpPr>
        <p:grpSp>
          <p:nvGrpSpPr>
            <p:cNvPr id="8" name="Group 7"/>
            <p:cNvGrpSpPr/>
            <p:nvPr/>
          </p:nvGrpSpPr>
          <p:grpSpPr>
            <a:xfrm>
              <a:off x="6389447" y="3839752"/>
              <a:ext cx="1313590" cy="1193080"/>
              <a:chOff x="6559966" y="3839752"/>
              <a:chExt cx="1313590" cy="1193080"/>
            </a:xfrm>
          </p:grpSpPr>
          <p:sp>
            <p:nvSpPr>
              <p:cNvPr id="10" name="Freeform 17"/>
              <p:cNvSpPr>
                <a:spLocks/>
              </p:cNvSpPr>
              <p:nvPr/>
            </p:nvSpPr>
            <p:spPr bwMode="auto">
              <a:xfrm>
                <a:off x="7665042" y="3839752"/>
                <a:ext cx="208514" cy="1193080"/>
              </a:xfrm>
              <a:custGeom>
                <a:avLst/>
                <a:gdLst>
                  <a:gd name="T0" fmla="*/ 0 w 134"/>
                  <a:gd name="T1" fmla="*/ 0 h 885"/>
                  <a:gd name="T2" fmla="*/ 134 w 134"/>
                  <a:gd name="T3" fmla="*/ 0 h 885"/>
                  <a:gd name="T4" fmla="*/ 134 w 134"/>
                  <a:gd name="T5" fmla="*/ 885 h 885"/>
                  <a:gd name="T6" fmla="*/ 0 w 134"/>
                  <a:gd name="T7" fmla="*/ 885 h 885"/>
                </a:gdLst>
                <a:ahLst/>
                <a:cxnLst>
                  <a:cxn ang="0">
                    <a:pos x="T0" y="T1"/>
                  </a:cxn>
                  <a:cxn ang="0">
                    <a:pos x="T2" y="T3"/>
                  </a:cxn>
                  <a:cxn ang="0">
                    <a:pos x="T4" y="T5"/>
                  </a:cxn>
                  <a:cxn ang="0">
                    <a:pos x="T6" y="T7"/>
                  </a:cxn>
                </a:cxnLst>
                <a:rect l="0" t="0" r="r" b="b"/>
                <a:pathLst>
                  <a:path w="134" h="885">
                    <a:moveTo>
                      <a:pt x="0" y="0"/>
                    </a:moveTo>
                    <a:lnTo>
                      <a:pt x="134" y="0"/>
                    </a:lnTo>
                    <a:lnTo>
                      <a:pt x="134" y="885"/>
                    </a:lnTo>
                    <a:lnTo>
                      <a:pt x="0" y="885"/>
                    </a:lnTo>
                  </a:path>
                </a:pathLst>
              </a:custGeom>
              <a:noFill/>
              <a:ln w="38100" cap="flat">
                <a:solidFill>
                  <a:srgbClr val="FFFFFF">
                    <a:lumMod val="8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34" tIns="46616" rIns="93234" bIns="46616" numCol="1" anchor="t" anchorCtr="0" compatLnSpc="1">
                <a:prstTxWarp prst="textNoShape">
                  <a:avLst/>
                </a:prstTxWarp>
              </a:bodyPr>
              <a:lstStyle/>
              <a:p>
                <a:pPr defTabSz="932239">
                  <a:defRPr/>
                </a:pPr>
                <a:endParaRPr lang="en-US" sz="1040" kern="0" dirty="0">
                  <a:solidFill>
                    <a:srgbClr val="0078D7"/>
                  </a:solidFill>
                </a:endParaRPr>
              </a:p>
            </p:txBody>
          </p:sp>
          <p:sp>
            <p:nvSpPr>
              <p:cNvPr id="11" name="Freeform 18"/>
              <p:cNvSpPr>
                <a:spLocks/>
              </p:cNvSpPr>
              <p:nvPr/>
            </p:nvSpPr>
            <p:spPr bwMode="auto">
              <a:xfrm>
                <a:off x="6559966" y="3839752"/>
                <a:ext cx="210071" cy="1193080"/>
              </a:xfrm>
              <a:custGeom>
                <a:avLst/>
                <a:gdLst>
                  <a:gd name="T0" fmla="*/ 135 w 135"/>
                  <a:gd name="T1" fmla="*/ 0 h 885"/>
                  <a:gd name="T2" fmla="*/ 0 w 135"/>
                  <a:gd name="T3" fmla="*/ 0 h 885"/>
                  <a:gd name="T4" fmla="*/ 0 w 135"/>
                  <a:gd name="T5" fmla="*/ 885 h 885"/>
                  <a:gd name="T6" fmla="*/ 135 w 135"/>
                  <a:gd name="T7" fmla="*/ 885 h 885"/>
                </a:gdLst>
                <a:ahLst/>
                <a:cxnLst>
                  <a:cxn ang="0">
                    <a:pos x="T0" y="T1"/>
                  </a:cxn>
                  <a:cxn ang="0">
                    <a:pos x="T2" y="T3"/>
                  </a:cxn>
                  <a:cxn ang="0">
                    <a:pos x="T4" y="T5"/>
                  </a:cxn>
                  <a:cxn ang="0">
                    <a:pos x="T6" y="T7"/>
                  </a:cxn>
                </a:cxnLst>
                <a:rect l="0" t="0" r="r" b="b"/>
                <a:pathLst>
                  <a:path w="135" h="885">
                    <a:moveTo>
                      <a:pt x="135" y="0"/>
                    </a:moveTo>
                    <a:lnTo>
                      <a:pt x="0" y="0"/>
                    </a:lnTo>
                    <a:lnTo>
                      <a:pt x="0" y="885"/>
                    </a:lnTo>
                    <a:lnTo>
                      <a:pt x="135" y="885"/>
                    </a:lnTo>
                  </a:path>
                </a:pathLst>
              </a:custGeom>
              <a:noFill/>
              <a:ln w="38100" cap="flat">
                <a:solidFill>
                  <a:srgbClr val="FFFFFF">
                    <a:lumMod val="8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34" tIns="46616" rIns="93234" bIns="46616" numCol="1" anchor="t" anchorCtr="0" compatLnSpc="1">
                <a:prstTxWarp prst="textNoShape">
                  <a:avLst/>
                </a:prstTxWarp>
              </a:bodyPr>
              <a:lstStyle/>
              <a:p>
                <a:pPr defTabSz="932239">
                  <a:defRPr/>
                </a:pPr>
                <a:endParaRPr lang="en-US" sz="1040" kern="0" dirty="0">
                  <a:solidFill>
                    <a:srgbClr val="0078D7"/>
                  </a:solidFill>
                </a:endParaRPr>
              </a:p>
            </p:txBody>
          </p:sp>
          <p:pic>
            <p:nvPicPr>
              <p:cNvPr id="12" name="Picture 2" descr="https://mesosphere.com/wp-content/uploads/2016/04/logo-horizontal-styled.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8972" t="28232" r="59508" b="22874"/>
              <a:stretch/>
            </p:blipFill>
            <p:spPr bwMode="auto">
              <a:xfrm>
                <a:off x="6802197" y="3949755"/>
                <a:ext cx="823137" cy="957634"/>
              </a:xfrm>
              <a:prstGeom prst="rect">
                <a:avLst/>
              </a:prstGeom>
              <a:extLst>
                <a:ext uri="{909E8E84-426E-40DD-AFC4-6F175D3DCCD1}">
                  <a14:hiddenFill xmlns:a14="http://schemas.microsoft.com/office/drawing/2010/main">
                    <a:solidFill>
                      <a:srgbClr val="FFFFFF"/>
                    </a:solidFill>
                  </a14:hiddenFill>
                </a:ext>
              </a:extLst>
            </p:spPr>
          </p:pic>
        </p:grpSp>
        <p:sp>
          <p:nvSpPr>
            <p:cNvPr id="9" name="Rectangle 8"/>
            <p:cNvSpPr/>
            <p:nvPr/>
          </p:nvSpPr>
          <p:spPr>
            <a:xfrm>
              <a:off x="6599518" y="5118897"/>
              <a:ext cx="895005" cy="360356"/>
            </a:xfrm>
            <a:prstGeom prst="rect">
              <a:avLst/>
            </a:prstGeom>
          </p:spPr>
          <p:txBody>
            <a:bodyPr wrap="square">
              <a:spAutoFit/>
            </a:bodyPr>
            <a:lstStyle/>
            <a:p>
              <a:pPr defTabSz="932239">
                <a:defRPr/>
              </a:pPr>
              <a:r>
                <a:rPr lang="en-US" sz="1836" kern="0" dirty="0">
                  <a:gradFill>
                    <a:gsLst>
                      <a:gs pos="2917">
                        <a:srgbClr val="FFFFFF"/>
                      </a:gs>
                      <a:gs pos="100000">
                        <a:srgbClr val="FFFFFF"/>
                      </a:gs>
                    </a:gsLst>
                    <a:lin ang="5400000" scaled="0"/>
                  </a:gradFill>
                  <a:cs typeface="Segoe UI" panose="020B0502040204020203" pitchFamily="34" charset="0"/>
                </a:rPr>
                <a:t>DC/OS</a:t>
              </a:r>
            </a:p>
          </p:txBody>
        </p:sp>
      </p:grpSp>
      <p:grpSp>
        <p:nvGrpSpPr>
          <p:cNvPr id="13" name="Group 12"/>
          <p:cNvGrpSpPr/>
          <p:nvPr/>
        </p:nvGrpSpPr>
        <p:grpSpPr>
          <a:xfrm>
            <a:off x="2569703" y="2970172"/>
            <a:ext cx="1366411" cy="1704202"/>
            <a:chOff x="8413698" y="3840929"/>
            <a:chExt cx="1313590" cy="1638324"/>
          </a:xfrm>
        </p:grpSpPr>
        <p:sp>
          <p:nvSpPr>
            <p:cNvPr id="14" name="Rectangle 13"/>
            <p:cNvSpPr/>
            <p:nvPr/>
          </p:nvSpPr>
          <p:spPr>
            <a:xfrm>
              <a:off x="8591219" y="5118897"/>
              <a:ext cx="895005" cy="360356"/>
            </a:xfrm>
            <a:prstGeom prst="rect">
              <a:avLst/>
            </a:prstGeom>
          </p:spPr>
          <p:txBody>
            <a:bodyPr wrap="square">
              <a:spAutoFit/>
            </a:bodyPr>
            <a:lstStyle/>
            <a:p>
              <a:pPr defTabSz="932239">
                <a:defRPr/>
              </a:pPr>
              <a:r>
                <a:rPr lang="en-US" sz="1836" kern="0" dirty="0">
                  <a:gradFill>
                    <a:gsLst>
                      <a:gs pos="2917">
                        <a:srgbClr val="FFFFFF"/>
                      </a:gs>
                      <a:gs pos="100000">
                        <a:srgbClr val="FFFFFF"/>
                      </a:gs>
                    </a:gsLst>
                    <a:lin ang="5400000" scaled="0"/>
                  </a:gradFill>
                  <a:cs typeface="Segoe UI" panose="020B0502040204020203" pitchFamily="34" charset="0"/>
                </a:rPr>
                <a:t>Swarm</a:t>
              </a:r>
              <a:endParaRPr lang="en-US" sz="1873" kern="0" dirty="0">
                <a:gradFill>
                  <a:gsLst>
                    <a:gs pos="2917">
                      <a:srgbClr val="FFFFFF"/>
                    </a:gs>
                    <a:gs pos="100000">
                      <a:srgbClr val="FFFFFF"/>
                    </a:gs>
                  </a:gsLst>
                  <a:lin ang="5400000" scaled="0"/>
                </a:gradFill>
                <a:cs typeface="Segoe UI" panose="020B0502040204020203" pitchFamily="34" charset="0"/>
              </a:endParaRPr>
            </a:p>
          </p:txBody>
        </p:sp>
        <p:grpSp>
          <p:nvGrpSpPr>
            <p:cNvPr id="15" name="Group 14"/>
            <p:cNvGrpSpPr/>
            <p:nvPr/>
          </p:nvGrpSpPr>
          <p:grpSpPr>
            <a:xfrm>
              <a:off x="8413698" y="3840929"/>
              <a:ext cx="1313590" cy="1193080"/>
              <a:chOff x="8413698" y="3840929"/>
              <a:chExt cx="1313590" cy="1193080"/>
            </a:xfrm>
          </p:grpSpPr>
          <p:pic>
            <p:nvPicPr>
              <p:cNvPr id="16" name="Picture 15" descr="http://devopscube.com/wp-content/uploads/2015/01/SWARM.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527701" y="3971976"/>
                <a:ext cx="1095330" cy="912038"/>
              </a:xfrm>
              <a:prstGeom prst="rect">
                <a:avLst/>
              </a:prstGeom>
              <a:extLst>
                <a:ext uri="{909E8E84-426E-40DD-AFC4-6F175D3DCCD1}">
                  <a14:hiddenFill xmlns:a14="http://schemas.microsoft.com/office/drawing/2010/main">
                    <a:solidFill>
                      <a:srgbClr val="FFFFFF"/>
                    </a:solidFill>
                  </a14:hiddenFill>
                </a:ext>
              </a:extLst>
            </p:spPr>
          </p:pic>
          <p:grpSp>
            <p:nvGrpSpPr>
              <p:cNvPr id="17" name="Group 16"/>
              <p:cNvGrpSpPr/>
              <p:nvPr/>
            </p:nvGrpSpPr>
            <p:grpSpPr>
              <a:xfrm>
                <a:off x="8413698" y="3840929"/>
                <a:ext cx="1313590" cy="1193080"/>
                <a:chOff x="6559966" y="3839752"/>
                <a:chExt cx="1313590" cy="1193080"/>
              </a:xfrm>
            </p:grpSpPr>
            <p:sp>
              <p:nvSpPr>
                <p:cNvPr id="18" name="Freeform 17"/>
                <p:cNvSpPr>
                  <a:spLocks/>
                </p:cNvSpPr>
                <p:nvPr/>
              </p:nvSpPr>
              <p:spPr bwMode="auto">
                <a:xfrm>
                  <a:off x="7665042" y="3839752"/>
                  <a:ext cx="208514" cy="1193080"/>
                </a:xfrm>
                <a:custGeom>
                  <a:avLst/>
                  <a:gdLst>
                    <a:gd name="T0" fmla="*/ 0 w 134"/>
                    <a:gd name="T1" fmla="*/ 0 h 885"/>
                    <a:gd name="T2" fmla="*/ 134 w 134"/>
                    <a:gd name="T3" fmla="*/ 0 h 885"/>
                    <a:gd name="T4" fmla="*/ 134 w 134"/>
                    <a:gd name="T5" fmla="*/ 885 h 885"/>
                    <a:gd name="T6" fmla="*/ 0 w 134"/>
                    <a:gd name="T7" fmla="*/ 885 h 885"/>
                  </a:gdLst>
                  <a:ahLst/>
                  <a:cxnLst>
                    <a:cxn ang="0">
                      <a:pos x="T0" y="T1"/>
                    </a:cxn>
                    <a:cxn ang="0">
                      <a:pos x="T2" y="T3"/>
                    </a:cxn>
                    <a:cxn ang="0">
                      <a:pos x="T4" y="T5"/>
                    </a:cxn>
                    <a:cxn ang="0">
                      <a:pos x="T6" y="T7"/>
                    </a:cxn>
                  </a:cxnLst>
                  <a:rect l="0" t="0" r="r" b="b"/>
                  <a:pathLst>
                    <a:path w="134" h="885">
                      <a:moveTo>
                        <a:pt x="0" y="0"/>
                      </a:moveTo>
                      <a:lnTo>
                        <a:pt x="134" y="0"/>
                      </a:lnTo>
                      <a:lnTo>
                        <a:pt x="134" y="885"/>
                      </a:lnTo>
                      <a:lnTo>
                        <a:pt x="0" y="885"/>
                      </a:lnTo>
                    </a:path>
                  </a:pathLst>
                </a:custGeom>
                <a:noFill/>
                <a:ln w="38100" cap="flat">
                  <a:solidFill>
                    <a:srgbClr val="FFFFFF">
                      <a:lumMod val="8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34" tIns="46616" rIns="93234" bIns="46616" numCol="1" anchor="t" anchorCtr="0" compatLnSpc="1">
                  <a:prstTxWarp prst="textNoShape">
                    <a:avLst/>
                  </a:prstTxWarp>
                </a:bodyPr>
                <a:lstStyle/>
                <a:p>
                  <a:pPr defTabSz="932239">
                    <a:defRPr/>
                  </a:pPr>
                  <a:endParaRPr lang="en-US" sz="1040" kern="0" dirty="0">
                    <a:solidFill>
                      <a:srgbClr val="0078D7"/>
                    </a:solidFill>
                  </a:endParaRPr>
                </a:p>
              </p:txBody>
            </p:sp>
            <p:sp>
              <p:nvSpPr>
                <p:cNvPr id="19" name="Freeform 18"/>
                <p:cNvSpPr>
                  <a:spLocks/>
                </p:cNvSpPr>
                <p:nvPr/>
              </p:nvSpPr>
              <p:spPr bwMode="auto">
                <a:xfrm>
                  <a:off x="6559966" y="3839752"/>
                  <a:ext cx="210071" cy="1193080"/>
                </a:xfrm>
                <a:custGeom>
                  <a:avLst/>
                  <a:gdLst>
                    <a:gd name="T0" fmla="*/ 135 w 135"/>
                    <a:gd name="T1" fmla="*/ 0 h 885"/>
                    <a:gd name="T2" fmla="*/ 0 w 135"/>
                    <a:gd name="T3" fmla="*/ 0 h 885"/>
                    <a:gd name="T4" fmla="*/ 0 w 135"/>
                    <a:gd name="T5" fmla="*/ 885 h 885"/>
                    <a:gd name="T6" fmla="*/ 135 w 135"/>
                    <a:gd name="T7" fmla="*/ 885 h 885"/>
                  </a:gdLst>
                  <a:ahLst/>
                  <a:cxnLst>
                    <a:cxn ang="0">
                      <a:pos x="T0" y="T1"/>
                    </a:cxn>
                    <a:cxn ang="0">
                      <a:pos x="T2" y="T3"/>
                    </a:cxn>
                    <a:cxn ang="0">
                      <a:pos x="T4" y="T5"/>
                    </a:cxn>
                    <a:cxn ang="0">
                      <a:pos x="T6" y="T7"/>
                    </a:cxn>
                  </a:cxnLst>
                  <a:rect l="0" t="0" r="r" b="b"/>
                  <a:pathLst>
                    <a:path w="135" h="885">
                      <a:moveTo>
                        <a:pt x="135" y="0"/>
                      </a:moveTo>
                      <a:lnTo>
                        <a:pt x="0" y="0"/>
                      </a:lnTo>
                      <a:lnTo>
                        <a:pt x="0" y="885"/>
                      </a:lnTo>
                      <a:lnTo>
                        <a:pt x="135" y="885"/>
                      </a:lnTo>
                    </a:path>
                  </a:pathLst>
                </a:custGeom>
                <a:noFill/>
                <a:ln w="38100" cap="flat">
                  <a:solidFill>
                    <a:srgbClr val="FFFFFF">
                      <a:lumMod val="8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34" tIns="46616" rIns="93234" bIns="46616" numCol="1" anchor="t" anchorCtr="0" compatLnSpc="1">
                  <a:prstTxWarp prst="textNoShape">
                    <a:avLst/>
                  </a:prstTxWarp>
                </a:bodyPr>
                <a:lstStyle/>
                <a:p>
                  <a:pPr defTabSz="932239">
                    <a:defRPr/>
                  </a:pPr>
                  <a:endParaRPr lang="en-US" sz="1040" kern="0" dirty="0">
                    <a:solidFill>
                      <a:srgbClr val="0078D7"/>
                    </a:solidFill>
                  </a:endParaRPr>
                </a:p>
              </p:txBody>
            </p:sp>
          </p:grpSp>
        </p:grpSp>
      </p:grpSp>
      <p:grpSp>
        <p:nvGrpSpPr>
          <p:cNvPr id="20" name="Group 19"/>
          <p:cNvGrpSpPr/>
          <p:nvPr/>
        </p:nvGrpSpPr>
        <p:grpSpPr>
          <a:xfrm>
            <a:off x="1569028" y="4784466"/>
            <a:ext cx="1435266" cy="1702938"/>
            <a:chOff x="10142652" y="3842145"/>
            <a:chExt cx="1379783" cy="1637108"/>
          </a:xfrm>
        </p:grpSpPr>
        <p:sp>
          <p:nvSpPr>
            <p:cNvPr id="21" name="Rectangle 20"/>
            <p:cNvSpPr/>
            <p:nvPr/>
          </p:nvSpPr>
          <p:spPr>
            <a:xfrm>
              <a:off x="10142652" y="5118897"/>
              <a:ext cx="1379783" cy="360356"/>
            </a:xfrm>
            <a:prstGeom prst="rect">
              <a:avLst/>
            </a:prstGeom>
          </p:spPr>
          <p:txBody>
            <a:bodyPr wrap="square">
              <a:spAutoFit/>
            </a:bodyPr>
            <a:lstStyle/>
            <a:p>
              <a:pPr defTabSz="932239">
                <a:defRPr/>
              </a:pPr>
              <a:r>
                <a:rPr lang="en-US" sz="1836" kern="0" dirty="0">
                  <a:gradFill>
                    <a:gsLst>
                      <a:gs pos="2917">
                        <a:srgbClr val="FFFFFF"/>
                      </a:gs>
                      <a:gs pos="100000">
                        <a:srgbClr val="FFFFFF"/>
                      </a:gs>
                    </a:gsLst>
                    <a:lin ang="5400000" scaled="0"/>
                  </a:gradFill>
                  <a:cs typeface="Segoe UI" panose="020B0502040204020203" pitchFamily="34" charset="0"/>
                </a:rPr>
                <a:t>Kubernetes</a:t>
              </a:r>
            </a:p>
          </p:txBody>
        </p:sp>
        <p:grpSp>
          <p:nvGrpSpPr>
            <p:cNvPr id="22" name="Group 21"/>
            <p:cNvGrpSpPr/>
            <p:nvPr/>
          </p:nvGrpSpPr>
          <p:grpSpPr>
            <a:xfrm>
              <a:off x="10187712" y="3842145"/>
              <a:ext cx="1313590" cy="1193080"/>
              <a:chOff x="10187712" y="3842145"/>
              <a:chExt cx="1313590" cy="1193080"/>
            </a:xfrm>
          </p:grpSpPr>
          <p:pic>
            <p:nvPicPr>
              <p:cNvPr id="23" name="Picture 2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437949" y="4030850"/>
                <a:ext cx="789191" cy="765735"/>
              </a:xfrm>
              <a:prstGeom prst="rect">
                <a:avLst/>
              </a:prstGeom>
            </p:spPr>
          </p:pic>
          <p:grpSp>
            <p:nvGrpSpPr>
              <p:cNvPr id="24" name="Group 23"/>
              <p:cNvGrpSpPr/>
              <p:nvPr/>
            </p:nvGrpSpPr>
            <p:grpSpPr>
              <a:xfrm>
                <a:off x="10187712" y="3842145"/>
                <a:ext cx="1313590" cy="1193080"/>
                <a:chOff x="6559966" y="3839752"/>
                <a:chExt cx="1313590" cy="1193080"/>
              </a:xfrm>
            </p:grpSpPr>
            <p:sp>
              <p:nvSpPr>
                <p:cNvPr id="25" name="Freeform 17"/>
                <p:cNvSpPr>
                  <a:spLocks/>
                </p:cNvSpPr>
                <p:nvPr/>
              </p:nvSpPr>
              <p:spPr bwMode="auto">
                <a:xfrm>
                  <a:off x="7665042" y="3839752"/>
                  <a:ext cx="208514" cy="1193080"/>
                </a:xfrm>
                <a:custGeom>
                  <a:avLst/>
                  <a:gdLst>
                    <a:gd name="T0" fmla="*/ 0 w 134"/>
                    <a:gd name="T1" fmla="*/ 0 h 885"/>
                    <a:gd name="T2" fmla="*/ 134 w 134"/>
                    <a:gd name="T3" fmla="*/ 0 h 885"/>
                    <a:gd name="T4" fmla="*/ 134 w 134"/>
                    <a:gd name="T5" fmla="*/ 885 h 885"/>
                    <a:gd name="T6" fmla="*/ 0 w 134"/>
                    <a:gd name="T7" fmla="*/ 885 h 885"/>
                  </a:gdLst>
                  <a:ahLst/>
                  <a:cxnLst>
                    <a:cxn ang="0">
                      <a:pos x="T0" y="T1"/>
                    </a:cxn>
                    <a:cxn ang="0">
                      <a:pos x="T2" y="T3"/>
                    </a:cxn>
                    <a:cxn ang="0">
                      <a:pos x="T4" y="T5"/>
                    </a:cxn>
                    <a:cxn ang="0">
                      <a:pos x="T6" y="T7"/>
                    </a:cxn>
                  </a:cxnLst>
                  <a:rect l="0" t="0" r="r" b="b"/>
                  <a:pathLst>
                    <a:path w="134" h="885">
                      <a:moveTo>
                        <a:pt x="0" y="0"/>
                      </a:moveTo>
                      <a:lnTo>
                        <a:pt x="134" y="0"/>
                      </a:lnTo>
                      <a:lnTo>
                        <a:pt x="134" y="885"/>
                      </a:lnTo>
                      <a:lnTo>
                        <a:pt x="0" y="885"/>
                      </a:lnTo>
                    </a:path>
                  </a:pathLst>
                </a:custGeom>
                <a:noFill/>
                <a:ln w="38100" cap="flat">
                  <a:solidFill>
                    <a:srgbClr val="FFFFFF">
                      <a:lumMod val="8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34" tIns="46616" rIns="93234" bIns="46616" numCol="1" anchor="t" anchorCtr="0" compatLnSpc="1">
                  <a:prstTxWarp prst="textNoShape">
                    <a:avLst/>
                  </a:prstTxWarp>
                </a:bodyPr>
                <a:lstStyle/>
                <a:p>
                  <a:pPr defTabSz="932239">
                    <a:defRPr/>
                  </a:pPr>
                  <a:endParaRPr lang="en-US" sz="1040" kern="0" dirty="0">
                    <a:solidFill>
                      <a:srgbClr val="0078D7"/>
                    </a:solidFill>
                  </a:endParaRPr>
                </a:p>
              </p:txBody>
            </p:sp>
            <p:sp>
              <p:nvSpPr>
                <p:cNvPr id="26" name="Freeform 18"/>
                <p:cNvSpPr>
                  <a:spLocks/>
                </p:cNvSpPr>
                <p:nvPr/>
              </p:nvSpPr>
              <p:spPr bwMode="auto">
                <a:xfrm>
                  <a:off x="6559966" y="3839752"/>
                  <a:ext cx="210071" cy="1193080"/>
                </a:xfrm>
                <a:custGeom>
                  <a:avLst/>
                  <a:gdLst>
                    <a:gd name="T0" fmla="*/ 135 w 135"/>
                    <a:gd name="T1" fmla="*/ 0 h 885"/>
                    <a:gd name="T2" fmla="*/ 0 w 135"/>
                    <a:gd name="T3" fmla="*/ 0 h 885"/>
                    <a:gd name="T4" fmla="*/ 0 w 135"/>
                    <a:gd name="T5" fmla="*/ 885 h 885"/>
                    <a:gd name="T6" fmla="*/ 135 w 135"/>
                    <a:gd name="T7" fmla="*/ 885 h 885"/>
                  </a:gdLst>
                  <a:ahLst/>
                  <a:cxnLst>
                    <a:cxn ang="0">
                      <a:pos x="T0" y="T1"/>
                    </a:cxn>
                    <a:cxn ang="0">
                      <a:pos x="T2" y="T3"/>
                    </a:cxn>
                    <a:cxn ang="0">
                      <a:pos x="T4" y="T5"/>
                    </a:cxn>
                    <a:cxn ang="0">
                      <a:pos x="T6" y="T7"/>
                    </a:cxn>
                  </a:cxnLst>
                  <a:rect l="0" t="0" r="r" b="b"/>
                  <a:pathLst>
                    <a:path w="135" h="885">
                      <a:moveTo>
                        <a:pt x="135" y="0"/>
                      </a:moveTo>
                      <a:lnTo>
                        <a:pt x="0" y="0"/>
                      </a:lnTo>
                      <a:lnTo>
                        <a:pt x="0" y="885"/>
                      </a:lnTo>
                      <a:lnTo>
                        <a:pt x="135" y="885"/>
                      </a:lnTo>
                    </a:path>
                  </a:pathLst>
                </a:custGeom>
                <a:noFill/>
                <a:ln w="38100" cap="flat">
                  <a:solidFill>
                    <a:srgbClr val="FFFFFF">
                      <a:lumMod val="8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34" tIns="46616" rIns="93234" bIns="46616" numCol="1" anchor="t" anchorCtr="0" compatLnSpc="1">
                  <a:prstTxWarp prst="textNoShape">
                    <a:avLst/>
                  </a:prstTxWarp>
                </a:bodyPr>
                <a:lstStyle/>
                <a:p>
                  <a:pPr defTabSz="932239">
                    <a:defRPr/>
                  </a:pPr>
                  <a:endParaRPr lang="en-US" sz="1040" kern="0" dirty="0">
                    <a:solidFill>
                      <a:srgbClr val="0078D7"/>
                    </a:solidFill>
                  </a:endParaRPr>
                </a:p>
              </p:txBody>
            </p:sp>
          </p:grpSp>
        </p:grpSp>
      </p:grpSp>
      <p:sp>
        <p:nvSpPr>
          <p:cNvPr id="27" name="Freeform 19"/>
          <p:cNvSpPr>
            <a:spLocks noChangeAspect="1" noEditPoints="1"/>
          </p:cNvSpPr>
          <p:nvPr/>
        </p:nvSpPr>
        <p:spPr bwMode="auto">
          <a:xfrm>
            <a:off x="4753019" y="2996898"/>
            <a:ext cx="1132124" cy="932339"/>
          </a:xfrm>
          <a:custGeom>
            <a:avLst/>
            <a:gdLst>
              <a:gd name="T0" fmla="*/ 243 w 292"/>
              <a:gd name="T1" fmla="*/ 0 h 240"/>
              <a:gd name="T2" fmla="*/ 49 w 292"/>
              <a:gd name="T3" fmla="*/ 0 h 240"/>
              <a:gd name="T4" fmla="*/ 34 w 292"/>
              <a:gd name="T5" fmla="*/ 15 h 240"/>
              <a:gd name="T6" fmla="*/ 34 w 292"/>
              <a:gd name="T7" fmla="*/ 145 h 240"/>
              <a:gd name="T8" fmla="*/ 49 w 292"/>
              <a:gd name="T9" fmla="*/ 160 h 240"/>
              <a:gd name="T10" fmla="*/ 243 w 292"/>
              <a:gd name="T11" fmla="*/ 160 h 240"/>
              <a:gd name="T12" fmla="*/ 258 w 292"/>
              <a:gd name="T13" fmla="*/ 145 h 240"/>
              <a:gd name="T14" fmla="*/ 258 w 292"/>
              <a:gd name="T15" fmla="*/ 15 h 240"/>
              <a:gd name="T16" fmla="*/ 243 w 292"/>
              <a:gd name="T17" fmla="*/ 0 h 240"/>
              <a:gd name="T18" fmla="*/ 244 w 292"/>
              <a:gd name="T19" fmla="*/ 148 h 240"/>
              <a:gd name="T20" fmla="*/ 48 w 292"/>
              <a:gd name="T21" fmla="*/ 148 h 240"/>
              <a:gd name="T22" fmla="*/ 48 w 292"/>
              <a:gd name="T23" fmla="*/ 12 h 240"/>
              <a:gd name="T24" fmla="*/ 244 w 292"/>
              <a:gd name="T25" fmla="*/ 12 h 240"/>
              <a:gd name="T26" fmla="*/ 244 w 292"/>
              <a:gd name="T27" fmla="*/ 148 h 240"/>
              <a:gd name="T28" fmla="*/ 287 w 292"/>
              <a:gd name="T29" fmla="*/ 225 h 240"/>
              <a:gd name="T30" fmla="*/ 260 w 292"/>
              <a:gd name="T31" fmla="*/ 179 h 240"/>
              <a:gd name="T32" fmla="*/ 245 w 292"/>
              <a:gd name="T33" fmla="*/ 164 h 240"/>
              <a:gd name="T34" fmla="*/ 47 w 292"/>
              <a:gd name="T35" fmla="*/ 164 h 240"/>
              <a:gd name="T36" fmla="*/ 32 w 292"/>
              <a:gd name="T37" fmla="*/ 179 h 240"/>
              <a:gd name="T38" fmla="*/ 5 w 292"/>
              <a:gd name="T39" fmla="*/ 225 h 240"/>
              <a:gd name="T40" fmla="*/ 11 w 292"/>
              <a:gd name="T41" fmla="*/ 240 h 240"/>
              <a:gd name="T42" fmla="*/ 282 w 292"/>
              <a:gd name="T43" fmla="*/ 240 h 240"/>
              <a:gd name="T44" fmla="*/ 287 w 292"/>
              <a:gd name="T45" fmla="*/ 225 h 240"/>
              <a:gd name="T46" fmla="*/ 108 w 292"/>
              <a:gd name="T47" fmla="*/ 233 h 240"/>
              <a:gd name="T48" fmla="*/ 114 w 292"/>
              <a:gd name="T49" fmla="*/ 213 h 240"/>
              <a:gd name="T50" fmla="*/ 178 w 292"/>
              <a:gd name="T51" fmla="*/ 213 h 240"/>
              <a:gd name="T52" fmla="*/ 184 w 292"/>
              <a:gd name="T53" fmla="*/ 233 h 240"/>
              <a:gd name="T54" fmla="*/ 108 w 292"/>
              <a:gd name="T55" fmla="*/ 233 h 240"/>
              <a:gd name="T56" fmla="*/ 26 w 292"/>
              <a:gd name="T57" fmla="*/ 208 h 240"/>
              <a:gd name="T58" fmla="*/ 47 w 292"/>
              <a:gd name="T59" fmla="*/ 168 h 240"/>
              <a:gd name="T60" fmla="*/ 244 w 292"/>
              <a:gd name="T61" fmla="*/ 168 h 240"/>
              <a:gd name="T62" fmla="*/ 266 w 292"/>
              <a:gd name="T63" fmla="*/ 208 h 240"/>
              <a:gd name="T64" fmla="*/ 26 w 292"/>
              <a:gd name="T65" fmla="*/ 208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92" h="240">
                <a:moveTo>
                  <a:pt x="243" y="0"/>
                </a:moveTo>
                <a:cubicBezTo>
                  <a:pt x="243" y="0"/>
                  <a:pt x="243" y="0"/>
                  <a:pt x="49" y="0"/>
                </a:cubicBezTo>
                <a:cubicBezTo>
                  <a:pt x="40" y="0"/>
                  <a:pt x="34" y="7"/>
                  <a:pt x="34" y="15"/>
                </a:cubicBezTo>
                <a:cubicBezTo>
                  <a:pt x="34" y="15"/>
                  <a:pt x="34" y="15"/>
                  <a:pt x="34" y="145"/>
                </a:cubicBezTo>
                <a:cubicBezTo>
                  <a:pt x="34" y="153"/>
                  <a:pt x="40" y="160"/>
                  <a:pt x="49" y="160"/>
                </a:cubicBezTo>
                <a:cubicBezTo>
                  <a:pt x="49" y="160"/>
                  <a:pt x="49" y="160"/>
                  <a:pt x="243" y="160"/>
                </a:cubicBezTo>
                <a:cubicBezTo>
                  <a:pt x="251" y="160"/>
                  <a:pt x="258" y="153"/>
                  <a:pt x="258" y="145"/>
                </a:cubicBezTo>
                <a:cubicBezTo>
                  <a:pt x="258" y="15"/>
                  <a:pt x="258" y="15"/>
                  <a:pt x="258" y="15"/>
                </a:cubicBezTo>
                <a:cubicBezTo>
                  <a:pt x="258" y="7"/>
                  <a:pt x="251" y="0"/>
                  <a:pt x="243" y="0"/>
                </a:cubicBezTo>
                <a:close/>
                <a:moveTo>
                  <a:pt x="244" y="148"/>
                </a:moveTo>
                <a:cubicBezTo>
                  <a:pt x="48" y="148"/>
                  <a:pt x="48" y="148"/>
                  <a:pt x="48" y="148"/>
                </a:cubicBezTo>
                <a:cubicBezTo>
                  <a:pt x="48" y="12"/>
                  <a:pt x="48" y="12"/>
                  <a:pt x="48" y="12"/>
                </a:cubicBezTo>
                <a:cubicBezTo>
                  <a:pt x="244" y="12"/>
                  <a:pt x="244" y="12"/>
                  <a:pt x="244" y="12"/>
                </a:cubicBezTo>
                <a:lnTo>
                  <a:pt x="244" y="148"/>
                </a:lnTo>
                <a:close/>
                <a:moveTo>
                  <a:pt x="287" y="225"/>
                </a:moveTo>
                <a:cubicBezTo>
                  <a:pt x="260" y="179"/>
                  <a:pt x="260" y="179"/>
                  <a:pt x="260" y="179"/>
                </a:cubicBezTo>
                <a:cubicBezTo>
                  <a:pt x="257" y="173"/>
                  <a:pt x="254" y="164"/>
                  <a:pt x="245" y="164"/>
                </a:cubicBezTo>
                <a:cubicBezTo>
                  <a:pt x="245" y="164"/>
                  <a:pt x="245" y="164"/>
                  <a:pt x="47" y="164"/>
                </a:cubicBezTo>
                <a:cubicBezTo>
                  <a:pt x="38" y="164"/>
                  <a:pt x="36" y="174"/>
                  <a:pt x="32" y="179"/>
                </a:cubicBezTo>
                <a:cubicBezTo>
                  <a:pt x="32" y="179"/>
                  <a:pt x="32" y="179"/>
                  <a:pt x="5" y="225"/>
                </a:cubicBezTo>
                <a:cubicBezTo>
                  <a:pt x="0" y="232"/>
                  <a:pt x="2" y="240"/>
                  <a:pt x="11" y="240"/>
                </a:cubicBezTo>
                <a:cubicBezTo>
                  <a:pt x="11" y="240"/>
                  <a:pt x="11" y="240"/>
                  <a:pt x="282" y="240"/>
                </a:cubicBezTo>
                <a:cubicBezTo>
                  <a:pt x="290" y="240"/>
                  <a:pt x="292" y="231"/>
                  <a:pt x="287" y="225"/>
                </a:cubicBezTo>
                <a:close/>
                <a:moveTo>
                  <a:pt x="108" y="233"/>
                </a:moveTo>
                <a:cubicBezTo>
                  <a:pt x="114" y="213"/>
                  <a:pt x="114" y="213"/>
                  <a:pt x="114" y="213"/>
                </a:cubicBezTo>
                <a:cubicBezTo>
                  <a:pt x="178" y="213"/>
                  <a:pt x="178" y="213"/>
                  <a:pt x="178" y="213"/>
                </a:cubicBezTo>
                <a:cubicBezTo>
                  <a:pt x="184" y="233"/>
                  <a:pt x="184" y="233"/>
                  <a:pt x="184" y="233"/>
                </a:cubicBezTo>
                <a:lnTo>
                  <a:pt x="108" y="233"/>
                </a:lnTo>
                <a:close/>
                <a:moveTo>
                  <a:pt x="26" y="208"/>
                </a:moveTo>
                <a:cubicBezTo>
                  <a:pt x="47" y="168"/>
                  <a:pt x="47" y="168"/>
                  <a:pt x="47" y="168"/>
                </a:cubicBezTo>
                <a:cubicBezTo>
                  <a:pt x="244" y="168"/>
                  <a:pt x="244" y="168"/>
                  <a:pt x="244" y="168"/>
                </a:cubicBezTo>
                <a:cubicBezTo>
                  <a:pt x="266" y="208"/>
                  <a:pt x="266" y="208"/>
                  <a:pt x="266" y="208"/>
                </a:cubicBezTo>
                <a:lnTo>
                  <a:pt x="26" y="208"/>
                </a:lnTo>
                <a:close/>
              </a:path>
            </a:pathLst>
          </a:custGeom>
          <a:solidFill>
            <a:srgbClr val="FFFFFF"/>
          </a:solidFill>
          <a:ln>
            <a:noFill/>
          </a:ln>
          <a:extLst/>
        </p:spPr>
        <p:txBody>
          <a:bodyPr vert="horz" wrap="square" lIns="93234" tIns="93234" rIns="93234" bIns="46616" numCol="1" anchor="t" anchorCtr="0" compatLnSpc="1">
            <a:prstTxWarp prst="textNoShape">
              <a:avLst/>
            </a:prstTxWarp>
          </a:bodyPr>
          <a:lstStyle/>
          <a:p>
            <a:pPr algn="ctr" defTabSz="932239">
              <a:defRPr/>
            </a:pPr>
            <a:r>
              <a:rPr lang="en-US" sz="2448" b="1" kern="0" dirty="0">
                <a:gradFill>
                  <a:gsLst>
                    <a:gs pos="0">
                      <a:srgbClr val="FFFFFF"/>
                    </a:gs>
                    <a:gs pos="100000">
                      <a:srgbClr val="FFFFFF"/>
                    </a:gs>
                  </a:gsLst>
                  <a:lin ang="5400000" scaled="0"/>
                </a:gradFill>
              </a:rPr>
              <a:t>&lt;`/&gt;</a:t>
            </a:r>
          </a:p>
        </p:txBody>
      </p:sp>
      <p:sp>
        <p:nvSpPr>
          <p:cNvPr id="28" name="Vertical Scroll 157"/>
          <p:cNvSpPr/>
          <p:nvPr/>
        </p:nvSpPr>
        <p:spPr bwMode="auto">
          <a:xfrm>
            <a:off x="6877085" y="2996898"/>
            <a:ext cx="1080325" cy="932339"/>
          </a:xfrm>
          <a:prstGeom prst="verticalScroll">
            <a:avLst/>
          </a:prstGeom>
          <a:noFill/>
          <a:ln w="57150" cap="flat" cmpd="sng" algn="ctr">
            <a:solidFill>
              <a:srgbClr val="FFFFFF"/>
            </a:solidFill>
            <a:prstDash val="solid"/>
            <a:headEnd type="none" w="med" len="med"/>
            <a:tailEnd type="none" w="med" len="med"/>
          </a:ln>
          <a:effectLst/>
        </p:spPr>
        <p:txBody>
          <a:bodyPr vert="horz" wrap="square" lIns="0" tIns="48505" rIns="0" bIns="48505" numCol="1" rtlCol="0" anchor="ctr" anchorCtr="0" compatLnSpc="1">
            <a:prstTxWarp prst="textNoShape">
              <a:avLst/>
            </a:prstTxWarp>
          </a:bodyPr>
          <a:lstStyle/>
          <a:p>
            <a:pPr algn="ctr" defTabSz="969768" fontAlgn="base">
              <a:spcBef>
                <a:spcPct val="0"/>
              </a:spcBef>
              <a:spcAft>
                <a:spcPct val="0"/>
              </a:spcAft>
              <a:defRPr/>
            </a:pPr>
            <a:endParaRPr lang="en-US" sz="3744" kern="0" dirty="0">
              <a:gradFill>
                <a:gsLst>
                  <a:gs pos="0">
                    <a:srgbClr val="FFFFFF"/>
                  </a:gs>
                  <a:gs pos="100000">
                    <a:srgbClr val="FFFFFF"/>
                  </a:gs>
                </a:gsLst>
                <a:lin ang="5400000" scaled="0"/>
              </a:gradFill>
              <a:latin typeface="Segoe UI Semilight"/>
            </a:endParaRPr>
          </a:p>
        </p:txBody>
      </p:sp>
      <p:sp>
        <p:nvSpPr>
          <p:cNvPr id="29" name="TextBox 28"/>
          <p:cNvSpPr txBox="1"/>
          <p:nvPr/>
        </p:nvSpPr>
        <p:spPr>
          <a:xfrm>
            <a:off x="6602923" y="4081466"/>
            <a:ext cx="1628649" cy="324666"/>
          </a:xfrm>
          <a:prstGeom prst="rect">
            <a:avLst/>
          </a:prstGeom>
          <a:noFill/>
        </p:spPr>
        <p:txBody>
          <a:bodyPr wrap="none" lIns="93234" tIns="46616" rIns="93234" bIns="46616" rtlCol="0">
            <a:spAutoFit/>
          </a:bodyPr>
          <a:lstStyle>
            <a:defPPr>
              <a:defRPr lang="en-US"/>
            </a:defPPr>
            <a:lvl1pPr algn="ctr">
              <a:lnSpc>
                <a:spcPct val="90000"/>
              </a:lnSpc>
              <a:defRPr sz="200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defRPr>
            </a:lvl1pPr>
          </a:lstStyle>
          <a:p>
            <a:pPr defTabSz="932239">
              <a:defRPr/>
            </a:pPr>
            <a:r>
              <a:rPr lang="en-US" sz="1632" kern="0" dirty="0">
                <a:latin typeface="Segoe UI" panose="020B0502040204020203" pitchFamily="34" charset="0"/>
                <a:cs typeface="Segoe UI" panose="020B0502040204020203" pitchFamily="34" charset="0"/>
              </a:rPr>
              <a:t>ARM templates</a:t>
            </a:r>
          </a:p>
        </p:txBody>
      </p:sp>
      <p:sp>
        <p:nvSpPr>
          <p:cNvPr id="30" name="Freeform 161"/>
          <p:cNvSpPr>
            <a:spLocks noChangeAspect="1"/>
          </p:cNvSpPr>
          <p:nvPr/>
        </p:nvSpPr>
        <p:spPr bwMode="black">
          <a:xfrm>
            <a:off x="5794701" y="4948253"/>
            <a:ext cx="1251778" cy="985146"/>
          </a:xfrm>
          <a:custGeom>
            <a:avLst/>
            <a:gdLst>
              <a:gd name="connsiteX0" fmla="*/ 427036 w 1971675"/>
              <a:gd name="connsiteY0" fmla="*/ 1374775 h 1409700"/>
              <a:gd name="connsiteX1" fmla="*/ 1544636 w 1971675"/>
              <a:gd name="connsiteY1" fmla="*/ 1374775 h 1409700"/>
              <a:gd name="connsiteX2" fmla="*/ 1544636 w 1971675"/>
              <a:gd name="connsiteY2" fmla="*/ 1409700 h 1409700"/>
              <a:gd name="connsiteX3" fmla="*/ 427036 w 1971675"/>
              <a:gd name="connsiteY3" fmla="*/ 1409700 h 1409700"/>
              <a:gd name="connsiteX4" fmla="*/ 104775 w 1971675"/>
              <a:gd name="connsiteY4" fmla="*/ 104775 h 1409700"/>
              <a:gd name="connsiteX5" fmla="*/ 104775 w 1971675"/>
              <a:gd name="connsiteY5" fmla="*/ 1028700 h 1409700"/>
              <a:gd name="connsiteX6" fmla="*/ 761999 w 1971675"/>
              <a:gd name="connsiteY6" fmla="*/ 1028700 h 1409700"/>
              <a:gd name="connsiteX7" fmla="*/ 1198562 w 1971675"/>
              <a:gd name="connsiteY7" fmla="*/ 1028700 h 1409700"/>
              <a:gd name="connsiteX8" fmla="*/ 1879600 w 1971675"/>
              <a:gd name="connsiteY8" fmla="*/ 1028700 h 1409700"/>
              <a:gd name="connsiteX9" fmla="*/ 1879600 w 1971675"/>
              <a:gd name="connsiteY9" fmla="*/ 104775 h 1409700"/>
              <a:gd name="connsiteX10" fmla="*/ 985837 w 1971675"/>
              <a:gd name="connsiteY10" fmla="*/ 23812 h 1409700"/>
              <a:gd name="connsiteX11" fmla="*/ 957262 w 1971675"/>
              <a:gd name="connsiteY11" fmla="*/ 46831 h 1409700"/>
              <a:gd name="connsiteX12" fmla="*/ 985837 w 1971675"/>
              <a:gd name="connsiteY12" fmla="*/ 69850 h 1409700"/>
              <a:gd name="connsiteX13" fmla="*/ 1014412 w 1971675"/>
              <a:gd name="connsiteY13" fmla="*/ 46831 h 1409700"/>
              <a:gd name="connsiteX14" fmla="*/ 985837 w 1971675"/>
              <a:gd name="connsiteY14" fmla="*/ 23812 h 1409700"/>
              <a:gd name="connsiteX15" fmla="*/ 103772 w 1971675"/>
              <a:gd name="connsiteY15" fmla="*/ 0 h 1409700"/>
              <a:gd name="connsiteX16" fmla="*/ 1856372 w 1971675"/>
              <a:gd name="connsiteY16" fmla="*/ 0 h 1409700"/>
              <a:gd name="connsiteX17" fmla="*/ 1971675 w 1971675"/>
              <a:gd name="connsiteY17" fmla="*/ 103909 h 1409700"/>
              <a:gd name="connsiteX18" fmla="*/ 1971675 w 1971675"/>
              <a:gd name="connsiteY18" fmla="*/ 1027546 h 1409700"/>
              <a:gd name="connsiteX19" fmla="*/ 1856372 w 1971675"/>
              <a:gd name="connsiteY19" fmla="*/ 1143000 h 1409700"/>
              <a:gd name="connsiteX20" fmla="*/ 1277877 w 1971675"/>
              <a:gd name="connsiteY20" fmla="*/ 1143000 h 1409700"/>
              <a:gd name="connsiteX21" fmla="*/ 1198562 w 1971675"/>
              <a:gd name="connsiteY21" fmla="*/ 1143000 h 1409700"/>
              <a:gd name="connsiteX22" fmla="*/ 1198562 w 1971675"/>
              <a:gd name="connsiteY22" fmla="*/ 1212850 h 1409700"/>
              <a:gd name="connsiteX23" fmla="*/ 1198562 w 1971675"/>
              <a:gd name="connsiteY23" fmla="*/ 1258887 h 1409700"/>
              <a:gd name="connsiteX24" fmla="*/ 1452561 w 1971675"/>
              <a:gd name="connsiteY24" fmla="*/ 1258887 h 1409700"/>
              <a:gd name="connsiteX25" fmla="*/ 1544636 w 1971675"/>
              <a:gd name="connsiteY25" fmla="*/ 1374774 h 1409700"/>
              <a:gd name="connsiteX26" fmla="*/ 427036 w 1971675"/>
              <a:gd name="connsiteY26" fmla="*/ 1374774 h 1409700"/>
              <a:gd name="connsiteX27" fmla="*/ 519111 w 1971675"/>
              <a:gd name="connsiteY27" fmla="*/ 1258887 h 1409700"/>
              <a:gd name="connsiteX28" fmla="*/ 761999 w 1971675"/>
              <a:gd name="connsiteY28" fmla="*/ 1258887 h 1409700"/>
              <a:gd name="connsiteX29" fmla="*/ 761999 w 1971675"/>
              <a:gd name="connsiteY29" fmla="*/ 1212850 h 1409700"/>
              <a:gd name="connsiteX30" fmla="*/ 761999 w 1971675"/>
              <a:gd name="connsiteY30" fmla="*/ 1143000 h 1409700"/>
              <a:gd name="connsiteX31" fmla="*/ 673281 w 1971675"/>
              <a:gd name="connsiteY31" fmla="*/ 1143000 h 1409700"/>
              <a:gd name="connsiteX32" fmla="*/ 103772 w 1971675"/>
              <a:gd name="connsiteY32" fmla="*/ 1143000 h 1409700"/>
              <a:gd name="connsiteX33" fmla="*/ 0 w 1971675"/>
              <a:gd name="connsiteY33" fmla="*/ 1027546 h 1409700"/>
              <a:gd name="connsiteX34" fmla="*/ 0 w 1971675"/>
              <a:gd name="connsiteY34" fmla="*/ 103909 h 1409700"/>
              <a:gd name="connsiteX35" fmla="*/ 103772 w 1971675"/>
              <a:gd name="connsiteY35" fmla="*/ 0 h 1409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971675" h="1409700">
                <a:moveTo>
                  <a:pt x="427036" y="1374775"/>
                </a:moveTo>
                <a:lnTo>
                  <a:pt x="1544636" y="1374775"/>
                </a:lnTo>
                <a:lnTo>
                  <a:pt x="1544636" y="1409700"/>
                </a:lnTo>
                <a:lnTo>
                  <a:pt x="427036" y="1409700"/>
                </a:lnTo>
                <a:close/>
                <a:moveTo>
                  <a:pt x="104775" y="104775"/>
                </a:moveTo>
                <a:lnTo>
                  <a:pt x="104775" y="1028700"/>
                </a:lnTo>
                <a:lnTo>
                  <a:pt x="761999" y="1028700"/>
                </a:lnTo>
                <a:lnTo>
                  <a:pt x="1198562" y="1028700"/>
                </a:lnTo>
                <a:lnTo>
                  <a:pt x="1879600" y="1028700"/>
                </a:lnTo>
                <a:lnTo>
                  <a:pt x="1879600" y="104775"/>
                </a:lnTo>
                <a:close/>
                <a:moveTo>
                  <a:pt x="985837" y="23812"/>
                </a:moveTo>
                <a:cubicBezTo>
                  <a:pt x="970055" y="23812"/>
                  <a:pt x="957262" y="34118"/>
                  <a:pt x="957262" y="46831"/>
                </a:cubicBezTo>
                <a:cubicBezTo>
                  <a:pt x="957262" y="59544"/>
                  <a:pt x="970055" y="69850"/>
                  <a:pt x="985837" y="69850"/>
                </a:cubicBezTo>
                <a:cubicBezTo>
                  <a:pt x="1001619" y="69850"/>
                  <a:pt x="1014412" y="59544"/>
                  <a:pt x="1014412" y="46831"/>
                </a:cubicBezTo>
                <a:cubicBezTo>
                  <a:pt x="1014412" y="34118"/>
                  <a:pt x="1001619" y="23812"/>
                  <a:pt x="985837" y="23812"/>
                </a:cubicBezTo>
                <a:close/>
                <a:moveTo>
                  <a:pt x="103772" y="0"/>
                </a:moveTo>
                <a:cubicBezTo>
                  <a:pt x="1856372" y="0"/>
                  <a:pt x="1856372" y="0"/>
                  <a:pt x="1856372" y="0"/>
                </a:cubicBezTo>
                <a:cubicBezTo>
                  <a:pt x="1925554" y="0"/>
                  <a:pt x="1971675" y="46182"/>
                  <a:pt x="1971675" y="103909"/>
                </a:cubicBezTo>
                <a:lnTo>
                  <a:pt x="1971675" y="1027546"/>
                </a:lnTo>
                <a:cubicBezTo>
                  <a:pt x="1971675" y="1085273"/>
                  <a:pt x="1925554" y="1143000"/>
                  <a:pt x="1856372" y="1143000"/>
                </a:cubicBezTo>
                <a:cubicBezTo>
                  <a:pt x="1637297" y="1143000"/>
                  <a:pt x="1445606" y="1143000"/>
                  <a:pt x="1277877" y="1143000"/>
                </a:cubicBezTo>
                <a:lnTo>
                  <a:pt x="1198562" y="1143000"/>
                </a:lnTo>
                <a:lnTo>
                  <a:pt x="1198562" y="1212850"/>
                </a:lnTo>
                <a:lnTo>
                  <a:pt x="1198562" y="1258887"/>
                </a:lnTo>
                <a:lnTo>
                  <a:pt x="1452561" y="1258887"/>
                </a:lnTo>
                <a:lnTo>
                  <a:pt x="1544636" y="1374774"/>
                </a:lnTo>
                <a:lnTo>
                  <a:pt x="427036" y="1374774"/>
                </a:lnTo>
                <a:lnTo>
                  <a:pt x="519111" y="1258887"/>
                </a:lnTo>
                <a:lnTo>
                  <a:pt x="761999" y="1258887"/>
                </a:lnTo>
                <a:lnTo>
                  <a:pt x="761999" y="1212850"/>
                </a:lnTo>
                <a:lnTo>
                  <a:pt x="761999" y="1143000"/>
                </a:lnTo>
                <a:lnTo>
                  <a:pt x="673281" y="1143000"/>
                </a:lnTo>
                <a:cubicBezTo>
                  <a:pt x="103772" y="1143000"/>
                  <a:pt x="103772" y="1143000"/>
                  <a:pt x="103772" y="1143000"/>
                </a:cubicBezTo>
                <a:cubicBezTo>
                  <a:pt x="46121" y="1143000"/>
                  <a:pt x="0" y="1085273"/>
                  <a:pt x="0" y="1027546"/>
                </a:cubicBezTo>
                <a:cubicBezTo>
                  <a:pt x="0" y="103909"/>
                  <a:pt x="0" y="103909"/>
                  <a:pt x="0" y="103909"/>
                </a:cubicBezTo>
                <a:cubicBezTo>
                  <a:pt x="0" y="46182"/>
                  <a:pt x="46121" y="0"/>
                  <a:pt x="103772" y="0"/>
                </a:cubicBezTo>
                <a:close/>
              </a:path>
            </a:pathLst>
          </a:custGeom>
          <a:solidFill>
            <a:srgbClr val="FFFFFF"/>
          </a:solidFill>
          <a:ln w="9525" cap="flat" cmpd="sng" algn="ctr">
            <a:noFill/>
            <a:prstDash val="solid"/>
            <a:headEnd type="none" w="med" len="med"/>
            <a:tailEnd type="none" w="med" len="med"/>
          </a:ln>
          <a:effectLst/>
          <a:extLst/>
        </p:spPr>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1" name="TextBox 30"/>
          <p:cNvSpPr txBox="1"/>
          <p:nvPr/>
        </p:nvSpPr>
        <p:spPr>
          <a:xfrm>
            <a:off x="5751773" y="6065677"/>
            <a:ext cx="1337634" cy="324666"/>
          </a:xfrm>
          <a:prstGeom prst="rect">
            <a:avLst/>
          </a:prstGeom>
          <a:noFill/>
        </p:spPr>
        <p:txBody>
          <a:bodyPr wrap="none" lIns="93234" tIns="46616" rIns="93234" bIns="46616" rtlCol="0">
            <a:spAutoFit/>
          </a:bodyPr>
          <a:lstStyle>
            <a:defPPr>
              <a:defRPr lang="en-US"/>
            </a:defPPr>
            <a:lvl1pPr algn="ctr">
              <a:lnSpc>
                <a:spcPct val="90000"/>
              </a:lnSpc>
              <a:defRPr sz="200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defRPr>
            </a:lvl1pPr>
          </a:lstStyle>
          <a:p>
            <a:pPr defTabSz="932239">
              <a:defRPr/>
            </a:pPr>
            <a:r>
              <a:rPr lang="en-US" sz="1632" kern="0" dirty="0">
                <a:latin typeface="Segoe UI" panose="020B0502040204020203" pitchFamily="34" charset="0"/>
                <a:cs typeface="Segoe UI" panose="020B0502040204020203" pitchFamily="34" charset="0"/>
              </a:rPr>
              <a:t>Azure Portal</a:t>
            </a:r>
          </a:p>
        </p:txBody>
      </p:sp>
      <p:sp>
        <p:nvSpPr>
          <p:cNvPr id="32" name="TextBox 31"/>
          <p:cNvSpPr txBox="1"/>
          <p:nvPr/>
        </p:nvSpPr>
        <p:spPr>
          <a:xfrm>
            <a:off x="4593860" y="4049647"/>
            <a:ext cx="1450444" cy="555189"/>
          </a:xfrm>
          <a:prstGeom prst="rect">
            <a:avLst/>
          </a:prstGeom>
          <a:noFill/>
        </p:spPr>
        <p:txBody>
          <a:bodyPr wrap="none" lIns="93234" tIns="46616" rIns="93234" bIns="46616" rtlCol="0">
            <a:spAutoFit/>
          </a:bodyPr>
          <a:lstStyle>
            <a:defPPr>
              <a:defRPr lang="en-US"/>
            </a:defPPr>
            <a:lvl1pPr algn="ctr">
              <a:lnSpc>
                <a:spcPct val="90000"/>
              </a:lnSpc>
              <a:defRPr sz="200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defRPr>
            </a:lvl1pPr>
          </a:lstStyle>
          <a:p>
            <a:pPr defTabSz="932239">
              <a:defRPr/>
            </a:pPr>
            <a:r>
              <a:rPr lang="en-US" sz="1632" kern="0" dirty="0">
                <a:latin typeface="Segoe UI" panose="020B0502040204020203" pitchFamily="34" charset="0"/>
                <a:cs typeface="Segoe UI" panose="020B0502040204020203" pitchFamily="34" charset="0"/>
              </a:rPr>
              <a:t>Command </a:t>
            </a:r>
            <a:br>
              <a:rPr lang="en-US" sz="1632" kern="0" dirty="0">
                <a:latin typeface="Segoe UI" panose="020B0502040204020203" pitchFamily="34" charset="0"/>
                <a:cs typeface="Segoe UI" panose="020B0502040204020203" pitchFamily="34" charset="0"/>
              </a:rPr>
            </a:br>
            <a:r>
              <a:rPr lang="en-US" sz="1632" kern="0" dirty="0">
                <a:latin typeface="Segoe UI" panose="020B0502040204020203" pitchFamily="34" charset="0"/>
                <a:cs typeface="Segoe UI" panose="020B0502040204020203" pitchFamily="34" charset="0"/>
              </a:rPr>
              <a:t>Line Interface</a:t>
            </a:r>
          </a:p>
        </p:txBody>
      </p:sp>
      <p:pic>
        <p:nvPicPr>
          <p:cNvPr id="33" name="Picture 32"/>
          <p:cNvPicPr>
            <a:picLocks noChangeAspect="1"/>
          </p:cNvPicPr>
          <p:nvPr/>
        </p:nvPicPr>
        <p:blipFill rotWithShape="1">
          <a:blip r:embed="rId6"/>
          <a:srcRect l="-2910"/>
          <a:stretch/>
        </p:blipFill>
        <p:spPr>
          <a:xfrm>
            <a:off x="8744327" y="2850152"/>
            <a:ext cx="1350489" cy="1130957"/>
          </a:xfrm>
          <a:prstGeom prst="rect">
            <a:avLst/>
          </a:prstGeom>
        </p:spPr>
      </p:pic>
      <p:sp>
        <p:nvSpPr>
          <p:cNvPr id="34" name="TextBox 33"/>
          <p:cNvSpPr txBox="1"/>
          <p:nvPr/>
        </p:nvSpPr>
        <p:spPr>
          <a:xfrm>
            <a:off x="12590791" y="2794059"/>
            <a:ext cx="951169" cy="951169"/>
          </a:xfrm>
          <a:prstGeom prst="rect">
            <a:avLst/>
          </a:prstGeom>
          <a:noFill/>
        </p:spPr>
        <p:txBody>
          <a:bodyPr wrap="none" lIns="190234" tIns="152188" rIns="190234" bIns="152188" rtlCol="0">
            <a:noAutofit/>
          </a:bodyPr>
          <a:lstStyle/>
          <a:p>
            <a:pPr defTabSz="951304">
              <a:lnSpc>
                <a:spcPct val="90000"/>
              </a:lnSpc>
              <a:spcAft>
                <a:spcPts val="624"/>
              </a:spcAft>
            </a:pPr>
            <a:endParaRPr lang="en-US" sz="2497" dirty="0">
              <a:gradFill>
                <a:gsLst>
                  <a:gs pos="2917">
                    <a:srgbClr val="353535"/>
                  </a:gs>
                  <a:gs pos="30000">
                    <a:srgbClr val="353535"/>
                  </a:gs>
                </a:gsLst>
                <a:lin ang="5400000" scaled="0"/>
              </a:gradFill>
              <a:latin typeface="Segoe UI Semilight"/>
            </a:endParaRPr>
          </a:p>
        </p:txBody>
      </p:sp>
      <p:sp>
        <p:nvSpPr>
          <p:cNvPr id="35" name="TextBox 34"/>
          <p:cNvSpPr txBox="1"/>
          <p:nvPr/>
        </p:nvSpPr>
        <p:spPr>
          <a:xfrm>
            <a:off x="8484249" y="4107466"/>
            <a:ext cx="1870643" cy="324680"/>
          </a:xfrm>
          <a:prstGeom prst="rect">
            <a:avLst/>
          </a:prstGeom>
          <a:noFill/>
        </p:spPr>
        <p:txBody>
          <a:bodyPr wrap="none" lIns="93247" tIns="46623" rIns="93247" bIns="46623" rtlCol="0">
            <a:spAutoFit/>
          </a:bodyPr>
          <a:lstStyle/>
          <a:p>
            <a:pPr algn="ctr" defTabSz="931667">
              <a:lnSpc>
                <a:spcPct val="90000"/>
              </a:lnSpc>
              <a:defRPr/>
            </a:pPr>
            <a:r>
              <a:rPr lang="en-US" sz="1632" kern="0" dirty="0">
                <a:gradFill>
                  <a:gsLst>
                    <a:gs pos="0">
                      <a:srgbClr val="FFFFFF"/>
                    </a:gs>
                    <a:gs pos="100000">
                      <a:srgbClr val="FFFFFF"/>
                    </a:gs>
                  </a:gsLst>
                  <a:lin ang="5400000" scaled="1"/>
                </a:gradFill>
              </a:rPr>
              <a:t>Container Registry</a:t>
            </a:r>
          </a:p>
        </p:txBody>
      </p:sp>
      <p:sp>
        <p:nvSpPr>
          <p:cNvPr id="36" name="Freeform 166"/>
          <p:cNvSpPr>
            <a:spLocks noChangeAspect="1"/>
          </p:cNvSpPr>
          <p:nvPr/>
        </p:nvSpPr>
        <p:spPr bwMode="black">
          <a:xfrm>
            <a:off x="10751070" y="2794058"/>
            <a:ext cx="1119040" cy="1095727"/>
          </a:xfrm>
          <a:custGeom>
            <a:avLst/>
            <a:gdLst>
              <a:gd name="connsiteX0" fmla="*/ 3713863 w 4893730"/>
              <a:gd name="connsiteY0" fmla="*/ 2130808 h 4791777"/>
              <a:gd name="connsiteX1" fmla="*/ 4426142 w 4893730"/>
              <a:gd name="connsiteY1" fmla="*/ 2130808 h 4791777"/>
              <a:gd name="connsiteX2" fmla="*/ 4598071 w 4893730"/>
              <a:gd name="connsiteY2" fmla="*/ 2301547 h 4791777"/>
              <a:gd name="connsiteX3" fmla="*/ 4598071 w 4893730"/>
              <a:gd name="connsiteY3" fmla="*/ 3886978 h 4791777"/>
              <a:gd name="connsiteX4" fmla="*/ 4426142 w 4893730"/>
              <a:gd name="connsiteY4" fmla="*/ 4057717 h 4791777"/>
              <a:gd name="connsiteX5" fmla="*/ 3713863 w 4893730"/>
              <a:gd name="connsiteY5" fmla="*/ 4057717 h 4791777"/>
              <a:gd name="connsiteX6" fmla="*/ 3517372 w 4893730"/>
              <a:gd name="connsiteY6" fmla="*/ 3886978 h 4791777"/>
              <a:gd name="connsiteX7" fmla="*/ 3517372 w 4893730"/>
              <a:gd name="connsiteY7" fmla="*/ 2301547 h 4791777"/>
              <a:gd name="connsiteX8" fmla="*/ 3713863 w 4893730"/>
              <a:gd name="connsiteY8" fmla="*/ 2130808 h 4791777"/>
              <a:gd name="connsiteX9" fmla="*/ 904368 w 4893730"/>
              <a:gd name="connsiteY9" fmla="*/ 1223432 h 4791777"/>
              <a:gd name="connsiteX10" fmla="*/ 1609930 w 4893730"/>
              <a:gd name="connsiteY10" fmla="*/ 1223432 h 4791777"/>
              <a:gd name="connsiteX11" fmla="*/ 1804567 w 4893730"/>
              <a:gd name="connsiteY11" fmla="*/ 1394467 h 4791777"/>
              <a:gd name="connsiteX12" fmla="*/ 1804567 w 4893730"/>
              <a:gd name="connsiteY12" fmla="*/ 3886683 h 4791777"/>
              <a:gd name="connsiteX13" fmla="*/ 1609930 w 4893730"/>
              <a:gd name="connsiteY13" fmla="*/ 4057717 h 4791777"/>
              <a:gd name="connsiteX14" fmla="*/ 904368 w 4893730"/>
              <a:gd name="connsiteY14" fmla="*/ 4057717 h 4791777"/>
              <a:gd name="connsiteX15" fmla="*/ 734060 w 4893730"/>
              <a:gd name="connsiteY15" fmla="*/ 3886683 h 4791777"/>
              <a:gd name="connsiteX16" fmla="*/ 734060 w 4893730"/>
              <a:gd name="connsiteY16" fmla="*/ 1394467 h 4791777"/>
              <a:gd name="connsiteX17" fmla="*/ 904368 w 4893730"/>
              <a:gd name="connsiteY17" fmla="*/ 1223432 h 4791777"/>
              <a:gd name="connsiteX18" fmla="*/ 2325453 w 4893730"/>
              <a:gd name="connsiteY18" fmla="*/ 316050 h 4791777"/>
              <a:gd name="connsiteX19" fmla="*/ 3031014 w 4893730"/>
              <a:gd name="connsiteY19" fmla="*/ 316050 h 4791777"/>
              <a:gd name="connsiteX20" fmla="*/ 3201322 w 4893730"/>
              <a:gd name="connsiteY20" fmla="*/ 487238 h 4791777"/>
              <a:gd name="connsiteX21" fmla="*/ 3201322 w 4893730"/>
              <a:gd name="connsiteY21" fmla="*/ 3886530 h 4791777"/>
              <a:gd name="connsiteX22" fmla="*/ 3031014 w 4893730"/>
              <a:gd name="connsiteY22" fmla="*/ 4057717 h 4791777"/>
              <a:gd name="connsiteX23" fmla="*/ 2325453 w 4893730"/>
              <a:gd name="connsiteY23" fmla="*/ 4057717 h 4791777"/>
              <a:gd name="connsiteX24" fmla="*/ 2130815 w 4893730"/>
              <a:gd name="connsiteY24" fmla="*/ 3886530 h 4791777"/>
              <a:gd name="connsiteX25" fmla="*/ 2130815 w 4893730"/>
              <a:gd name="connsiteY25" fmla="*/ 487238 h 4791777"/>
              <a:gd name="connsiteX26" fmla="*/ 2325453 w 4893730"/>
              <a:gd name="connsiteY26" fmla="*/ 316050 h 4791777"/>
              <a:gd name="connsiteX27" fmla="*/ 269155 w 4893730"/>
              <a:gd name="connsiteY27" fmla="*/ 0 h 4791777"/>
              <a:gd name="connsiteX28" fmla="*/ 538311 w 4893730"/>
              <a:gd name="connsiteY28" fmla="*/ 268927 h 4791777"/>
              <a:gd name="connsiteX29" fmla="*/ 538311 w 4893730"/>
              <a:gd name="connsiteY29" fmla="*/ 4253925 h 4791777"/>
              <a:gd name="connsiteX30" fmla="*/ 4624575 w 4893730"/>
              <a:gd name="connsiteY30" fmla="*/ 4253925 h 4791777"/>
              <a:gd name="connsiteX31" fmla="*/ 4893730 w 4893730"/>
              <a:gd name="connsiteY31" fmla="*/ 4522851 h 4791777"/>
              <a:gd name="connsiteX32" fmla="*/ 4624575 w 4893730"/>
              <a:gd name="connsiteY32" fmla="*/ 4791777 h 4791777"/>
              <a:gd name="connsiteX33" fmla="*/ 269155 w 4893730"/>
              <a:gd name="connsiteY33" fmla="*/ 4791777 h 4791777"/>
              <a:gd name="connsiteX34" fmla="*/ 0 w 4893730"/>
              <a:gd name="connsiteY34" fmla="*/ 4522851 h 4791777"/>
              <a:gd name="connsiteX35" fmla="*/ 0 w 4893730"/>
              <a:gd name="connsiteY35" fmla="*/ 268927 h 4791777"/>
              <a:gd name="connsiteX36" fmla="*/ 269155 w 4893730"/>
              <a:gd name="connsiteY36" fmla="*/ 0 h 4791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893730" h="4791777">
                <a:moveTo>
                  <a:pt x="3713863" y="2130808"/>
                </a:moveTo>
                <a:cubicBezTo>
                  <a:pt x="3713863" y="2130808"/>
                  <a:pt x="3713863" y="2130808"/>
                  <a:pt x="4426142" y="2130808"/>
                </a:cubicBezTo>
                <a:cubicBezTo>
                  <a:pt x="4524387" y="2130808"/>
                  <a:pt x="4598071" y="2203982"/>
                  <a:pt x="4598071" y="2301547"/>
                </a:cubicBezTo>
                <a:cubicBezTo>
                  <a:pt x="4598071" y="2301547"/>
                  <a:pt x="4598071" y="2301547"/>
                  <a:pt x="4598071" y="3886978"/>
                </a:cubicBezTo>
                <a:cubicBezTo>
                  <a:pt x="4598071" y="3984543"/>
                  <a:pt x="4524387" y="4057717"/>
                  <a:pt x="4426142" y="4057717"/>
                </a:cubicBezTo>
                <a:cubicBezTo>
                  <a:pt x="4426142" y="4057717"/>
                  <a:pt x="4426142" y="4057717"/>
                  <a:pt x="3713863" y="4057717"/>
                </a:cubicBezTo>
                <a:cubicBezTo>
                  <a:pt x="3615618" y="4057717"/>
                  <a:pt x="3517372" y="3984543"/>
                  <a:pt x="3517372" y="3886978"/>
                </a:cubicBezTo>
                <a:cubicBezTo>
                  <a:pt x="3517372" y="3886978"/>
                  <a:pt x="3517372" y="3886978"/>
                  <a:pt x="3517372" y="2301547"/>
                </a:cubicBezTo>
                <a:cubicBezTo>
                  <a:pt x="3517372" y="2203982"/>
                  <a:pt x="3615618" y="2130808"/>
                  <a:pt x="3713863" y="2130808"/>
                </a:cubicBezTo>
                <a:close/>
                <a:moveTo>
                  <a:pt x="904368" y="1223432"/>
                </a:moveTo>
                <a:cubicBezTo>
                  <a:pt x="904368" y="1223432"/>
                  <a:pt x="904368" y="1223432"/>
                  <a:pt x="1609930" y="1223432"/>
                </a:cubicBezTo>
                <a:cubicBezTo>
                  <a:pt x="1731578" y="1223432"/>
                  <a:pt x="1804567" y="1296733"/>
                  <a:pt x="1804567" y="1394467"/>
                </a:cubicBezTo>
                <a:cubicBezTo>
                  <a:pt x="1804567" y="1394467"/>
                  <a:pt x="1804567" y="1394467"/>
                  <a:pt x="1804567" y="3886683"/>
                </a:cubicBezTo>
                <a:cubicBezTo>
                  <a:pt x="1804567" y="3984417"/>
                  <a:pt x="1731578" y="4057717"/>
                  <a:pt x="1609930" y="4057717"/>
                </a:cubicBezTo>
                <a:cubicBezTo>
                  <a:pt x="1609930" y="4057717"/>
                  <a:pt x="1609930" y="4057717"/>
                  <a:pt x="904368" y="4057717"/>
                </a:cubicBezTo>
                <a:cubicBezTo>
                  <a:pt x="807049" y="4057717"/>
                  <a:pt x="734060" y="3984417"/>
                  <a:pt x="734060" y="3886683"/>
                </a:cubicBezTo>
                <a:cubicBezTo>
                  <a:pt x="734060" y="3886683"/>
                  <a:pt x="734060" y="3886683"/>
                  <a:pt x="734060" y="1394467"/>
                </a:cubicBezTo>
                <a:cubicBezTo>
                  <a:pt x="734060" y="1296733"/>
                  <a:pt x="807049" y="1223432"/>
                  <a:pt x="904368" y="1223432"/>
                </a:cubicBezTo>
                <a:close/>
                <a:moveTo>
                  <a:pt x="2325453" y="316050"/>
                </a:moveTo>
                <a:cubicBezTo>
                  <a:pt x="2325453" y="316050"/>
                  <a:pt x="2325453" y="316050"/>
                  <a:pt x="3031014" y="316050"/>
                </a:cubicBezTo>
                <a:cubicBezTo>
                  <a:pt x="3128333" y="316050"/>
                  <a:pt x="3201322" y="389416"/>
                  <a:pt x="3201322" y="487238"/>
                </a:cubicBezTo>
                <a:cubicBezTo>
                  <a:pt x="3201322" y="487238"/>
                  <a:pt x="3201322" y="487238"/>
                  <a:pt x="3201322" y="3886530"/>
                </a:cubicBezTo>
                <a:cubicBezTo>
                  <a:pt x="3201322" y="3984351"/>
                  <a:pt x="3128333" y="4057717"/>
                  <a:pt x="3031014" y="4057717"/>
                </a:cubicBezTo>
                <a:cubicBezTo>
                  <a:pt x="3031014" y="4057717"/>
                  <a:pt x="3031014" y="4057717"/>
                  <a:pt x="2325453" y="4057717"/>
                </a:cubicBezTo>
                <a:cubicBezTo>
                  <a:pt x="2203804" y="4057717"/>
                  <a:pt x="2130815" y="3984351"/>
                  <a:pt x="2130815" y="3886530"/>
                </a:cubicBezTo>
                <a:cubicBezTo>
                  <a:pt x="2130815" y="3886530"/>
                  <a:pt x="2130815" y="3886530"/>
                  <a:pt x="2130815" y="487238"/>
                </a:cubicBezTo>
                <a:cubicBezTo>
                  <a:pt x="2130815" y="389416"/>
                  <a:pt x="2203804" y="316050"/>
                  <a:pt x="2325453" y="316050"/>
                </a:cubicBezTo>
                <a:close/>
                <a:moveTo>
                  <a:pt x="269155" y="0"/>
                </a:moveTo>
                <a:cubicBezTo>
                  <a:pt x="415967" y="0"/>
                  <a:pt x="538311" y="122239"/>
                  <a:pt x="538311" y="268927"/>
                </a:cubicBezTo>
                <a:cubicBezTo>
                  <a:pt x="538311" y="268927"/>
                  <a:pt x="538311" y="268927"/>
                  <a:pt x="538311" y="4253925"/>
                </a:cubicBezTo>
                <a:cubicBezTo>
                  <a:pt x="538311" y="4253925"/>
                  <a:pt x="538311" y="4253925"/>
                  <a:pt x="4624575" y="4253925"/>
                </a:cubicBezTo>
                <a:cubicBezTo>
                  <a:pt x="4771387" y="4253925"/>
                  <a:pt x="4893730" y="4376164"/>
                  <a:pt x="4893730" y="4522851"/>
                </a:cubicBezTo>
                <a:cubicBezTo>
                  <a:pt x="4893730" y="4669538"/>
                  <a:pt x="4771387" y="4791777"/>
                  <a:pt x="4624575" y="4791777"/>
                </a:cubicBezTo>
                <a:cubicBezTo>
                  <a:pt x="4624575" y="4791777"/>
                  <a:pt x="4624575" y="4791777"/>
                  <a:pt x="269155" y="4791777"/>
                </a:cubicBezTo>
                <a:cubicBezTo>
                  <a:pt x="122344" y="4791777"/>
                  <a:pt x="0" y="4669538"/>
                  <a:pt x="0" y="4522851"/>
                </a:cubicBezTo>
                <a:cubicBezTo>
                  <a:pt x="0" y="4522851"/>
                  <a:pt x="0" y="4522851"/>
                  <a:pt x="0" y="268927"/>
                </a:cubicBezTo>
                <a:cubicBezTo>
                  <a:pt x="0" y="122239"/>
                  <a:pt x="122344" y="0"/>
                  <a:pt x="269155"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7" name="TextBox 36"/>
          <p:cNvSpPr txBox="1"/>
          <p:nvPr/>
        </p:nvSpPr>
        <p:spPr>
          <a:xfrm>
            <a:off x="10704704" y="4084792"/>
            <a:ext cx="1211772" cy="555203"/>
          </a:xfrm>
          <a:prstGeom prst="rect">
            <a:avLst/>
          </a:prstGeom>
          <a:noFill/>
        </p:spPr>
        <p:txBody>
          <a:bodyPr wrap="none" lIns="93247" tIns="46623" rIns="93247" bIns="46623" rtlCol="0">
            <a:spAutoFit/>
          </a:bodyPr>
          <a:lstStyle/>
          <a:p>
            <a:pPr algn="ctr" defTabSz="931667">
              <a:lnSpc>
                <a:spcPct val="90000"/>
              </a:lnSpc>
              <a:defRPr/>
            </a:pPr>
            <a:r>
              <a:rPr lang="en-US" sz="1632" kern="0" dirty="0">
                <a:gradFill>
                  <a:gsLst>
                    <a:gs pos="0">
                      <a:srgbClr val="FFFFFF"/>
                    </a:gs>
                    <a:gs pos="100000">
                      <a:srgbClr val="FFFFFF"/>
                    </a:gs>
                  </a:gsLst>
                  <a:lin ang="5400000" scaled="1"/>
                </a:gradFill>
              </a:rPr>
              <a:t>Container</a:t>
            </a:r>
          </a:p>
          <a:p>
            <a:pPr algn="ctr" defTabSz="931667">
              <a:lnSpc>
                <a:spcPct val="90000"/>
              </a:lnSpc>
              <a:defRPr/>
            </a:pPr>
            <a:r>
              <a:rPr lang="en-US" sz="1632" kern="0" dirty="0">
                <a:gradFill>
                  <a:gsLst>
                    <a:gs pos="0">
                      <a:srgbClr val="FFFFFF"/>
                    </a:gs>
                    <a:gs pos="100000">
                      <a:srgbClr val="FFFFFF"/>
                    </a:gs>
                  </a:gsLst>
                  <a:lin ang="5400000" scaled="1"/>
                </a:gradFill>
              </a:rPr>
              <a:t>Monitoring</a:t>
            </a:r>
          </a:p>
        </p:txBody>
      </p:sp>
      <p:sp>
        <p:nvSpPr>
          <p:cNvPr id="38" name="Freeform 169"/>
          <p:cNvSpPr>
            <a:spLocks noChangeAspect="1" noEditPoints="1"/>
          </p:cNvSpPr>
          <p:nvPr/>
        </p:nvSpPr>
        <p:spPr bwMode="black">
          <a:xfrm>
            <a:off x="8752133" y="4918248"/>
            <a:ext cx="648725" cy="646091"/>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rgbClr val="FFFFFF"/>
          </a:solidFill>
          <a:ln>
            <a:noFill/>
          </a:ln>
          <a:extLst/>
        </p:spPr>
        <p:txBody>
          <a:bodyPr vert="horz" wrap="square" lIns="95117" tIns="47558" rIns="95117" bIns="47558" numCol="1" anchor="t" anchorCtr="0" compatLnSpc="1">
            <a:prstTxWarp prst="textNoShape">
              <a:avLst/>
            </a:prstTxWarp>
          </a:bodyPr>
          <a:lstStyle/>
          <a:p>
            <a:pPr defTabSz="951304">
              <a:defRPr/>
            </a:pPr>
            <a:endParaRPr lang="en-US" sz="1873" kern="0" dirty="0">
              <a:solidFill>
                <a:srgbClr val="353535"/>
              </a:solidFill>
              <a:latin typeface="Segoe UI Semilight"/>
            </a:endParaRPr>
          </a:p>
        </p:txBody>
      </p:sp>
      <p:pic>
        <p:nvPicPr>
          <p:cNvPr id="39" name="Picture 38"/>
          <p:cNvPicPr>
            <a:picLocks noChangeAspect="1"/>
          </p:cNvPicPr>
          <p:nvPr/>
        </p:nvPicPr>
        <p:blipFill>
          <a:blip r:embed="rId7"/>
          <a:stretch>
            <a:fillRect/>
          </a:stretch>
        </p:blipFill>
        <p:spPr>
          <a:xfrm>
            <a:off x="9565009" y="4835394"/>
            <a:ext cx="765335" cy="842572"/>
          </a:xfrm>
          <a:prstGeom prst="rect">
            <a:avLst/>
          </a:prstGeom>
        </p:spPr>
      </p:pic>
      <p:sp>
        <p:nvSpPr>
          <p:cNvPr id="40" name="TextBox 39"/>
          <p:cNvSpPr txBox="1"/>
          <p:nvPr/>
        </p:nvSpPr>
        <p:spPr>
          <a:xfrm>
            <a:off x="8566812" y="5738457"/>
            <a:ext cx="1705516" cy="555203"/>
          </a:xfrm>
          <a:prstGeom prst="rect">
            <a:avLst/>
          </a:prstGeom>
          <a:noFill/>
        </p:spPr>
        <p:txBody>
          <a:bodyPr wrap="none" lIns="93247" tIns="46623" rIns="93247" bIns="46623" rtlCol="0">
            <a:spAutoFit/>
          </a:bodyPr>
          <a:lstStyle/>
          <a:p>
            <a:pPr algn="ctr" defTabSz="931667">
              <a:lnSpc>
                <a:spcPct val="90000"/>
              </a:lnSpc>
              <a:defRPr/>
            </a:pPr>
            <a:r>
              <a:rPr lang="en-US" sz="1632" kern="0" dirty="0">
                <a:gradFill>
                  <a:gsLst>
                    <a:gs pos="0">
                      <a:srgbClr val="FFFFFF"/>
                    </a:gs>
                    <a:gs pos="100000">
                      <a:srgbClr val="FFFFFF"/>
                    </a:gs>
                  </a:gsLst>
                  <a:lin ang="5400000" scaled="1"/>
                </a:gradFill>
              </a:rPr>
              <a:t>Windows &amp;</a:t>
            </a:r>
          </a:p>
          <a:p>
            <a:pPr algn="ctr" defTabSz="931667">
              <a:lnSpc>
                <a:spcPct val="90000"/>
              </a:lnSpc>
              <a:defRPr/>
            </a:pPr>
            <a:r>
              <a:rPr lang="en-US" sz="1632" kern="0" dirty="0">
                <a:gradFill>
                  <a:gsLst>
                    <a:gs pos="0">
                      <a:srgbClr val="FFFFFF"/>
                    </a:gs>
                    <a:gs pos="100000">
                      <a:srgbClr val="FFFFFF"/>
                    </a:gs>
                  </a:gsLst>
                  <a:lin ang="5400000" scaled="1"/>
                </a:gradFill>
              </a:rPr>
              <a:t>Linux Containers</a:t>
            </a:r>
          </a:p>
        </p:txBody>
      </p:sp>
      <p:sp>
        <p:nvSpPr>
          <p:cNvPr id="41" name="Freeform 171"/>
          <p:cNvSpPr>
            <a:spLocks noChangeAspect="1"/>
          </p:cNvSpPr>
          <p:nvPr/>
        </p:nvSpPr>
        <p:spPr bwMode="black">
          <a:xfrm>
            <a:off x="10815025" y="4872563"/>
            <a:ext cx="991130" cy="691776"/>
          </a:xfrm>
          <a:custGeom>
            <a:avLst/>
            <a:gdLst>
              <a:gd name="connsiteX0" fmla="*/ 541228 w 979570"/>
              <a:gd name="connsiteY0" fmla="*/ 531962 h 887227"/>
              <a:gd name="connsiteX1" fmla="*/ 547155 w 979570"/>
              <a:gd name="connsiteY1" fmla="*/ 538150 h 887227"/>
              <a:gd name="connsiteX2" fmla="*/ 760399 w 979570"/>
              <a:gd name="connsiteY2" fmla="*/ 601984 h 887227"/>
              <a:gd name="connsiteX3" fmla="*/ 973643 w 979570"/>
              <a:gd name="connsiteY3" fmla="*/ 538150 h 887227"/>
              <a:gd name="connsiteX4" fmla="*/ 979570 w 979570"/>
              <a:gd name="connsiteY4" fmla="*/ 531962 h 887227"/>
              <a:gd name="connsiteX5" fmla="*/ 979570 w 979570"/>
              <a:gd name="connsiteY5" fmla="*/ 776991 h 887227"/>
              <a:gd name="connsiteX6" fmla="*/ 979570 w 979570"/>
              <a:gd name="connsiteY6" fmla="*/ 776993 h 887227"/>
              <a:gd name="connsiteX7" fmla="*/ 760399 w 979570"/>
              <a:gd name="connsiteY7" fmla="*/ 887227 h 887227"/>
              <a:gd name="connsiteX8" fmla="*/ 541228 w 979570"/>
              <a:gd name="connsiteY8" fmla="*/ 776993 h 887227"/>
              <a:gd name="connsiteX9" fmla="*/ 541228 w 979570"/>
              <a:gd name="connsiteY9" fmla="*/ 776993 h 887227"/>
              <a:gd name="connsiteX10" fmla="*/ 0 w 979570"/>
              <a:gd name="connsiteY10" fmla="*/ 531962 h 887227"/>
              <a:gd name="connsiteX11" fmla="*/ 5927 w 979570"/>
              <a:gd name="connsiteY11" fmla="*/ 538150 h 887227"/>
              <a:gd name="connsiteX12" fmla="*/ 219171 w 979570"/>
              <a:gd name="connsiteY12" fmla="*/ 601984 h 887227"/>
              <a:gd name="connsiteX13" fmla="*/ 432415 w 979570"/>
              <a:gd name="connsiteY13" fmla="*/ 538150 h 887227"/>
              <a:gd name="connsiteX14" fmla="*/ 438342 w 979570"/>
              <a:gd name="connsiteY14" fmla="*/ 531962 h 887227"/>
              <a:gd name="connsiteX15" fmla="*/ 438342 w 979570"/>
              <a:gd name="connsiteY15" fmla="*/ 776991 h 887227"/>
              <a:gd name="connsiteX16" fmla="*/ 438342 w 979570"/>
              <a:gd name="connsiteY16" fmla="*/ 776993 h 887227"/>
              <a:gd name="connsiteX17" fmla="*/ 219171 w 979570"/>
              <a:gd name="connsiteY17" fmla="*/ 887227 h 887227"/>
              <a:gd name="connsiteX18" fmla="*/ 0 w 979570"/>
              <a:gd name="connsiteY18" fmla="*/ 776993 h 887227"/>
              <a:gd name="connsiteX19" fmla="*/ 0 w 979570"/>
              <a:gd name="connsiteY19" fmla="*/ 776993 h 887227"/>
              <a:gd name="connsiteX20" fmla="*/ 760036 w 979570"/>
              <a:gd name="connsiteY20" fmla="*/ 322411 h 887227"/>
              <a:gd name="connsiteX21" fmla="*/ 978844 w 979570"/>
              <a:gd name="connsiteY21" fmla="*/ 444386 h 887227"/>
              <a:gd name="connsiteX22" fmla="*/ 760036 w 979570"/>
              <a:gd name="connsiteY22" fmla="*/ 566361 h 887227"/>
              <a:gd name="connsiteX23" fmla="*/ 541228 w 979570"/>
              <a:gd name="connsiteY23" fmla="*/ 444386 h 887227"/>
              <a:gd name="connsiteX24" fmla="*/ 760036 w 979570"/>
              <a:gd name="connsiteY24" fmla="*/ 322411 h 887227"/>
              <a:gd name="connsiteX25" fmla="*/ 0 w 979570"/>
              <a:gd name="connsiteY25" fmla="*/ 209552 h 887227"/>
              <a:gd name="connsiteX26" fmla="*/ 5927 w 979570"/>
              <a:gd name="connsiteY26" fmla="*/ 215739 h 887227"/>
              <a:gd name="connsiteX27" fmla="*/ 219171 w 979570"/>
              <a:gd name="connsiteY27" fmla="*/ 279574 h 887227"/>
              <a:gd name="connsiteX28" fmla="*/ 432415 w 979570"/>
              <a:gd name="connsiteY28" fmla="*/ 215739 h 887227"/>
              <a:gd name="connsiteX29" fmla="*/ 438342 w 979570"/>
              <a:gd name="connsiteY29" fmla="*/ 209552 h 887227"/>
              <a:gd name="connsiteX30" fmla="*/ 438342 w 979570"/>
              <a:gd name="connsiteY30" fmla="*/ 454580 h 887227"/>
              <a:gd name="connsiteX31" fmla="*/ 438342 w 979570"/>
              <a:gd name="connsiteY31" fmla="*/ 454583 h 887227"/>
              <a:gd name="connsiteX32" fmla="*/ 219171 w 979570"/>
              <a:gd name="connsiteY32" fmla="*/ 564817 h 887227"/>
              <a:gd name="connsiteX33" fmla="*/ 0 w 979570"/>
              <a:gd name="connsiteY33" fmla="*/ 454583 h 887227"/>
              <a:gd name="connsiteX34" fmla="*/ 0 w 979570"/>
              <a:gd name="connsiteY34" fmla="*/ 454582 h 887227"/>
              <a:gd name="connsiteX35" fmla="*/ 218808 w 979570"/>
              <a:gd name="connsiteY35" fmla="*/ 0 h 887227"/>
              <a:gd name="connsiteX36" fmla="*/ 437616 w 979570"/>
              <a:gd name="connsiteY36" fmla="*/ 121975 h 887227"/>
              <a:gd name="connsiteX37" fmla="*/ 218808 w 979570"/>
              <a:gd name="connsiteY37" fmla="*/ 243950 h 887227"/>
              <a:gd name="connsiteX38" fmla="*/ 0 w 979570"/>
              <a:gd name="connsiteY38" fmla="*/ 121975 h 887227"/>
              <a:gd name="connsiteX39" fmla="*/ 218808 w 979570"/>
              <a:gd name="connsiteY39" fmla="*/ 0 h 887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979570" h="887227">
                <a:moveTo>
                  <a:pt x="541228" y="531962"/>
                </a:moveTo>
                <a:lnTo>
                  <a:pt x="547155" y="538150"/>
                </a:lnTo>
                <a:cubicBezTo>
                  <a:pt x="588222" y="576173"/>
                  <a:pt x="668317" y="601984"/>
                  <a:pt x="760399" y="601984"/>
                </a:cubicBezTo>
                <a:cubicBezTo>
                  <a:pt x="852481" y="601984"/>
                  <a:pt x="932576" y="576173"/>
                  <a:pt x="973643" y="538150"/>
                </a:cubicBezTo>
                <a:lnTo>
                  <a:pt x="979570" y="531962"/>
                </a:lnTo>
                <a:lnTo>
                  <a:pt x="979570" y="776991"/>
                </a:lnTo>
                <a:lnTo>
                  <a:pt x="979570" y="776993"/>
                </a:lnTo>
                <a:cubicBezTo>
                  <a:pt x="979570" y="837874"/>
                  <a:pt x="881444" y="887227"/>
                  <a:pt x="760399" y="887227"/>
                </a:cubicBezTo>
                <a:cubicBezTo>
                  <a:pt x="639354" y="887227"/>
                  <a:pt x="541228" y="837874"/>
                  <a:pt x="541228" y="776993"/>
                </a:cubicBezTo>
                <a:lnTo>
                  <a:pt x="541228" y="776993"/>
                </a:lnTo>
                <a:close/>
                <a:moveTo>
                  <a:pt x="0" y="531962"/>
                </a:moveTo>
                <a:lnTo>
                  <a:pt x="5927" y="538150"/>
                </a:lnTo>
                <a:cubicBezTo>
                  <a:pt x="46994" y="576173"/>
                  <a:pt x="127089" y="601984"/>
                  <a:pt x="219171" y="601984"/>
                </a:cubicBezTo>
                <a:cubicBezTo>
                  <a:pt x="311253" y="601984"/>
                  <a:pt x="391348" y="576173"/>
                  <a:pt x="432415" y="538150"/>
                </a:cubicBezTo>
                <a:lnTo>
                  <a:pt x="438342" y="531962"/>
                </a:lnTo>
                <a:lnTo>
                  <a:pt x="438342" y="776991"/>
                </a:lnTo>
                <a:lnTo>
                  <a:pt x="438342" y="776993"/>
                </a:lnTo>
                <a:cubicBezTo>
                  <a:pt x="438342" y="837874"/>
                  <a:pt x="340216" y="887227"/>
                  <a:pt x="219171" y="887227"/>
                </a:cubicBezTo>
                <a:cubicBezTo>
                  <a:pt x="98126" y="887227"/>
                  <a:pt x="0" y="837874"/>
                  <a:pt x="0" y="776993"/>
                </a:cubicBezTo>
                <a:lnTo>
                  <a:pt x="0" y="776993"/>
                </a:lnTo>
                <a:close/>
                <a:moveTo>
                  <a:pt x="760036" y="322411"/>
                </a:moveTo>
                <a:cubicBezTo>
                  <a:pt x="880880" y="322411"/>
                  <a:pt x="978844" y="377021"/>
                  <a:pt x="978844" y="444386"/>
                </a:cubicBezTo>
                <a:cubicBezTo>
                  <a:pt x="978844" y="511751"/>
                  <a:pt x="880880" y="566361"/>
                  <a:pt x="760036" y="566361"/>
                </a:cubicBezTo>
                <a:cubicBezTo>
                  <a:pt x="639192" y="566361"/>
                  <a:pt x="541228" y="511751"/>
                  <a:pt x="541228" y="444386"/>
                </a:cubicBezTo>
                <a:cubicBezTo>
                  <a:pt x="541228" y="377021"/>
                  <a:pt x="639192" y="322411"/>
                  <a:pt x="760036" y="322411"/>
                </a:cubicBezTo>
                <a:close/>
                <a:moveTo>
                  <a:pt x="0" y="209552"/>
                </a:moveTo>
                <a:lnTo>
                  <a:pt x="5927" y="215739"/>
                </a:lnTo>
                <a:cubicBezTo>
                  <a:pt x="46994" y="253762"/>
                  <a:pt x="127089" y="279574"/>
                  <a:pt x="219171" y="279574"/>
                </a:cubicBezTo>
                <a:cubicBezTo>
                  <a:pt x="311253" y="279574"/>
                  <a:pt x="391348" y="253762"/>
                  <a:pt x="432415" y="215739"/>
                </a:cubicBezTo>
                <a:lnTo>
                  <a:pt x="438342" y="209552"/>
                </a:lnTo>
                <a:lnTo>
                  <a:pt x="438342" y="454580"/>
                </a:lnTo>
                <a:lnTo>
                  <a:pt x="438342" y="454583"/>
                </a:lnTo>
                <a:cubicBezTo>
                  <a:pt x="438342" y="515463"/>
                  <a:pt x="340216" y="564817"/>
                  <a:pt x="219171" y="564817"/>
                </a:cubicBezTo>
                <a:cubicBezTo>
                  <a:pt x="98126" y="564817"/>
                  <a:pt x="0" y="515463"/>
                  <a:pt x="0" y="454583"/>
                </a:cubicBezTo>
                <a:lnTo>
                  <a:pt x="0" y="454582"/>
                </a:lnTo>
                <a:close/>
                <a:moveTo>
                  <a:pt x="218808" y="0"/>
                </a:moveTo>
                <a:cubicBezTo>
                  <a:pt x="339652" y="0"/>
                  <a:pt x="437616" y="54610"/>
                  <a:pt x="437616" y="121975"/>
                </a:cubicBezTo>
                <a:cubicBezTo>
                  <a:pt x="437616" y="189340"/>
                  <a:pt x="339652" y="243950"/>
                  <a:pt x="218808" y="243950"/>
                </a:cubicBezTo>
                <a:cubicBezTo>
                  <a:pt x="97964" y="243950"/>
                  <a:pt x="0" y="189340"/>
                  <a:pt x="0" y="121975"/>
                </a:cubicBezTo>
                <a:cubicBezTo>
                  <a:pt x="0" y="54610"/>
                  <a:pt x="97964" y="0"/>
                  <a:pt x="218808"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2" name="TextBox 41"/>
          <p:cNvSpPr txBox="1"/>
          <p:nvPr/>
        </p:nvSpPr>
        <p:spPr>
          <a:xfrm>
            <a:off x="10328674" y="5745078"/>
            <a:ext cx="1963833" cy="555203"/>
          </a:xfrm>
          <a:prstGeom prst="rect">
            <a:avLst/>
          </a:prstGeom>
          <a:noFill/>
        </p:spPr>
        <p:txBody>
          <a:bodyPr wrap="none" lIns="93247" tIns="46623" rIns="93247" bIns="46623" rtlCol="0">
            <a:spAutoFit/>
          </a:bodyPr>
          <a:lstStyle/>
          <a:p>
            <a:pPr algn="ctr" defTabSz="931667">
              <a:lnSpc>
                <a:spcPct val="90000"/>
              </a:lnSpc>
              <a:defRPr/>
            </a:pPr>
            <a:r>
              <a:rPr lang="en-US" sz="1632" kern="0" dirty="0">
                <a:gradFill>
                  <a:gsLst>
                    <a:gs pos="0">
                      <a:srgbClr val="FFFFFF"/>
                    </a:gs>
                    <a:gs pos="100000">
                      <a:srgbClr val="FFFFFF"/>
                    </a:gs>
                  </a:gsLst>
                  <a:lin ang="5400000" scaled="1"/>
                </a:gradFill>
              </a:rPr>
              <a:t>*Managed disks for</a:t>
            </a:r>
          </a:p>
          <a:p>
            <a:pPr algn="ctr" defTabSz="931667">
              <a:lnSpc>
                <a:spcPct val="90000"/>
              </a:lnSpc>
              <a:defRPr/>
            </a:pPr>
            <a:r>
              <a:rPr lang="en-US" sz="1632" kern="0" dirty="0">
                <a:gradFill>
                  <a:gsLst>
                    <a:gs pos="0">
                      <a:srgbClr val="FFFFFF"/>
                    </a:gs>
                    <a:gs pos="100000">
                      <a:srgbClr val="FFFFFF"/>
                    </a:gs>
                  </a:gsLst>
                  <a:lin ang="5400000" scaled="1"/>
                </a:gradFill>
              </a:rPr>
              <a:t>persistent storage</a:t>
            </a:r>
          </a:p>
        </p:txBody>
      </p:sp>
    </p:spTree>
    <p:extLst>
      <p:ext uri="{BB962C8B-B14F-4D97-AF65-F5344CB8AC3E}">
        <p14:creationId xmlns:p14="http://schemas.microsoft.com/office/powerpoint/2010/main" val="3077452289"/>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Demo: </a:t>
            </a:r>
            <a:r>
              <a:rPr lang="en-US" dirty="0"/>
              <a:t>Kubernetes cluster in ACS</a:t>
            </a:r>
          </a:p>
        </p:txBody>
      </p:sp>
      <p:sp>
        <p:nvSpPr>
          <p:cNvPr id="3" name="Rectangle 2"/>
          <p:cNvSpPr/>
          <p:nvPr/>
        </p:nvSpPr>
        <p:spPr>
          <a:xfrm>
            <a:off x="122237" y="6088062"/>
            <a:ext cx="11734800" cy="646331"/>
          </a:xfrm>
          <a:prstGeom prst="rect">
            <a:avLst/>
          </a:prstGeom>
        </p:spPr>
        <p:txBody>
          <a:bodyPr wrap="square">
            <a:spAutoFit/>
          </a:bodyPr>
          <a:lstStyle/>
          <a:p>
            <a:r>
              <a:rPr lang="en-US" dirty="0"/>
              <a:t>https://docs.microsoft.com/en-us/azure/container-service/container-service-kubernetes-walkthrough</a:t>
            </a:r>
          </a:p>
          <a:p>
            <a:r>
              <a:rPr lang="en-US" dirty="0"/>
              <a:t>https://docs.microsoft.com/en-us/azure/container-service/container-service-kubernetes-windows-walkthrough</a:t>
            </a:r>
          </a:p>
        </p:txBody>
      </p:sp>
      <p:pic>
        <p:nvPicPr>
          <p:cNvPr id="6" name="Picture 5"/>
          <p:cNvPicPr>
            <a:picLocks noChangeAspect="1"/>
          </p:cNvPicPr>
          <p:nvPr/>
        </p:nvPicPr>
        <p:blipFill>
          <a:blip r:embed="rId3"/>
          <a:stretch>
            <a:fillRect/>
          </a:stretch>
        </p:blipFill>
        <p:spPr>
          <a:xfrm>
            <a:off x="1341437" y="2393881"/>
            <a:ext cx="8773749" cy="3410426"/>
          </a:xfrm>
          <a:prstGeom prst="rect">
            <a:avLst/>
          </a:prstGeom>
        </p:spPr>
      </p:pic>
      <p:sp>
        <p:nvSpPr>
          <p:cNvPr id="4" name="Rectangle 3"/>
          <p:cNvSpPr/>
          <p:nvPr/>
        </p:nvSpPr>
        <p:spPr>
          <a:xfrm>
            <a:off x="350837" y="1193552"/>
            <a:ext cx="10668000" cy="1200329"/>
          </a:xfrm>
          <a:prstGeom prst="rect">
            <a:avLst/>
          </a:prstGeom>
        </p:spPr>
        <p:txBody>
          <a:bodyPr wrap="square">
            <a:spAutoFit/>
          </a:bodyPr>
          <a:lstStyle/>
          <a:p>
            <a:r>
              <a:rPr lang="en-US" dirty="0" err="1"/>
              <a:t>az</a:t>
            </a:r>
            <a:r>
              <a:rPr lang="en-US" dirty="0"/>
              <a:t> group create --name=</a:t>
            </a:r>
            <a:r>
              <a:rPr lang="en-US" dirty="0" err="1"/>
              <a:t>htfkubdemo</a:t>
            </a:r>
            <a:r>
              <a:rPr lang="en-US" dirty="0"/>
              <a:t> --location=</a:t>
            </a:r>
            <a:r>
              <a:rPr lang="en-US" dirty="0" err="1"/>
              <a:t>southcentralus</a:t>
            </a:r>
            <a:endParaRPr lang="en-US" dirty="0"/>
          </a:p>
          <a:p>
            <a:endParaRPr lang="en-US" dirty="0"/>
          </a:p>
          <a:p>
            <a:r>
              <a:rPr lang="en-US" dirty="0" err="1"/>
              <a:t>az</a:t>
            </a:r>
            <a:r>
              <a:rPr lang="en-US" dirty="0"/>
              <a:t> </a:t>
            </a:r>
            <a:r>
              <a:rPr lang="en-US" dirty="0" err="1"/>
              <a:t>acs</a:t>
            </a:r>
            <a:r>
              <a:rPr lang="en-US" dirty="0"/>
              <a:t> create --orchestrator-type=</a:t>
            </a:r>
            <a:r>
              <a:rPr lang="en-US" dirty="0" err="1"/>
              <a:t>kubernetes</a:t>
            </a:r>
            <a:r>
              <a:rPr lang="en-US" dirty="0"/>
              <a:t> --resource-group=</a:t>
            </a:r>
            <a:r>
              <a:rPr lang="en-US" dirty="0" err="1"/>
              <a:t>htfkubdemo</a:t>
            </a:r>
            <a:r>
              <a:rPr lang="en-US" dirty="0"/>
              <a:t> --name=</a:t>
            </a:r>
            <a:r>
              <a:rPr lang="en-US" dirty="0" err="1"/>
              <a:t>htfkubdemocluster</a:t>
            </a:r>
            <a:r>
              <a:rPr lang="en-US" dirty="0"/>
              <a:t> --</a:t>
            </a:r>
            <a:r>
              <a:rPr lang="en-US" dirty="0" err="1"/>
              <a:t>dns</a:t>
            </a:r>
            <a:r>
              <a:rPr lang="en-US" dirty="0"/>
              <a:t>-prefix=</a:t>
            </a:r>
            <a:r>
              <a:rPr lang="en-US" dirty="0" err="1"/>
              <a:t>htfkubdemo</a:t>
            </a:r>
            <a:r>
              <a:rPr lang="en-US" dirty="0"/>
              <a:t> --generate-</a:t>
            </a:r>
            <a:r>
              <a:rPr lang="en-US" dirty="0" err="1"/>
              <a:t>ssh</a:t>
            </a:r>
            <a:r>
              <a:rPr lang="en-US" dirty="0"/>
              <a:t>-keys</a:t>
            </a:r>
          </a:p>
        </p:txBody>
      </p:sp>
    </p:spTree>
    <p:extLst>
      <p:ext uri="{BB962C8B-B14F-4D97-AF65-F5344CB8AC3E}">
        <p14:creationId xmlns:p14="http://schemas.microsoft.com/office/powerpoint/2010/main" val="16042908"/>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474432-8A1B-438B-841C-75C216537A47}"/>
              </a:ext>
            </a:extLst>
          </p:cNvPr>
          <p:cNvSpPr>
            <a:spLocks noGrp="1"/>
          </p:cNvSpPr>
          <p:nvPr>
            <p:ph type="title"/>
          </p:nvPr>
        </p:nvSpPr>
        <p:spPr/>
        <p:txBody>
          <a:bodyPr/>
          <a:lstStyle/>
          <a:p>
            <a:r>
              <a:rPr lang="en-US" dirty="0"/>
              <a:t>Azure Container Instances</a:t>
            </a:r>
          </a:p>
        </p:txBody>
      </p:sp>
      <p:sp>
        <p:nvSpPr>
          <p:cNvPr id="3" name="Text Placeholder 2">
            <a:extLst>
              <a:ext uri="{FF2B5EF4-FFF2-40B4-BE49-F238E27FC236}">
                <a16:creationId xmlns:a16="http://schemas.microsoft.com/office/drawing/2014/main" id="{E2C0533E-C89D-462F-8D30-7ED9106DE40C}"/>
              </a:ext>
            </a:extLst>
          </p:cNvPr>
          <p:cNvSpPr>
            <a:spLocks noGrp="1"/>
          </p:cNvSpPr>
          <p:nvPr>
            <p:ph type="body" sz="quarter" idx="10"/>
          </p:nvPr>
        </p:nvSpPr>
        <p:spPr>
          <a:xfrm>
            <a:off x="274702" y="1211287"/>
            <a:ext cx="11888787" cy="3010055"/>
          </a:xfrm>
        </p:spPr>
        <p:txBody>
          <a:bodyPr/>
          <a:lstStyle/>
          <a:p>
            <a:r>
              <a:rPr lang="en-US" dirty="0"/>
              <a:t>Run your docker containers without overhead of VMs, orchestrators, etc.</a:t>
            </a:r>
          </a:p>
          <a:p>
            <a:r>
              <a:rPr lang="en-US" dirty="0"/>
              <a:t>Linux &amp; Windows containers are supported</a:t>
            </a:r>
          </a:p>
          <a:p>
            <a:r>
              <a:rPr lang="en-US" dirty="0"/>
              <a:t>The container is an object in Azure.</a:t>
            </a:r>
          </a:p>
          <a:p>
            <a:r>
              <a:rPr lang="en-US" dirty="0"/>
              <a:t>ACI Connector for Kubernetes </a:t>
            </a:r>
            <a:r>
              <a:rPr lang="en-US" sz="2000" dirty="0"/>
              <a:t>https://github.com/azure/aci-connector-k8s</a:t>
            </a:r>
          </a:p>
        </p:txBody>
      </p:sp>
      <p:pic>
        <p:nvPicPr>
          <p:cNvPr id="4" name="Picture 3">
            <a:extLst>
              <a:ext uri="{FF2B5EF4-FFF2-40B4-BE49-F238E27FC236}">
                <a16:creationId xmlns:a16="http://schemas.microsoft.com/office/drawing/2014/main" id="{503625F0-5945-4C6E-BCE1-310CFB9DD682}"/>
              </a:ext>
            </a:extLst>
          </p:cNvPr>
          <p:cNvPicPr>
            <a:picLocks noChangeAspect="1"/>
          </p:cNvPicPr>
          <p:nvPr/>
        </p:nvPicPr>
        <p:blipFill>
          <a:blip r:embed="rId3"/>
          <a:stretch>
            <a:fillRect/>
          </a:stretch>
        </p:blipFill>
        <p:spPr>
          <a:xfrm>
            <a:off x="579437" y="4411662"/>
            <a:ext cx="6553200" cy="2226376"/>
          </a:xfrm>
          <a:prstGeom prst="rect">
            <a:avLst/>
          </a:prstGeom>
        </p:spPr>
      </p:pic>
    </p:spTree>
    <p:extLst>
      <p:ext uri="{BB962C8B-B14F-4D97-AF65-F5344CB8AC3E}">
        <p14:creationId xmlns:p14="http://schemas.microsoft.com/office/powerpoint/2010/main" val="1689384791"/>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297C36-F820-49E4-AAB4-723B4B81F8D6}"/>
              </a:ext>
            </a:extLst>
          </p:cNvPr>
          <p:cNvSpPr>
            <a:spLocks noGrp="1"/>
          </p:cNvSpPr>
          <p:nvPr>
            <p:ph type="title"/>
          </p:nvPr>
        </p:nvSpPr>
        <p:spPr/>
        <p:txBody>
          <a:bodyPr/>
          <a:lstStyle/>
          <a:p>
            <a:r>
              <a:rPr lang="en-US" dirty="0"/>
              <a:t>Demo: Hello World in ACI</a:t>
            </a:r>
          </a:p>
        </p:txBody>
      </p:sp>
      <p:sp>
        <p:nvSpPr>
          <p:cNvPr id="3" name="Text Placeholder 2">
            <a:extLst>
              <a:ext uri="{FF2B5EF4-FFF2-40B4-BE49-F238E27FC236}">
                <a16:creationId xmlns:a16="http://schemas.microsoft.com/office/drawing/2014/main" id="{7C085A27-3FD1-43B7-A698-A1539D331730}"/>
              </a:ext>
            </a:extLst>
          </p:cNvPr>
          <p:cNvSpPr>
            <a:spLocks noGrp="1"/>
          </p:cNvSpPr>
          <p:nvPr>
            <p:ph type="body" sz="quarter" idx="10"/>
          </p:nvPr>
        </p:nvSpPr>
        <p:spPr>
          <a:xfrm>
            <a:off x="274702" y="1211287"/>
            <a:ext cx="11888787" cy="3717941"/>
          </a:xfrm>
        </p:spPr>
        <p:txBody>
          <a:bodyPr/>
          <a:lstStyle/>
          <a:p>
            <a:r>
              <a:rPr lang="en-US" sz="2800" dirty="0" err="1"/>
              <a:t>az</a:t>
            </a:r>
            <a:r>
              <a:rPr lang="en-US" sz="2800" dirty="0"/>
              <a:t> group create --name </a:t>
            </a:r>
            <a:r>
              <a:rPr lang="en-US" sz="2800" dirty="0" err="1"/>
              <a:t>aciDemoRG</a:t>
            </a:r>
            <a:r>
              <a:rPr lang="en-US" sz="2800" dirty="0"/>
              <a:t> --location </a:t>
            </a:r>
            <a:r>
              <a:rPr lang="en-US" sz="2800" dirty="0" err="1"/>
              <a:t>eastus</a:t>
            </a:r>
            <a:endParaRPr lang="en-US" sz="2800" dirty="0"/>
          </a:p>
          <a:p>
            <a:r>
              <a:rPr lang="en-US" sz="2800" dirty="0" err="1"/>
              <a:t>az</a:t>
            </a:r>
            <a:r>
              <a:rPr lang="en-US" sz="2800" dirty="0"/>
              <a:t> container create --name </a:t>
            </a:r>
            <a:r>
              <a:rPr lang="en-US" sz="2800" dirty="0" err="1"/>
              <a:t>helloworld</a:t>
            </a:r>
            <a:r>
              <a:rPr lang="en-US" sz="2800" dirty="0"/>
              <a:t> --image </a:t>
            </a:r>
            <a:r>
              <a:rPr lang="en-US" sz="2800" dirty="0" err="1"/>
              <a:t>microsoft</a:t>
            </a:r>
            <a:r>
              <a:rPr lang="en-US" sz="2800" dirty="0"/>
              <a:t>/</a:t>
            </a:r>
            <a:r>
              <a:rPr lang="en-US" sz="2800" dirty="0" err="1"/>
              <a:t>aci-helloworld</a:t>
            </a:r>
            <a:r>
              <a:rPr lang="en-US" sz="2800" dirty="0"/>
              <a:t> --resource-group </a:t>
            </a:r>
            <a:r>
              <a:rPr lang="en-US" sz="2800" dirty="0" err="1"/>
              <a:t>aciDemoRG</a:t>
            </a:r>
            <a:r>
              <a:rPr lang="en-US" sz="2800" dirty="0"/>
              <a:t> --</a:t>
            </a:r>
            <a:r>
              <a:rPr lang="en-US" sz="2800" dirty="0" err="1"/>
              <a:t>ip</a:t>
            </a:r>
            <a:r>
              <a:rPr lang="en-US" sz="2800" dirty="0"/>
              <a:t>-address public</a:t>
            </a:r>
          </a:p>
          <a:p>
            <a:r>
              <a:rPr lang="en-US" sz="2800" dirty="0" err="1"/>
              <a:t>az</a:t>
            </a:r>
            <a:r>
              <a:rPr lang="en-US" sz="2800" dirty="0"/>
              <a:t> container create --name </a:t>
            </a:r>
            <a:r>
              <a:rPr lang="en-US" sz="2800" dirty="0" err="1"/>
              <a:t>websvr</a:t>
            </a:r>
            <a:r>
              <a:rPr lang="en-US" sz="2800" dirty="0"/>
              <a:t> --image </a:t>
            </a:r>
            <a:r>
              <a:rPr lang="en-US" sz="2800" dirty="0" err="1"/>
              <a:t>nginx</a:t>
            </a:r>
            <a:r>
              <a:rPr lang="en-US" sz="2800" dirty="0"/>
              <a:t> --resource-group </a:t>
            </a:r>
            <a:r>
              <a:rPr lang="en-US" sz="2800" dirty="0" err="1"/>
              <a:t>aciDemoRG</a:t>
            </a:r>
            <a:r>
              <a:rPr lang="en-US" sz="2800" dirty="0"/>
              <a:t> --</a:t>
            </a:r>
            <a:r>
              <a:rPr lang="en-US" sz="2800" dirty="0" err="1"/>
              <a:t>ip</a:t>
            </a:r>
            <a:r>
              <a:rPr lang="en-US" sz="2800" dirty="0"/>
              <a:t>-address public</a:t>
            </a:r>
          </a:p>
          <a:p>
            <a:r>
              <a:rPr lang="en-US" sz="2800" dirty="0" err="1"/>
              <a:t>az</a:t>
            </a:r>
            <a:r>
              <a:rPr lang="en-US" sz="2800" dirty="0"/>
              <a:t> container list –g </a:t>
            </a:r>
            <a:r>
              <a:rPr lang="en-US" sz="2800" dirty="0" err="1"/>
              <a:t>aciDemoRG</a:t>
            </a:r>
            <a:r>
              <a:rPr lang="en-US" sz="2800" dirty="0"/>
              <a:t> –o table</a:t>
            </a:r>
          </a:p>
          <a:p>
            <a:r>
              <a:rPr lang="en-US" sz="2800" dirty="0" err="1"/>
              <a:t>az</a:t>
            </a:r>
            <a:r>
              <a:rPr lang="en-US" sz="2800" dirty="0"/>
              <a:t> container logs --name </a:t>
            </a:r>
            <a:r>
              <a:rPr lang="en-US" sz="2800" dirty="0" err="1"/>
              <a:t>acidemocontainer</a:t>
            </a:r>
            <a:r>
              <a:rPr lang="en-US" sz="2800" dirty="0"/>
              <a:t> --resource-group </a:t>
            </a:r>
            <a:r>
              <a:rPr lang="en-US" sz="2800" dirty="0" err="1"/>
              <a:t>aciDemoRG</a:t>
            </a:r>
            <a:endParaRPr lang="en-US" sz="2800" dirty="0"/>
          </a:p>
          <a:p>
            <a:r>
              <a:rPr lang="en-US" sz="2800" dirty="0" err="1"/>
              <a:t>az</a:t>
            </a:r>
            <a:r>
              <a:rPr lang="en-US" sz="2800" dirty="0"/>
              <a:t> group delete --name </a:t>
            </a:r>
            <a:r>
              <a:rPr lang="en-US" sz="2800" dirty="0" err="1"/>
              <a:t>aciDemoRG</a:t>
            </a:r>
            <a:r>
              <a:rPr lang="en-US" sz="2800" dirty="0"/>
              <a:t> --no-wait -y</a:t>
            </a:r>
          </a:p>
        </p:txBody>
      </p:sp>
      <p:sp>
        <p:nvSpPr>
          <p:cNvPr id="4" name="Rectangle 3">
            <a:extLst>
              <a:ext uri="{FF2B5EF4-FFF2-40B4-BE49-F238E27FC236}">
                <a16:creationId xmlns:a16="http://schemas.microsoft.com/office/drawing/2014/main" id="{9C85C4C1-E085-4363-8C85-B52E33D69ED7}"/>
              </a:ext>
            </a:extLst>
          </p:cNvPr>
          <p:cNvSpPr/>
          <p:nvPr/>
        </p:nvSpPr>
        <p:spPr>
          <a:xfrm>
            <a:off x="198437" y="6392862"/>
            <a:ext cx="10515600" cy="646331"/>
          </a:xfrm>
          <a:prstGeom prst="rect">
            <a:avLst/>
          </a:prstGeom>
        </p:spPr>
        <p:txBody>
          <a:bodyPr wrap="square">
            <a:spAutoFit/>
          </a:bodyPr>
          <a:lstStyle/>
          <a:p>
            <a:r>
              <a:rPr lang="en-US" dirty="0"/>
              <a:t>https://docs.microsoft.com/en-us/azure/container-instances/container-instances-quickstart</a:t>
            </a:r>
          </a:p>
          <a:p>
            <a:r>
              <a:rPr lang="en-US" dirty="0"/>
              <a:t>https://channel9.msdn.com/Shows/Azure-Friday/Azure-Container-Instances</a:t>
            </a:r>
          </a:p>
        </p:txBody>
      </p:sp>
    </p:spTree>
    <p:extLst>
      <p:ext uri="{BB962C8B-B14F-4D97-AF65-F5344CB8AC3E}">
        <p14:creationId xmlns:p14="http://schemas.microsoft.com/office/powerpoint/2010/main" val="1917584888"/>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638" y="2125662"/>
            <a:ext cx="11887200" cy="1181862"/>
          </a:xfrm>
        </p:spPr>
        <p:txBody>
          <a:bodyPr/>
          <a:lstStyle/>
          <a:p>
            <a:r>
              <a:rPr lang="en-US" dirty="0"/>
              <a:t>Service Fabric</a:t>
            </a:r>
          </a:p>
        </p:txBody>
      </p:sp>
    </p:spTree>
    <p:extLst>
      <p:ext uri="{BB962C8B-B14F-4D97-AF65-F5344CB8AC3E}">
        <p14:creationId xmlns:p14="http://schemas.microsoft.com/office/powerpoint/2010/main" val="924956010"/>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766893" y="3988107"/>
            <a:ext cx="904875" cy="1085850"/>
          </a:xfrm>
          <a:prstGeom prst="rect">
            <a:avLst/>
          </a:prstGeom>
        </p:spPr>
      </p:pic>
      <p:pic>
        <p:nvPicPr>
          <p:cNvPr id="172" name="Picture 171"/>
          <p:cNvPicPr>
            <a:picLocks noChangeAspect="1"/>
          </p:cNvPicPr>
          <p:nvPr/>
        </p:nvPicPr>
        <p:blipFill>
          <a:blip r:embed="rId4"/>
          <a:stretch>
            <a:fillRect/>
          </a:stretch>
        </p:blipFill>
        <p:spPr>
          <a:xfrm>
            <a:off x="1120640" y="4945384"/>
            <a:ext cx="1384854" cy="968272"/>
          </a:xfrm>
          <a:prstGeom prst="rect">
            <a:avLst/>
          </a:prstGeom>
        </p:spPr>
      </p:pic>
      <p:sp>
        <p:nvSpPr>
          <p:cNvPr id="83" name="Pentagon 82"/>
          <p:cNvSpPr/>
          <p:nvPr/>
        </p:nvSpPr>
        <p:spPr bwMode="auto">
          <a:xfrm rot="5400000">
            <a:off x="10043734" y="3378603"/>
            <a:ext cx="1112370" cy="1565320"/>
          </a:xfrm>
          <a:prstGeom prst="homePlate">
            <a:avLst>
              <a:gd name="adj" fmla="val 38432"/>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4" name="Hexagon 83"/>
          <p:cNvSpPr>
            <a:spLocks noChangeAspect="1"/>
          </p:cNvSpPr>
          <p:nvPr/>
        </p:nvSpPr>
        <p:spPr bwMode="auto">
          <a:xfrm>
            <a:off x="1433762" y="2695935"/>
            <a:ext cx="652809" cy="564680"/>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5" name="Hexagon 84"/>
          <p:cNvSpPr>
            <a:spLocks noChangeAspect="1"/>
          </p:cNvSpPr>
          <p:nvPr/>
        </p:nvSpPr>
        <p:spPr bwMode="auto">
          <a:xfrm>
            <a:off x="2547041" y="2695935"/>
            <a:ext cx="652809" cy="564680"/>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6" name="Hexagon 85"/>
          <p:cNvSpPr>
            <a:spLocks noChangeAspect="1"/>
          </p:cNvSpPr>
          <p:nvPr/>
        </p:nvSpPr>
        <p:spPr bwMode="auto">
          <a:xfrm>
            <a:off x="3619740" y="2695935"/>
            <a:ext cx="652809" cy="564680"/>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7" name="Hexagon 86"/>
          <p:cNvSpPr>
            <a:spLocks noChangeAspect="1"/>
          </p:cNvSpPr>
          <p:nvPr/>
        </p:nvSpPr>
        <p:spPr bwMode="auto">
          <a:xfrm>
            <a:off x="4721265" y="2695935"/>
            <a:ext cx="652809" cy="564680"/>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8" name="Hexagon 87"/>
          <p:cNvSpPr>
            <a:spLocks noChangeAspect="1"/>
          </p:cNvSpPr>
          <p:nvPr/>
        </p:nvSpPr>
        <p:spPr bwMode="auto">
          <a:xfrm>
            <a:off x="5822790" y="2695935"/>
            <a:ext cx="652809" cy="564680"/>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9" name="Hexagon 88"/>
          <p:cNvSpPr>
            <a:spLocks noChangeAspect="1"/>
          </p:cNvSpPr>
          <p:nvPr/>
        </p:nvSpPr>
        <p:spPr bwMode="auto">
          <a:xfrm>
            <a:off x="6905213" y="2695935"/>
            <a:ext cx="652809" cy="564680"/>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0" name="Hexagon 89"/>
          <p:cNvSpPr>
            <a:spLocks noChangeAspect="1"/>
          </p:cNvSpPr>
          <p:nvPr/>
        </p:nvSpPr>
        <p:spPr bwMode="auto">
          <a:xfrm>
            <a:off x="7989775" y="2695935"/>
            <a:ext cx="652809" cy="564680"/>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1" name="Hexagon 90"/>
          <p:cNvSpPr>
            <a:spLocks noChangeAspect="1"/>
          </p:cNvSpPr>
          <p:nvPr/>
        </p:nvSpPr>
        <p:spPr bwMode="auto">
          <a:xfrm>
            <a:off x="9087921" y="2695935"/>
            <a:ext cx="652809" cy="564680"/>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2" name="Hexagon 91"/>
          <p:cNvSpPr>
            <a:spLocks noChangeAspect="1"/>
          </p:cNvSpPr>
          <p:nvPr/>
        </p:nvSpPr>
        <p:spPr bwMode="auto">
          <a:xfrm>
            <a:off x="10156508" y="2695935"/>
            <a:ext cx="652809" cy="564680"/>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3" name="Pentagon 92"/>
          <p:cNvSpPr/>
          <p:nvPr/>
        </p:nvSpPr>
        <p:spPr bwMode="auto">
          <a:xfrm rot="5400000">
            <a:off x="1119351" y="3400079"/>
            <a:ext cx="1112370" cy="1565320"/>
          </a:xfrm>
          <a:prstGeom prst="homePlate">
            <a:avLst>
              <a:gd name="adj" fmla="val 38432"/>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4" name="Pentagon 93"/>
          <p:cNvSpPr/>
          <p:nvPr/>
        </p:nvSpPr>
        <p:spPr bwMode="auto">
          <a:xfrm rot="5400000">
            <a:off x="7016150" y="3400079"/>
            <a:ext cx="1112370" cy="1565320"/>
          </a:xfrm>
          <a:prstGeom prst="homePlate">
            <a:avLst>
              <a:gd name="adj" fmla="val 38432"/>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5" name="Pentagon 94"/>
          <p:cNvSpPr/>
          <p:nvPr/>
        </p:nvSpPr>
        <p:spPr bwMode="auto">
          <a:xfrm rot="5400000">
            <a:off x="4089342" y="3400079"/>
            <a:ext cx="1112370" cy="1565320"/>
          </a:xfrm>
          <a:prstGeom prst="homePlate">
            <a:avLst>
              <a:gd name="adj" fmla="val 38432"/>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6" name="Rectangle 95"/>
          <p:cNvSpPr/>
          <p:nvPr/>
        </p:nvSpPr>
        <p:spPr bwMode="auto">
          <a:xfrm>
            <a:off x="891714" y="2971062"/>
            <a:ext cx="10483048" cy="931544"/>
          </a:xfrm>
          <a:prstGeom prst="rect">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97" name="Group 96"/>
          <p:cNvGrpSpPr/>
          <p:nvPr/>
        </p:nvGrpSpPr>
        <p:grpSpPr>
          <a:xfrm>
            <a:off x="891713" y="1433844"/>
            <a:ext cx="10483060" cy="1481176"/>
            <a:chOff x="880533" y="1857930"/>
            <a:chExt cx="10706923" cy="1512807"/>
          </a:xfrm>
        </p:grpSpPr>
        <p:sp>
          <p:nvSpPr>
            <p:cNvPr id="98" name="Hexagon 97"/>
            <p:cNvSpPr>
              <a:spLocks noChangeAspect="1"/>
            </p:cNvSpPr>
            <p:nvPr/>
          </p:nvSpPr>
          <p:spPr bwMode="auto">
            <a:xfrm>
              <a:off x="880533" y="2175933"/>
              <a:ext cx="666750" cy="576739"/>
            </a:xfrm>
            <a:prstGeom prst="hexagon">
              <a:avLst/>
            </a:prstGeom>
            <a:solidFill>
              <a:srgbClr val="0078D7">
                <a:lumMod val="40000"/>
                <a:lumOff val="6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9" name="Hexagon 98"/>
            <p:cNvSpPr>
              <a:spLocks noChangeAspect="1"/>
            </p:cNvSpPr>
            <p:nvPr/>
          </p:nvSpPr>
          <p:spPr bwMode="auto">
            <a:xfrm>
              <a:off x="1438686" y="1866396"/>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0" name="Hexagon 99"/>
            <p:cNvSpPr>
              <a:spLocks noChangeAspect="1"/>
            </p:cNvSpPr>
            <p:nvPr/>
          </p:nvSpPr>
          <p:spPr bwMode="auto">
            <a:xfrm>
              <a:off x="1438686" y="2484462"/>
              <a:ext cx="666750" cy="576739"/>
            </a:xfrm>
            <a:prstGeom prst="hexagon">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1" name="Hexagon 100"/>
            <p:cNvSpPr>
              <a:spLocks noChangeAspect="1"/>
            </p:cNvSpPr>
            <p:nvPr/>
          </p:nvSpPr>
          <p:spPr bwMode="auto">
            <a:xfrm>
              <a:off x="1996839" y="2175932"/>
              <a:ext cx="666750" cy="576739"/>
            </a:xfrm>
            <a:prstGeom prst="hexagon">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2" name="Hexagon 101"/>
            <p:cNvSpPr>
              <a:spLocks noChangeAspect="1"/>
            </p:cNvSpPr>
            <p:nvPr/>
          </p:nvSpPr>
          <p:spPr bwMode="auto">
            <a:xfrm>
              <a:off x="1996839" y="2793998"/>
              <a:ext cx="666750" cy="576739"/>
            </a:xfrm>
            <a:prstGeom prst="hexagon">
              <a:avLst/>
            </a:prstGeom>
            <a:solidFill>
              <a:srgbClr val="0078D7">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3" name="Hexagon 102"/>
            <p:cNvSpPr>
              <a:spLocks noChangeAspect="1"/>
            </p:cNvSpPr>
            <p:nvPr/>
          </p:nvSpPr>
          <p:spPr bwMode="auto">
            <a:xfrm>
              <a:off x="880533" y="2793997"/>
              <a:ext cx="666750" cy="576739"/>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4" name="Hexagon 103"/>
            <p:cNvSpPr>
              <a:spLocks noChangeAspect="1"/>
            </p:cNvSpPr>
            <p:nvPr/>
          </p:nvSpPr>
          <p:spPr bwMode="auto">
            <a:xfrm>
              <a:off x="2554992" y="1866396"/>
              <a:ext cx="666750" cy="576739"/>
            </a:xfrm>
            <a:prstGeom prst="hexagon">
              <a:avLst/>
            </a:prstGeom>
            <a:solidFill>
              <a:srgbClr val="0078D7">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5" name="Hexagon 104"/>
            <p:cNvSpPr>
              <a:spLocks noChangeAspect="1"/>
            </p:cNvSpPr>
            <p:nvPr/>
          </p:nvSpPr>
          <p:spPr bwMode="auto">
            <a:xfrm>
              <a:off x="2554992" y="2484462"/>
              <a:ext cx="666750" cy="576739"/>
            </a:xfrm>
            <a:prstGeom prst="hexagon">
              <a:avLst/>
            </a:prstGeom>
            <a:solidFill>
              <a:srgbClr val="0078D7">
                <a:lumMod val="40000"/>
                <a:lumOff val="6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6" name="Hexagon 105"/>
            <p:cNvSpPr>
              <a:spLocks noChangeAspect="1"/>
            </p:cNvSpPr>
            <p:nvPr/>
          </p:nvSpPr>
          <p:spPr bwMode="auto">
            <a:xfrm>
              <a:off x="3113145" y="2175933"/>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7" name="Hexagon 106"/>
            <p:cNvSpPr>
              <a:spLocks noChangeAspect="1"/>
            </p:cNvSpPr>
            <p:nvPr/>
          </p:nvSpPr>
          <p:spPr bwMode="auto">
            <a:xfrm>
              <a:off x="3671298" y="1866396"/>
              <a:ext cx="666750" cy="576739"/>
            </a:xfrm>
            <a:prstGeom prst="hexagon">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8" name="Hexagon 107"/>
            <p:cNvSpPr>
              <a:spLocks noChangeAspect="1"/>
            </p:cNvSpPr>
            <p:nvPr/>
          </p:nvSpPr>
          <p:spPr bwMode="auto">
            <a:xfrm>
              <a:off x="3671298" y="2484462"/>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9" name="Hexagon 108"/>
            <p:cNvSpPr>
              <a:spLocks noChangeAspect="1"/>
            </p:cNvSpPr>
            <p:nvPr/>
          </p:nvSpPr>
          <p:spPr bwMode="auto">
            <a:xfrm>
              <a:off x="4229451" y="2175932"/>
              <a:ext cx="666750" cy="576739"/>
            </a:xfrm>
            <a:prstGeom prst="hexagon">
              <a:avLst/>
            </a:prstGeom>
            <a:solidFill>
              <a:srgbClr val="0078D7">
                <a:lumMod val="40000"/>
                <a:lumOff val="6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0" name="Hexagon 109"/>
            <p:cNvSpPr>
              <a:spLocks noChangeAspect="1"/>
            </p:cNvSpPr>
            <p:nvPr/>
          </p:nvSpPr>
          <p:spPr bwMode="auto">
            <a:xfrm>
              <a:off x="4229451" y="2793998"/>
              <a:ext cx="666750" cy="576739"/>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1" name="Hexagon 110"/>
            <p:cNvSpPr>
              <a:spLocks noChangeAspect="1"/>
            </p:cNvSpPr>
            <p:nvPr/>
          </p:nvSpPr>
          <p:spPr bwMode="auto">
            <a:xfrm>
              <a:off x="3113145" y="2793997"/>
              <a:ext cx="666750" cy="576739"/>
            </a:xfrm>
            <a:prstGeom prst="hexagon">
              <a:avLst/>
            </a:prstGeom>
            <a:solidFill>
              <a:srgbClr val="0078D7">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2" name="Hexagon 111"/>
            <p:cNvSpPr>
              <a:spLocks noChangeAspect="1"/>
            </p:cNvSpPr>
            <p:nvPr/>
          </p:nvSpPr>
          <p:spPr bwMode="auto">
            <a:xfrm>
              <a:off x="4787604" y="1866396"/>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3" name="Hexagon 112"/>
            <p:cNvSpPr>
              <a:spLocks noChangeAspect="1"/>
            </p:cNvSpPr>
            <p:nvPr/>
          </p:nvSpPr>
          <p:spPr bwMode="auto">
            <a:xfrm>
              <a:off x="4787604" y="2484462"/>
              <a:ext cx="666750" cy="576739"/>
            </a:xfrm>
            <a:prstGeom prst="hexagon">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4" name="Hexagon 113"/>
            <p:cNvSpPr>
              <a:spLocks noChangeAspect="1"/>
            </p:cNvSpPr>
            <p:nvPr/>
          </p:nvSpPr>
          <p:spPr bwMode="auto">
            <a:xfrm>
              <a:off x="5342466" y="2167466"/>
              <a:ext cx="666750" cy="576739"/>
            </a:xfrm>
            <a:prstGeom prst="hexagon">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5" name="Hexagon 114"/>
            <p:cNvSpPr>
              <a:spLocks noChangeAspect="1"/>
            </p:cNvSpPr>
            <p:nvPr/>
          </p:nvSpPr>
          <p:spPr bwMode="auto">
            <a:xfrm>
              <a:off x="5900619" y="1866396"/>
              <a:ext cx="666750" cy="576739"/>
            </a:xfrm>
            <a:prstGeom prst="hexagon">
              <a:avLst/>
            </a:prstGeom>
            <a:solidFill>
              <a:srgbClr val="0078D7">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6" name="Hexagon 115"/>
            <p:cNvSpPr>
              <a:spLocks noChangeAspect="1"/>
            </p:cNvSpPr>
            <p:nvPr/>
          </p:nvSpPr>
          <p:spPr bwMode="auto">
            <a:xfrm>
              <a:off x="5900619" y="2484462"/>
              <a:ext cx="666750" cy="576739"/>
            </a:xfrm>
            <a:prstGeom prst="hexagon">
              <a:avLst/>
            </a:prstGeom>
            <a:solidFill>
              <a:srgbClr val="0078D7">
                <a:lumMod val="40000"/>
                <a:lumOff val="6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7" name="Hexagon 116"/>
            <p:cNvSpPr>
              <a:spLocks noChangeAspect="1"/>
            </p:cNvSpPr>
            <p:nvPr/>
          </p:nvSpPr>
          <p:spPr bwMode="auto">
            <a:xfrm>
              <a:off x="6458772" y="2175932"/>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8" name="Hexagon 117"/>
            <p:cNvSpPr>
              <a:spLocks noChangeAspect="1"/>
            </p:cNvSpPr>
            <p:nvPr/>
          </p:nvSpPr>
          <p:spPr bwMode="auto">
            <a:xfrm>
              <a:off x="6458772" y="2793998"/>
              <a:ext cx="666750" cy="576739"/>
            </a:xfrm>
            <a:prstGeom prst="hexagon">
              <a:avLst/>
            </a:prstGeom>
            <a:solidFill>
              <a:srgbClr val="0078D7">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9" name="Hexagon 118"/>
            <p:cNvSpPr>
              <a:spLocks noChangeAspect="1"/>
            </p:cNvSpPr>
            <p:nvPr/>
          </p:nvSpPr>
          <p:spPr bwMode="auto">
            <a:xfrm>
              <a:off x="5342466" y="2785530"/>
              <a:ext cx="666750" cy="576739"/>
            </a:xfrm>
            <a:prstGeom prst="hexagon">
              <a:avLst/>
            </a:prstGeom>
            <a:solidFill>
              <a:srgbClr val="0078D7">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0" name="Hexagon 119"/>
            <p:cNvSpPr>
              <a:spLocks noChangeAspect="1"/>
            </p:cNvSpPr>
            <p:nvPr/>
          </p:nvSpPr>
          <p:spPr bwMode="auto">
            <a:xfrm>
              <a:off x="7016925" y="1866396"/>
              <a:ext cx="666750" cy="576739"/>
            </a:xfrm>
            <a:prstGeom prst="hexagon">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1" name="Hexagon 120"/>
            <p:cNvSpPr>
              <a:spLocks noChangeAspect="1"/>
            </p:cNvSpPr>
            <p:nvPr/>
          </p:nvSpPr>
          <p:spPr bwMode="auto">
            <a:xfrm>
              <a:off x="7016925" y="2484462"/>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2" name="Hexagon 121"/>
            <p:cNvSpPr>
              <a:spLocks noChangeAspect="1"/>
            </p:cNvSpPr>
            <p:nvPr/>
          </p:nvSpPr>
          <p:spPr bwMode="auto">
            <a:xfrm>
              <a:off x="7575078" y="2175933"/>
              <a:ext cx="666750" cy="576739"/>
            </a:xfrm>
            <a:prstGeom prst="hexagon">
              <a:avLst/>
            </a:prstGeom>
            <a:solidFill>
              <a:srgbClr val="0078D7">
                <a:lumMod val="40000"/>
                <a:lumOff val="6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3" name="Hexagon 122"/>
            <p:cNvSpPr>
              <a:spLocks noChangeAspect="1"/>
            </p:cNvSpPr>
            <p:nvPr/>
          </p:nvSpPr>
          <p:spPr bwMode="auto">
            <a:xfrm>
              <a:off x="8133231" y="1866396"/>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4" name="Hexagon 123"/>
            <p:cNvSpPr>
              <a:spLocks noChangeAspect="1"/>
            </p:cNvSpPr>
            <p:nvPr/>
          </p:nvSpPr>
          <p:spPr bwMode="auto">
            <a:xfrm>
              <a:off x="8133231" y="2484462"/>
              <a:ext cx="666750" cy="576739"/>
            </a:xfrm>
            <a:prstGeom prst="hexagon">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5" name="Hexagon 124"/>
            <p:cNvSpPr>
              <a:spLocks noChangeAspect="1"/>
            </p:cNvSpPr>
            <p:nvPr/>
          </p:nvSpPr>
          <p:spPr bwMode="auto">
            <a:xfrm>
              <a:off x="8691384" y="2175932"/>
              <a:ext cx="666750" cy="576739"/>
            </a:xfrm>
            <a:prstGeom prst="hexagon">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6" name="Hexagon 125"/>
            <p:cNvSpPr>
              <a:spLocks noChangeAspect="1"/>
            </p:cNvSpPr>
            <p:nvPr/>
          </p:nvSpPr>
          <p:spPr bwMode="auto">
            <a:xfrm>
              <a:off x="8691384" y="2793998"/>
              <a:ext cx="666750" cy="576739"/>
            </a:xfrm>
            <a:prstGeom prst="hexagon">
              <a:avLst/>
            </a:prstGeom>
            <a:solidFill>
              <a:srgbClr val="0078D7">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7" name="Hexagon 126"/>
            <p:cNvSpPr>
              <a:spLocks noChangeAspect="1"/>
            </p:cNvSpPr>
            <p:nvPr/>
          </p:nvSpPr>
          <p:spPr bwMode="auto">
            <a:xfrm>
              <a:off x="7575078" y="2793997"/>
              <a:ext cx="666750" cy="576739"/>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8" name="Hexagon 127"/>
            <p:cNvSpPr>
              <a:spLocks noChangeAspect="1"/>
            </p:cNvSpPr>
            <p:nvPr/>
          </p:nvSpPr>
          <p:spPr bwMode="auto">
            <a:xfrm>
              <a:off x="9249537" y="1866396"/>
              <a:ext cx="666750" cy="576739"/>
            </a:xfrm>
            <a:prstGeom prst="hexagon">
              <a:avLst/>
            </a:prstGeom>
            <a:solidFill>
              <a:srgbClr val="0078D7">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9" name="Hexagon 128"/>
            <p:cNvSpPr>
              <a:spLocks noChangeAspect="1"/>
            </p:cNvSpPr>
            <p:nvPr/>
          </p:nvSpPr>
          <p:spPr bwMode="auto">
            <a:xfrm>
              <a:off x="9249537" y="2484462"/>
              <a:ext cx="666750" cy="576739"/>
            </a:xfrm>
            <a:prstGeom prst="hexagon">
              <a:avLst/>
            </a:prstGeom>
            <a:solidFill>
              <a:srgbClr val="0078D7">
                <a:lumMod val="40000"/>
                <a:lumOff val="6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0" name="Hexagon 129"/>
            <p:cNvSpPr>
              <a:spLocks noChangeAspect="1"/>
            </p:cNvSpPr>
            <p:nvPr/>
          </p:nvSpPr>
          <p:spPr bwMode="auto">
            <a:xfrm>
              <a:off x="9804400" y="2167467"/>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1" name="Hexagon 130"/>
            <p:cNvSpPr>
              <a:spLocks noChangeAspect="1"/>
            </p:cNvSpPr>
            <p:nvPr/>
          </p:nvSpPr>
          <p:spPr bwMode="auto">
            <a:xfrm>
              <a:off x="10362553" y="1857930"/>
              <a:ext cx="666750" cy="576739"/>
            </a:xfrm>
            <a:prstGeom prst="hexagon">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2" name="Hexagon 131"/>
            <p:cNvSpPr>
              <a:spLocks noChangeAspect="1"/>
            </p:cNvSpPr>
            <p:nvPr/>
          </p:nvSpPr>
          <p:spPr bwMode="auto">
            <a:xfrm>
              <a:off x="10362553" y="2475996"/>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3" name="Hexagon 132"/>
            <p:cNvSpPr>
              <a:spLocks noChangeAspect="1"/>
            </p:cNvSpPr>
            <p:nvPr/>
          </p:nvSpPr>
          <p:spPr bwMode="auto">
            <a:xfrm>
              <a:off x="10920706" y="2167466"/>
              <a:ext cx="666750" cy="576739"/>
            </a:xfrm>
            <a:prstGeom prst="hexagon">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4" name="Hexagon 133"/>
            <p:cNvSpPr>
              <a:spLocks noChangeAspect="1"/>
            </p:cNvSpPr>
            <p:nvPr/>
          </p:nvSpPr>
          <p:spPr bwMode="auto">
            <a:xfrm>
              <a:off x="10920706" y="2785532"/>
              <a:ext cx="666750" cy="576739"/>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5" name="Hexagon 134"/>
            <p:cNvSpPr>
              <a:spLocks noChangeAspect="1"/>
            </p:cNvSpPr>
            <p:nvPr/>
          </p:nvSpPr>
          <p:spPr bwMode="auto">
            <a:xfrm>
              <a:off x="9804400" y="2785531"/>
              <a:ext cx="666750" cy="576739"/>
            </a:xfrm>
            <a:prstGeom prst="hexagon">
              <a:avLst/>
            </a:prstGeom>
            <a:solidFill>
              <a:srgbClr val="0078D7">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36" name="TextBox 135"/>
          <p:cNvSpPr txBox="1"/>
          <p:nvPr/>
        </p:nvSpPr>
        <p:spPr>
          <a:xfrm>
            <a:off x="4050278" y="5963150"/>
            <a:ext cx="1167100" cy="614761"/>
          </a:xfrm>
          <a:prstGeom prst="rect">
            <a:avLst/>
          </a:prstGeom>
          <a:noFill/>
        </p:spPr>
        <p:txBody>
          <a:bodyPr wrap="square" lIns="179057" tIns="143245" rIns="179057" bIns="143245" rtlCol="0">
            <a:spAutoFit/>
          </a:bodyPr>
          <a:lstStyle/>
          <a:p>
            <a:pPr marL="0" marR="0" lvl="0" indent="0" algn="l" defTabSz="913205" rtl="0" eaLnBrk="1" fontAlgn="auto" latinLnBrk="0" hangingPunct="1">
              <a:lnSpc>
                <a:spcPct val="90000"/>
              </a:lnSpc>
              <a:spcBef>
                <a:spcPts val="0"/>
              </a:spcBef>
              <a:spcAft>
                <a:spcPts val="587"/>
              </a:spcAft>
              <a:buClrTx/>
              <a:buSzTx/>
              <a:buFontTx/>
              <a:buNone/>
              <a:tabLst/>
              <a:defRPr/>
            </a:pPr>
            <a:r>
              <a:rPr kumimoji="0" lang="en-US" sz="2350" b="0" i="0" u="none" strike="noStrike" kern="0" cap="none" spc="0" normalizeH="0" baseline="0" noProof="0">
                <a:ln>
                  <a:noFill/>
                </a:ln>
                <a:solidFill>
                  <a:sysClr val="windowText" lastClr="000000"/>
                </a:solidFill>
                <a:effectLst/>
                <a:uLnTx/>
                <a:uFillTx/>
                <a:latin typeface="Segoe UI Semilight"/>
                <a:ea typeface="MS PGothic" panose="020B0600070205080204" pitchFamily="34" charset="-128"/>
                <a:cs typeface="+mn-cs"/>
              </a:rPr>
              <a:t>Azure</a:t>
            </a:r>
          </a:p>
        </p:txBody>
      </p:sp>
      <p:sp>
        <p:nvSpPr>
          <p:cNvPr id="137" name="Freeform 136"/>
          <p:cNvSpPr>
            <a:spLocks/>
          </p:cNvSpPr>
          <p:nvPr/>
        </p:nvSpPr>
        <p:spPr bwMode="auto">
          <a:xfrm>
            <a:off x="3810826" y="4909683"/>
            <a:ext cx="1755623" cy="971794"/>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rgbClr val="0078D7">
              <a:lumMod val="20000"/>
              <a:lumOff val="80000"/>
            </a:srgbClr>
          </a:solidFill>
          <a:ln>
            <a:noFill/>
          </a:ln>
        </p:spPr>
        <p:txBody>
          <a:bodyPr vert="horz" wrap="square" lIns="89528" tIns="44763" rIns="89528" bIns="44763" numCol="1" anchor="t" anchorCtr="0" compatLnSpc="1">
            <a:prstTxWarp prst="textNoShape">
              <a:avLst/>
            </a:prstTxWarp>
          </a:bodyPr>
          <a:lstStyle/>
          <a:p>
            <a:pPr marL="0" marR="0" lvl="0" indent="0" algn="l" defTabSz="913205"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505050"/>
              </a:solidFill>
              <a:effectLst/>
              <a:uLnTx/>
              <a:uFillTx/>
              <a:latin typeface="Segoe UI Semilight"/>
              <a:ea typeface="MS PGothic" panose="020B0600070205080204" pitchFamily="34" charset="-128"/>
              <a:cs typeface="+mn-cs"/>
            </a:endParaRPr>
          </a:p>
        </p:txBody>
      </p:sp>
      <p:sp>
        <p:nvSpPr>
          <p:cNvPr id="138" name="TextBox 137"/>
          <p:cNvSpPr txBox="1"/>
          <p:nvPr/>
        </p:nvSpPr>
        <p:spPr>
          <a:xfrm>
            <a:off x="9500460" y="5925618"/>
            <a:ext cx="2841141" cy="620877"/>
          </a:xfrm>
          <a:prstGeom prst="rect">
            <a:avLst/>
          </a:prstGeom>
          <a:noFill/>
        </p:spPr>
        <p:txBody>
          <a:bodyPr wrap="square" lIns="179057" tIns="143245" rIns="179057" bIns="143245" rtlCol="0">
            <a:spAutoFit/>
          </a:bodyPr>
          <a:lstStyle/>
          <a:p>
            <a:pPr marL="0" marR="0" lvl="0" indent="0" algn="l" defTabSz="913205" rtl="0" eaLnBrk="1" fontAlgn="auto" latinLnBrk="0" hangingPunct="1">
              <a:lnSpc>
                <a:spcPct val="90000"/>
              </a:lnSpc>
              <a:spcBef>
                <a:spcPts val="0"/>
              </a:spcBef>
              <a:spcAft>
                <a:spcPts val="587"/>
              </a:spcAft>
              <a:buClrTx/>
              <a:buSzTx/>
              <a:buFontTx/>
              <a:buNone/>
              <a:tabLst/>
              <a:defRPr/>
            </a:pPr>
            <a:r>
              <a:rPr kumimoji="0" lang="en-US" sz="2350" b="0" i="0" u="none" strike="noStrike" kern="0" cap="none" spc="0" normalizeH="0" baseline="0" noProof="0">
                <a:ln>
                  <a:noFill/>
                </a:ln>
                <a:solidFill>
                  <a:sysClr val="windowText" lastClr="000000"/>
                </a:solidFill>
                <a:effectLst/>
                <a:uLnTx/>
                <a:uFillTx/>
                <a:latin typeface="Segoe UI Semilight"/>
                <a:ea typeface="MS PGothic" panose="020B0600070205080204" pitchFamily="34" charset="-128"/>
                <a:cs typeface="+mn-cs"/>
              </a:rPr>
              <a:t>Other Clouds</a:t>
            </a:r>
          </a:p>
        </p:txBody>
      </p:sp>
      <p:sp>
        <p:nvSpPr>
          <p:cNvPr id="139" name="Freeform 138"/>
          <p:cNvSpPr>
            <a:spLocks/>
          </p:cNvSpPr>
          <p:nvPr/>
        </p:nvSpPr>
        <p:spPr bwMode="auto">
          <a:xfrm>
            <a:off x="9686914" y="4889202"/>
            <a:ext cx="1755623" cy="971794"/>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rgbClr val="FFC326"/>
          </a:solidFill>
          <a:ln>
            <a:noFill/>
          </a:ln>
        </p:spPr>
        <p:txBody>
          <a:bodyPr vert="horz" wrap="square" lIns="89528" tIns="44763" rIns="89528" bIns="44763" numCol="1" anchor="t" anchorCtr="0" compatLnSpc="1">
            <a:prstTxWarp prst="textNoShape">
              <a:avLst/>
            </a:prstTxWarp>
          </a:bodyPr>
          <a:lstStyle/>
          <a:p>
            <a:pPr marL="0" marR="0" lvl="0" indent="0" algn="l" defTabSz="913205"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505050"/>
              </a:solidFill>
              <a:effectLst/>
              <a:uLnTx/>
              <a:uFillTx/>
              <a:latin typeface="Segoe UI Semilight"/>
              <a:ea typeface="MS PGothic" panose="020B0600070205080204" pitchFamily="34" charset="-128"/>
              <a:cs typeface="+mn-cs"/>
            </a:endParaRPr>
          </a:p>
        </p:txBody>
      </p:sp>
      <p:sp>
        <p:nvSpPr>
          <p:cNvPr id="140" name="TextBox 139"/>
          <p:cNvSpPr txBox="1"/>
          <p:nvPr/>
        </p:nvSpPr>
        <p:spPr>
          <a:xfrm>
            <a:off x="6453047" y="6005735"/>
            <a:ext cx="2511197" cy="614761"/>
          </a:xfrm>
          <a:prstGeom prst="rect">
            <a:avLst/>
          </a:prstGeom>
          <a:noFill/>
        </p:spPr>
        <p:txBody>
          <a:bodyPr wrap="square" lIns="179057" tIns="143245" rIns="179057" bIns="143245" rtlCol="0">
            <a:spAutoFit/>
          </a:bodyPr>
          <a:lstStyle/>
          <a:p>
            <a:pPr marL="0" marR="0" lvl="0" indent="0" algn="ctr" defTabSz="913205" rtl="0" eaLnBrk="1" fontAlgn="auto" latinLnBrk="0" hangingPunct="1">
              <a:lnSpc>
                <a:spcPct val="90000"/>
              </a:lnSpc>
              <a:spcBef>
                <a:spcPts val="0"/>
              </a:spcBef>
              <a:spcAft>
                <a:spcPts val="587"/>
              </a:spcAft>
              <a:buClrTx/>
              <a:buSzTx/>
              <a:buFontTx/>
              <a:buNone/>
              <a:tabLst/>
              <a:defRPr/>
            </a:pPr>
            <a:r>
              <a:rPr kumimoji="0" lang="en-US" sz="2350" b="0" i="0" u="none" strike="noStrike" kern="0" cap="none" spc="0" normalizeH="0" baseline="0" noProof="0">
                <a:ln>
                  <a:noFill/>
                </a:ln>
                <a:solidFill>
                  <a:sysClr val="windowText" lastClr="000000"/>
                </a:solidFill>
                <a:effectLst/>
                <a:uLnTx/>
                <a:uFillTx/>
                <a:latin typeface="Segoe UI Semilight"/>
                <a:ea typeface="MS PGothic" panose="020B0600070205080204" pitchFamily="34" charset="-128"/>
                <a:cs typeface="+mn-cs"/>
              </a:rPr>
              <a:t>On Premise</a:t>
            </a:r>
          </a:p>
        </p:txBody>
      </p:sp>
      <p:grpSp>
        <p:nvGrpSpPr>
          <p:cNvPr id="141" name="Group 8"/>
          <p:cNvGrpSpPr>
            <a:grpSpLocks noChangeAspect="1"/>
          </p:cNvGrpSpPr>
          <p:nvPr/>
        </p:nvGrpSpPr>
        <p:grpSpPr bwMode="auto">
          <a:xfrm>
            <a:off x="6719998" y="4503091"/>
            <a:ext cx="1771583" cy="1770485"/>
            <a:chOff x="4385" y="3099"/>
            <a:chExt cx="1613" cy="1612"/>
          </a:xfrm>
        </p:grpSpPr>
        <p:sp>
          <p:nvSpPr>
            <p:cNvPr id="142" name="AutoShape 7"/>
            <p:cNvSpPr>
              <a:spLocks noChangeAspect="1" noChangeArrowheads="1" noTextEdit="1"/>
            </p:cNvSpPr>
            <p:nvPr/>
          </p:nvSpPr>
          <p:spPr bwMode="auto">
            <a:xfrm>
              <a:off x="4385" y="3099"/>
              <a:ext cx="1613" cy="1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528" tIns="44763" rIns="89528" bIns="44763" numCol="1" anchor="t" anchorCtr="0" compatLnSpc="1">
              <a:prstTxWarp prst="textNoShape">
                <a:avLst/>
              </a:prstTxWarp>
            </a:bodyPr>
            <a:lstStyle/>
            <a:p>
              <a:pPr marL="0" marR="0" lvl="0" indent="0" algn="l" defTabSz="913205" rtl="0" eaLnBrk="1" fontAlgn="auto" latinLnBrk="0" hangingPunct="1">
                <a:lnSpc>
                  <a:spcPct val="100000"/>
                </a:lnSpc>
                <a:spcBef>
                  <a:spcPts val="0"/>
                </a:spcBef>
                <a:spcAft>
                  <a:spcPts val="0"/>
                </a:spcAft>
                <a:buClrTx/>
                <a:buSzTx/>
                <a:buFontTx/>
                <a:buNone/>
                <a:tabLst/>
                <a:defRPr/>
              </a:pPr>
              <a:endParaRPr kumimoji="0" lang="en-US" sz="1763" b="1" i="0" u="none" strike="noStrike" kern="0" cap="none" spc="0" normalizeH="0" baseline="0" noProof="0">
                <a:ln>
                  <a:noFill/>
                </a:ln>
                <a:solidFill>
                  <a:srgbClr val="505050"/>
                </a:solidFill>
                <a:effectLst/>
                <a:uLnTx/>
                <a:uFillTx/>
                <a:latin typeface="Segoe UI Semilight"/>
                <a:ea typeface="MS PGothic" panose="020B0600070205080204" pitchFamily="34" charset="-128"/>
                <a:cs typeface="+mn-cs"/>
              </a:endParaRPr>
            </a:p>
          </p:txBody>
        </p:sp>
        <p:sp>
          <p:nvSpPr>
            <p:cNvPr id="143" name="Rectangle 9"/>
            <p:cNvSpPr>
              <a:spLocks noChangeArrowheads="1"/>
            </p:cNvSpPr>
            <p:nvPr/>
          </p:nvSpPr>
          <p:spPr bwMode="auto">
            <a:xfrm>
              <a:off x="5494" y="3463"/>
              <a:ext cx="253" cy="89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28" tIns="44763" rIns="89528" bIns="44763" numCol="1" anchor="t" anchorCtr="0" compatLnSpc="1">
              <a:prstTxWarp prst="textNoShape">
                <a:avLst/>
              </a:prstTxWarp>
            </a:bodyPr>
            <a:lstStyle/>
            <a:p>
              <a:pPr marL="0" marR="0" lvl="0" indent="0" algn="l" defTabSz="913205" rtl="0" eaLnBrk="1" fontAlgn="auto" latinLnBrk="0" hangingPunct="1">
                <a:lnSpc>
                  <a:spcPct val="100000"/>
                </a:lnSpc>
                <a:spcBef>
                  <a:spcPts val="0"/>
                </a:spcBef>
                <a:spcAft>
                  <a:spcPts val="0"/>
                </a:spcAft>
                <a:buClrTx/>
                <a:buSzTx/>
                <a:buFontTx/>
                <a:buNone/>
                <a:tabLst/>
                <a:defRPr/>
              </a:pPr>
              <a:endParaRPr kumimoji="0" lang="en-US" sz="1763" b="1" i="0" u="none" strike="noStrike" kern="0" cap="none" spc="0" normalizeH="0" baseline="0" noProof="0">
                <a:ln>
                  <a:noFill/>
                </a:ln>
                <a:solidFill>
                  <a:srgbClr val="505050"/>
                </a:solidFill>
                <a:effectLst/>
                <a:uLnTx/>
                <a:uFillTx/>
                <a:latin typeface="Segoe UI Semilight"/>
                <a:ea typeface="MS PGothic" panose="020B0600070205080204" pitchFamily="34" charset="-128"/>
                <a:cs typeface="+mn-cs"/>
              </a:endParaRPr>
            </a:p>
          </p:txBody>
        </p:sp>
        <p:sp>
          <p:nvSpPr>
            <p:cNvPr id="144" name="Rectangle 10"/>
            <p:cNvSpPr>
              <a:spLocks noChangeArrowheads="1"/>
            </p:cNvSpPr>
            <p:nvPr/>
          </p:nvSpPr>
          <p:spPr bwMode="auto">
            <a:xfrm>
              <a:off x="4638" y="3463"/>
              <a:ext cx="254" cy="89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28" tIns="44763" rIns="89528" bIns="44763" numCol="1" anchor="t" anchorCtr="0" compatLnSpc="1">
              <a:prstTxWarp prst="textNoShape">
                <a:avLst/>
              </a:prstTxWarp>
            </a:bodyPr>
            <a:lstStyle/>
            <a:p>
              <a:pPr marL="0" marR="0" lvl="0" indent="0" algn="l" defTabSz="913205" rtl="0" eaLnBrk="1" fontAlgn="auto" latinLnBrk="0" hangingPunct="1">
                <a:lnSpc>
                  <a:spcPct val="100000"/>
                </a:lnSpc>
                <a:spcBef>
                  <a:spcPts val="0"/>
                </a:spcBef>
                <a:spcAft>
                  <a:spcPts val="0"/>
                </a:spcAft>
                <a:buClrTx/>
                <a:buSzTx/>
                <a:buFontTx/>
                <a:buNone/>
                <a:tabLst/>
                <a:defRPr/>
              </a:pPr>
              <a:endParaRPr kumimoji="0" lang="en-US" sz="1763" b="1" i="0" u="none" strike="noStrike" kern="0" cap="none" spc="0" normalizeH="0" baseline="0" noProof="0">
                <a:ln>
                  <a:noFill/>
                </a:ln>
                <a:solidFill>
                  <a:srgbClr val="505050"/>
                </a:solidFill>
                <a:effectLst/>
                <a:uLnTx/>
                <a:uFillTx/>
                <a:latin typeface="Segoe UI Semilight"/>
                <a:ea typeface="MS PGothic" panose="020B0600070205080204" pitchFamily="34" charset="-128"/>
                <a:cs typeface="+mn-cs"/>
              </a:endParaRPr>
            </a:p>
          </p:txBody>
        </p:sp>
        <p:sp>
          <p:nvSpPr>
            <p:cNvPr id="145" name="Rectangle 11"/>
            <p:cNvSpPr>
              <a:spLocks noChangeArrowheads="1"/>
            </p:cNvSpPr>
            <p:nvPr/>
          </p:nvSpPr>
          <p:spPr bwMode="auto">
            <a:xfrm>
              <a:off x="4704" y="3531"/>
              <a:ext cx="314" cy="82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28" tIns="44763" rIns="89528" bIns="44763" numCol="1" anchor="t" anchorCtr="0" compatLnSpc="1">
              <a:prstTxWarp prst="textNoShape">
                <a:avLst/>
              </a:prstTxWarp>
            </a:bodyPr>
            <a:lstStyle/>
            <a:p>
              <a:pPr marL="0" marR="0" lvl="0" indent="0" algn="l" defTabSz="913205" rtl="0" eaLnBrk="1" fontAlgn="auto" latinLnBrk="0" hangingPunct="1">
                <a:lnSpc>
                  <a:spcPct val="100000"/>
                </a:lnSpc>
                <a:spcBef>
                  <a:spcPts val="0"/>
                </a:spcBef>
                <a:spcAft>
                  <a:spcPts val="0"/>
                </a:spcAft>
                <a:buClrTx/>
                <a:buSzTx/>
                <a:buFontTx/>
                <a:buNone/>
                <a:tabLst/>
                <a:defRPr/>
              </a:pPr>
              <a:endParaRPr kumimoji="0" lang="en-US" sz="1763" b="1" i="0" u="none" strike="noStrike" kern="0" cap="none" spc="0" normalizeH="0" baseline="0" noProof="0">
                <a:ln>
                  <a:noFill/>
                </a:ln>
                <a:solidFill>
                  <a:srgbClr val="505050"/>
                </a:solidFill>
                <a:effectLst/>
                <a:uLnTx/>
                <a:uFillTx/>
                <a:latin typeface="Segoe UI Semilight"/>
                <a:ea typeface="MS PGothic" panose="020B0600070205080204" pitchFamily="34" charset="-128"/>
                <a:cs typeface="+mn-cs"/>
              </a:endParaRPr>
            </a:p>
          </p:txBody>
        </p:sp>
        <p:sp>
          <p:nvSpPr>
            <p:cNvPr id="146" name="Rectangle 145"/>
            <p:cNvSpPr>
              <a:spLocks noChangeArrowheads="1"/>
            </p:cNvSpPr>
            <p:nvPr/>
          </p:nvSpPr>
          <p:spPr bwMode="auto">
            <a:xfrm>
              <a:off x="5367" y="3653"/>
              <a:ext cx="313" cy="70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28" tIns="44763" rIns="89528" bIns="44763" numCol="1" anchor="t" anchorCtr="0" compatLnSpc="1">
              <a:prstTxWarp prst="textNoShape">
                <a:avLst/>
              </a:prstTxWarp>
            </a:bodyPr>
            <a:lstStyle/>
            <a:p>
              <a:pPr marL="0" marR="0" lvl="0" indent="0" algn="l" defTabSz="913205" rtl="0" eaLnBrk="1" fontAlgn="auto" latinLnBrk="0" hangingPunct="1">
                <a:lnSpc>
                  <a:spcPct val="100000"/>
                </a:lnSpc>
                <a:spcBef>
                  <a:spcPts val="0"/>
                </a:spcBef>
                <a:spcAft>
                  <a:spcPts val="0"/>
                </a:spcAft>
                <a:buClrTx/>
                <a:buSzTx/>
                <a:buFontTx/>
                <a:buNone/>
                <a:tabLst/>
                <a:defRPr/>
              </a:pPr>
              <a:endParaRPr kumimoji="0" lang="en-US" sz="1763" b="1" i="0" u="none" strike="noStrike" kern="0" cap="none" spc="0" normalizeH="0" baseline="0" noProof="0">
                <a:ln>
                  <a:noFill/>
                </a:ln>
                <a:solidFill>
                  <a:srgbClr val="505050"/>
                </a:solidFill>
                <a:effectLst/>
                <a:uLnTx/>
                <a:uFillTx/>
                <a:latin typeface="Segoe UI Semilight"/>
                <a:ea typeface="MS PGothic" panose="020B0600070205080204" pitchFamily="34" charset="-128"/>
                <a:cs typeface="+mn-cs"/>
              </a:endParaRPr>
            </a:p>
          </p:txBody>
        </p:sp>
        <p:sp>
          <p:nvSpPr>
            <p:cNvPr id="147" name="Rectangle 13"/>
            <p:cNvSpPr>
              <a:spLocks noChangeArrowheads="1"/>
            </p:cNvSpPr>
            <p:nvPr/>
          </p:nvSpPr>
          <p:spPr bwMode="auto">
            <a:xfrm>
              <a:off x="4968" y="3779"/>
              <a:ext cx="462" cy="5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28" tIns="44763" rIns="89528" bIns="44763" numCol="1" anchor="t" anchorCtr="0" compatLnSpc="1">
              <a:prstTxWarp prst="textNoShape">
                <a:avLst/>
              </a:prstTxWarp>
            </a:bodyPr>
            <a:lstStyle/>
            <a:p>
              <a:pPr marL="0" marR="0" lvl="0" indent="0" algn="l" defTabSz="913205" rtl="0" eaLnBrk="1" fontAlgn="auto" latinLnBrk="0" hangingPunct="1">
                <a:lnSpc>
                  <a:spcPct val="100000"/>
                </a:lnSpc>
                <a:spcBef>
                  <a:spcPts val="0"/>
                </a:spcBef>
                <a:spcAft>
                  <a:spcPts val="0"/>
                </a:spcAft>
                <a:buClrTx/>
                <a:buSzTx/>
                <a:buFontTx/>
                <a:buNone/>
                <a:tabLst/>
                <a:defRPr/>
              </a:pPr>
              <a:endParaRPr kumimoji="0" lang="en-US" sz="1763" b="1" i="0" u="none" strike="noStrike" kern="0" cap="none" spc="0" normalizeH="0" baseline="0" noProof="0">
                <a:ln>
                  <a:noFill/>
                </a:ln>
                <a:solidFill>
                  <a:srgbClr val="505050"/>
                </a:solidFill>
                <a:effectLst/>
                <a:uLnTx/>
                <a:uFillTx/>
                <a:latin typeface="Segoe UI Semilight"/>
                <a:ea typeface="MS PGothic" panose="020B0600070205080204" pitchFamily="34" charset="-128"/>
                <a:cs typeface="+mn-cs"/>
              </a:endParaRPr>
            </a:p>
          </p:txBody>
        </p:sp>
        <p:sp>
          <p:nvSpPr>
            <p:cNvPr id="148" name="Rectangle 14"/>
            <p:cNvSpPr>
              <a:spLocks noChangeArrowheads="1"/>
            </p:cNvSpPr>
            <p:nvPr/>
          </p:nvSpPr>
          <p:spPr bwMode="auto">
            <a:xfrm>
              <a:off x="4945" y="3761"/>
              <a:ext cx="508" cy="18"/>
            </a:xfrm>
            <a:prstGeom prst="rect">
              <a:avLst/>
            </a:prstGeom>
            <a:solidFill>
              <a:srgbClr val="0078D7">
                <a:lumMod val="20000"/>
                <a:lumOff val="8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28" tIns="44763" rIns="89528" bIns="44763" numCol="1" anchor="t" anchorCtr="0" compatLnSpc="1">
              <a:prstTxWarp prst="textNoShape">
                <a:avLst/>
              </a:prstTxWarp>
            </a:bodyPr>
            <a:lstStyle/>
            <a:p>
              <a:pPr marL="0" marR="0" lvl="0" indent="0" algn="l" defTabSz="913205" rtl="0" eaLnBrk="1" fontAlgn="auto" latinLnBrk="0" hangingPunct="1">
                <a:lnSpc>
                  <a:spcPct val="100000"/>
                </a:lnSpc>
                <a:spcBef>
                  <a:spcPts val="0"/>
                </a:spcBef>
                <a:spcAft>
                  <a:spcPts val="0"/>
                </a:spcAft>
                <a:buClrTx/>
                <a:buSzTx/>
                <a:buFontTx/>
                <a:buNone/>
                <a:tabLst/>
                <a:defRPr/>
              </a:pPr>
              <a:endParaRPr kumimoji="0" lang="en-US" sz="1763" b="1" i="0" u="none" strike="noStrike" kern="0" cap="none" spc="0" normalizeH="0" baseline="0" noProof="0">
                <a:ln>
                  <a:noFill/>
                </a:ln>
                <a:solidFill>
                  <a:srgbClr val="505050"/>
                </a:solidFill>
                <a:effectLst/>
                <a:uLnTx/>
                <a:uFillTx/>
                <a:latin typeface="Segoe UI Semilight"/>
                <a:ea typeface="MS PGothic" panose="020B0600070205080204" pitchFamily="34" charset="-128"/>
                <a:cs typeface="+mn-cs"/>
              </a:endParaRPr>
            </a:p>
          </p:txBody>
        </p:sp>
        <p:sp>
          <p:nvSpPr>
            <p:cNvPr id="149" name="Rectangle 15"/>
            <p:cNvSpPr>
              <a:spLocks noChangeArrowheads="1"/>
            </p:cNvSpPr>
            <p:nvPr/>
          </p:nvSpPr>
          <p:spPr bwMode="auto">
            <a:xfrm>
              <a:off x="5222" y="4238"/>
              <a:ext cx="61" cy="116"/>
            </a:xfrm>
            <a:prstGeom prst="rect">
              <a:avLst/>
            </a:prstGeom>
            <a:solidFill>
              <a:srgbClr val="0078D7">
                <a:lumMod val="7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28" tIns="44763" rIns="89528" bIns="44763" numCol="1" anchor="t" anchorCtr="0" compatLnSpc="1">
              <a:prstTxWarp prst="textNoShape">
                <a:avLst/>
              </a:prstTxWarp>
            </a:bodyPr>
            <a:lstStyle/>
            <a:p>
              <a:pPr marL="0" marR="0" lvl="0" indent="0" algn="l" defTabSz="913205" rtl="0" eaLnBrk="1" fontAlgn="auto" latinLnBrk="0" hangingPunct="1">
                <a:lnSpc>
                  <a:spcPct val="100000"/>
                </a:lnSpc>
                <a:spcBef>
                  <a:spcPts val="0"/>
                </a:spcBef>
                <a:spcAft>
                  <a:spcPts val="0"/>
                </a:spcAft>
                <a:buClrTx/>
                <a:buSzTx/>
                <a:buFontTx/>
                <a:buNone/>
                <a:tabLst/>
                <a:defRPr/>
              </a:pPr>
              <a:endParaRPr kumimoji="0" lang="en-US" sz="1763" b="1" i="0" u="none" strike="noStrike" kern="0" cap="none" spc="0" normalizeH="0" baseline="0" noProof="0">
                <a:ln>
                  <a:noFill/>
                </a:ln>
                <a:solidFill>
                  <a:srgbClr val="505050"/>
                </a:solidFill>
                <a:effectLst/>
                <a:uLnTx/>
                <a:uFillTx/>
                <a:latin typeface="Segoe UI Semilight"/>
                <a:ea typeface="MS PGothic" panose="020B0600070205080204" pitchFamily="34" charset="-128"/>
                <a:cs typeface="+mn-cs"/>
              </a:endParaRPr>
            </a:p>
          </p:txBody>
        </p:sp>
        <p:sp>
          <p:nvSpPr>
            <p:cNvPr id="150" name="Rectangle 16"/>
            <p:cNvSpPr>
              <a:spLocks noChangeArrowheads="1"/>
            </p:cNvSpPr>
            <p:nvPr/>
          </p:nvSpPr>
          <p:spPr bwMode="auto">
            <a:xfrm>
              <a:off x="5117" y="4238"/>
              <a:ext cx="61" cy="116"/>
            </a:xfrm>
            <a:prstGeom prst="rect">
              <a:avLst/>
            </a:prstGeom>
            <a:solidFill>
              <a:srgbClr val="0078D7">
                <a:lumMod val="7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28" tIns="44763" rIns="89528" bIns="44763" numCol="1" anchor="t" anchorCtr="0" compatLnSpc="1">
              <a:prstTxWarp prst="textNoShape">
                <a:avLst/>
              </a:prstTxWarp>
            </a:bodyPr>
            <a:lstStyle/>
            <a:p>
              <a:pPr marL="0" marR="0" lvl="0" indent="0" algn="l" defTabSz="913205" rtl="0" eaLnBrk="1" fontAlgn="auto" latinLnBrk="0" hangingPunct="1">
                <a:lnSpc>
                  <a:spcPct val="100000"/>
                </a:lnSpc>
                <a:spcBef>
                  <a:spcPts val="0"/>
                </a:spcBef>
                <a:spcAft>
                  <a:spcPts val="0"/>
                </a:spcAft>
                <a:buClrTx/>
                <a:buSzTx/>
                <a:buFontTx/>
                <a:buNone/>
                <a:tabLst/>
                <a:defRPr/>
              </a:pPr>
              <a:endParaRPr kumimoji="0" lang="en-US" sz="1763" b="1" i="0" u="none" strike="noStrike" kern="0" cap="none" spc="0" normalizeH="0" baseline="0" noProof="0">
                <a:ln>
                  <a:noFill/>
                </a:ln>
                <a:solidFill>
                  <a:srgbClr val="505050"/>
                </a:solidFill>
                <a:effectLst/>
                <a:uLnTx/>
                <a:uFillTx/>
                <a:latin typeface="Segoe UI Semilight"/>
                <a:ea typeface="MS PGothic" panose="020B0600070205080204" pitchFamily="34" charset="-128"/>
                <a:cs typeface="+mn-cs"/>
              </a:endParaRPr>
            </a:p>
          </p:txBody>
        </p:sp>
        <p:sp>
          <p:nvSpPr>
            <p:cNvPr id="151" name="Rectangle 17"/>
            <p:cNvSpPr>
              <a:spLocks noChangeArrowheads="1"/>
            </p:cNvSpPr>
            <p:nvPr/>
          </p:nvSpPr>
          <p:spPr bwMode="auto">
            <a:xfrm>
              <a:off x="5014" y="3831"/>
              <a:ext cx="372" cy="59"/>
            </a:xfrm>
            <a:prstGeom prst="rect">
              <a:avLst/>
            </a:prstGeom>
            <a:solidFill>
              <a:srgbClr val="0078D7">
                <a:lumMod val="7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28" tIns="44763" rIns="89528" bIns="44763" numCol="1" anchor="t" anchorCtr="0" compatLnSpc="1">
              <a:prstTxWarp prst="textNoShape">
                <a:avLst/>
              </a:prstTxWarp>
            </a:bodyPr>
            <a:lstStyle/>
            <a:p>
              <a:pPr marL="0" marR="0" lvl="0" indent="0" algn="l" defTabSz="913205" rtl="0" eaLnBrk="1" fontAlgn="auto" latinLnBrk="0" hangingPunct="1">
                <a:lnSpc>
                  <a:spcPct val="100000"/>
                </a:lnSpc>
                <a:spcBef>
                  <a:spcPts val="0"/>
                </a:spcBef>
                <a:spcAft>
                  <a:spcPts val="0"/>
                </a:spcAft>
                <a:buClrTx/>
                <a:buSzTx/>
                <a:buFontTx/>
                <a:buNone/>
                <a:tabLst/>
                <a:defRPr/>
              </a:pPr>
              <a:endParaRPr kumimoji="0" lang="en-US" sz="1763" b="1" i="0" u="none" strike="noStrike" kern="0" cap="none" spc="0" normalizeH="0" baseline="0" noProof="0">
                <a:ln>
                  <a:noFill/>
                </a:ln>
                <a:solidFill>
                  <a:srgbClr val="505050"/>
                </a:solidFill>
                <a:effectLst/>
                <a:uLnTx/>
                <a:uFillTx/>
                <a:latin typeface="Segoe UI Semilight"/>
                <a:ea typeface="MS PGothic" panose="020B0600070205080204" pitchFamily="34" charset="-128"/>
                <a:cs typeface="+mn-cs"/>
              </a:endParaRPr>
            </a:p>
          </p:txBody>
        </p:sp>
        <p:sp>
          <p:nvSpPr>
            <p:cNvPr id="152" name="Rectangle 18"/>
            <p:cNvSpPr>
              <a:spLocks noChangeArrowheads="1"/>
            </p:cNvSpPr>
            <p:nvPr/>
          </p:nvSpPr>
          <p:spPr bwMode="auto">
            <a:xfrm>
              <a:off x="5014" y="3934"/>
              <a:ext cx="372" cy="59"/>
            </a:xfrm>
            <a:prstGeom prst="rect">
              <a:avLst/>
            </a:prstGeom>
            <a:solidFill>
              <a:srgbClr val="0078D7">
                <a:lumMod val="7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28" tIns="44763" rIns="89528" bIns="44763" numCol="1" anchor="t" anchorCtr="0" compatLnSpc="1">
              <a:prstTxWarp prst="textNoShape">
                <a:avLst/>
              </a:prstTxWarp>
            </a:bodyPr>
            <a:lstStyle/>
            <a:p>
              <a:pPr marL="0" marR="0" lvl="0" indent="0" algn="l" defTabSz="913205" rtl="0" eaLnBrk="1" fontAlgn="auto" latinLnBrk="0" hangingPunct="1">
                <a:lnSpc>
                  <a:spcPct val="100000"/>
                </a:lnSpc>
                <a:spcBef>
                  <a:spcPts val="0"/>
                </a:spcBef>
                <a:spcAft>
                  <a:spcPts val="0"/>
                </a:spcAft>
                <a:buClrTx/>
                <a:buSzTx/>
                <a:buFontTx/>
                <a:buNone/>
                <a:tabLst/>
                <a:defRPr/>
              </a:pPr>
              <a:endParaRPr kumimoji="0" lang="en-US" sz="1763" b="1" i="0" u="none" strike="noStrike" kern="0" cap="none" spc="0" normalizeH="0" baseline="0" noProof="0">
                <a:ln>
                  <a:noFill/>
                </a:ln>
                <a:solidFill>
                  <a:srgbClr val="505050"/>
                </a:solidFill>
                <a:effectLst/>
                <a:uLnTx/>
                <a:uFillTx/>
                <a:latin typeface="Segoe UI Semilight"/>
                <a:ea typeface="MS PGothic" panose="020B0600070205080204" pitchFamily="34" charset="-128"/>
                <a:cs typeface="+mn-cs"/>
              </a:endParaRPr>
            </a:p>
          </p:txBody>
        </p:sp>
        <p:sp>
          <p:nvSpPr>
            <p:cNvPr id="153" name="Rectangle 19"/>
            <p:cNvSpPr>
              <a:spLocks noChangeArrowheads="1"/>
            </p:cNvSpPr>
            <p:nvPr/>
          </p:nvSpPr>
          <p:spPr bwMode="auto">
            <a:xfrm>
              <a:off x="5014" y="4038"/>
              <a:ext cx="372" cy="60"/>
            </a:xfrm>
            <a:prstGeom prst="rect">
              <a:avLst/>
            </a:prstGeom>
            <a:solidFill>
              <a:srgbClr val="0078D7">
                <a:lumMod val="7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28" tIns="44763" rIns="89528" bIns="44763" numCol="1" anchor="t" anchorCtr="0" compatLnSpc="1">
              <a:prstTxWarp prst="textNoShape">
                <a:avLst/>
              </a:prstTxWarp>
            </a:bodyPr>
            <a:lstStyle/>
            <a:p>
              <a:pPr marL="0" marR="0" lvl="0" indent="0" algn="l" defTabSz="913205" rtl="0" eaLnBrk="1" fontAlgn="auto" latinLnBrk="0" hangingPunct="1">
                <a:lnSpc>
                  <a:spcPct val="100000"/>
                </a:lnSpc>
                <a:spcBef>
                  <a:spcPts val="0"/>
                </a:spcBef>
                <a:spcAft>
                  <a:spcPts val="0"/>
                </a:spcAft>
                <a:buClrTx/>
                <a:buSzTx/>
                <a:buFontTx/>
                <a:buNone/>
                <a:tabLst/>
                <a:defRPr/>
              </a:pPr>
              <a:endParaRPr kumimoji="0" lang="en-US" sz="1763" b="1" i="0" u="none" strike="noStrike" kern="0" cap="none" spc="0" normalizeH="0" baseline="0" noProof="0">
                <a:ln>
                  <a:noFill/>
                </a:ln>
                <a:solidFill>
                  <a:srgbClr val="505050"/>
                </a:solidFill>
                <a:effectLst/>
                <a:uLnTx/>
                <a:uFillTx/>
                <a:latin typeface="Segoe UI Semilight"/>
                <a:ea typeface="MS PGothic" panose="020B0600070205080204" pitchFamily="34" charset="-128"/>
                <a:cs typeface="+mn-cs"/>
              </a:endParaRPr>
            </a:p>
          </p:txBody>
        </p:sp>
        <p:sp>
          <p:nvSpPr>
            <p:cNvPr id="154" name="Rectangle 20"/>
            <p:cNvSpPr>
              <a:spLocks noChangeArrowheads="1"/>
            </p:cNvSpPr>
            <p:nvPr/>
          </p:nvSpPr>
          <p:spPr bwMode="auto">
            <a:xfrm>
              <a:off x="5014" y="4141"/>
              <a:ext cx="372" cy="61"/>
            </a:xfrm>
            <a:prstGeom prst="rect">
              <a:avLst/>
            </a:prstGeom>
            <a:solidFill>
              <a:srgbClr val="0078D7">
                <a:lumMod val="7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28" tIns="44763" rIns="89528" bIns="44763" numCol="1" anchor="t" anchorCtr="0" compatLnSpc="1">
              <a:prstTxWarp prst="textNoShape">
                <a:avLst/>
              </a:prstTxWarp>
            </a:bodyPr>
            <a:lstStyle/>
            <a:p>
              <a:pPr marL="0" marR="0" lvl="0" indent="0" algn="l" defTabSz="913205" rtl="0" eaLnBrk="1" fontAlgn="auto" latinLnBrk="0" hangingPunct="1">
                <a:lnSpc>
                  <a:spcPct val="100000"/>
                </a:lnSpc>
                <a:spcBef>
                  <a:spcPts val="0"/>
                </a:spcBef>
                <a:spcAft>
                  <a:spcPts val="0"/>
                </a:spcAft>
                <a:buClrTx/>
                <a:buSzTx/>
                <a:buFontTx/>
                <a:buNone/>
                <a:tabLst/>
                <a:defRPr/>
              </a:pPr>
              <a:endParaRPr kumimoji="0" lang="en-US" sz="1763" b="1" i="0" u="none" strike="noStrike" kern="0" cap="none" spc="0" normalizeH="0" baseline="0" noProof="0">
                <a:ln>
                  <a:noFill/>
                </a:ln>
                <a:solidFill>
                  <a:srgbClr val="505050"/>
                </a:solidFill>
                <a:effectLst/>
                <a:uLnTx/>
                <a:uFillTx/>
                <a:latin typeface="Segoe UI Semilight"/>
                <a:ea typeface="MS PGothic" panose="020B0600070205080204" pitchFamily="34" charset="-128"/>
                <a:cs typeface="+mn-cs"/>
              </a:endParaRPr>
            </a:p>
          </p:txBody>
        </p:sp>
        <p:sp>
          <p:nvSpPr>
            <p:cNvPr id="155" name="Rectangle 21"/>
            <p:cNvSpPr>
              <a:spLocks noChangeArrowheads="1"/>
            </p:cNvSpPr>
            <p:nvPr/>
          </p:nvSpPr>
          <p:spPr bwMode="auto">
            <a:xfrm>
              <a:off x="5043" y="3689"/>
              <a:ext cx="179" cy="7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28" tIns="44763" rIns="89528" bIns="44763" numCol="1" anchor="t" anchorCtr="0" compatLnSpc="1">
              <a:prstTxWarp prst="textNoShape">
                <a:avLst/>
              </a:prstTxWarp>
            </a:bodyPr>
            <a:lstStyle/>
            <a:p>
              <a:pPr marL="0" marR="0" lvl="0" indent="0" algn="l" defTabSz="913205" rtl="0" eaLnBrk="1" fontAlgn="auto" latinLnBrk="0" hangingPunct="1">
                <a:lnSpc>
                  <a:spcPct val="100000"/>
                </a:lnSpc>
                <a:spcBef>
                  <a:spcPts val="0"/>
                </a:spcBef>
                <a:spcAft>
                  <a:spcPts val="0"/>
                </a:spcAft>
                <a:buClrTx/>
                <a:buSzTx/>
                <a:buFontTx/>
                <a:buNone/>
                <a:tabLst/>
                <a:defRPr/>
              </a:pPr>
              <a:endParaRPr kumimoji="0" lang="en-US" sz="1763" b="1" i="0" u="none" strike="noStrike" kern="0" cap="none" spc="0" normalizeH="0" baseline="0" noProof="0">
                <a:ln>
                  <a:noFill/>
                </a:ln>
                <a:solidFill>
                  <a:srgbClr val="505050"/>
                </a:solidFill>
                <a:effectLst/>
                <a:uLnTx/>
                <a:uFillTx/>
                <a:latin typeface="Segoe UI Semilight"/>
                <a:ea typeface="MS PGothic" panose="020B0600070205080204" pitchFamily="34" charset="-128"/>
                <a:cs typeface="+mn-cs"/>
              </a:endParaRPr>
            </a:p>
          </p:txBody>
        </p:sp>
      </p:grpSp>
      <p:sp>
        <p:nvSpPr>
          <p:cNvPr id="156" name="TextBox 155"/>
          <p:cNvSpPr txBox="1"/>
          <p:nvPr/>
        </p:nvSpPr>
        <p:spPr>
          <a:xfrm>
            <a:off x="782436" y="2982296"/>
            <a:ext cx="1881474" cy="909329"/>
          </a:xfrm>
          <a:prstGeom prst="rect">
            <a:avLst/>
          </a:prstGeom>
          <a:noFill/>
        </p:spPr>
        <p:txBody>
          <a:bodyPr wrap="square" lIns="179057" tIns="143245" rIns="179057" bIns="143245" rtlCol="0">
            <a:spAutoFit/>
          </a:bodyPr>
          <a:lstStyle/>
          <a:p>
            <a:pPr marL="0" marR="0" lvl="0" indent="0" algn="ctr" defTabSz="913205" rtl="0" eaLnBrk="1" fontAlgn="auto" latinLnBrk="0" hangingPunct="1">
              <a:lnSpc>
                <a:spcPct val="90000"/>
              </a:lnSpc>
              <a:spcBef>
                <a:spcPts val="0"/>
              </a:spcBef>
              <a:spcAft>
                <a:spcPts val="587"/>
              </a:spcAft>
              <a:buClrTx/>
              <a:buSzTx/>
              <a:buFontTx/>
              <a:buNone/>
              <a:tabLst/>
              <a:defRPr/>
            </a:pPr>
            <a:r>
              <a:rPr kumimoji="0" lang="en-US" sz="1961" b="0" i="0" u="none" strike="noStrike" kern="0" cap="none" spc="0" normalizeH="0" baseline="0" noProof="0">
                <a:ln>
                  <a:noFill/>
                </a:ln>
                <a:gradFill>
                  <a:gsLst>
                    <a:gs pos="12097">
                      <a:srgbClr val="FFFFFF"/>
                    </a:gs>
                    <a:gs pos="34000">
                      <a:srgbClr val="FFFFFF"/>
                    </a:gs>
                  </a:gsLst>
                  <a:lin ang="5400000" scaled="0"/>
                </a:gradFill>
                <a:effectLst/>
                <a:uLnTx/>
                <a:uFillTx/>
                <a:latin typeface="Segoe UI Semilight"/>
                <a:ea typeface="MS PGothic" panose="020B0600070205080204" pitchFamily="34" charset="-128"/>
                <a:cs typeface="+mn-cs"/>
              </a:rPr>
              <a:t>Lifecycle</a:t>
            </a:r>
          </a:p>
          <a:p>
            <a:pPr marL="0" marR="0" lvl="0" indent="0" algn="ctr" defTabSz="913205" rtl="0" eaLnBrk="1" fontAlgn="auto" latinLnBrk="0" hangingPunct="1">
              <a:lnSpc>
                <a:spcPct val="90000"/>
              </a:lnSpc>
              <a:spcBef>
                <a:spcPts val="0"/>
              </a:spcBef>
              <a:spcAft>
                <a:spcPts val="587"/>
              </a:spcAft>
              <a:buClrTx/>
              <a:buSzTx/>
              <a:buFontTx/>
              <a:buNone/>
              <a:tabLst/>
              <a:defRPr/>
            </a:pPr>
            <a:r>
              <a:rPr kumimoji="0" lang="en-US" sz="1961" b="0" i="0" u="none" strike="noStrike" kern="0" cap="none" spc="0" normalizeH="0" baseline="0" noProof="0">
                <a:ln>
                  <a:noFill/>
                </a:ln>
                <a:gradFill>
                  <a:gsLst>
                    <a:gs pos="12097">
                      <a:srgbClr val="FFFFFF"/>
                    </a:gs>
                    <a:gs pos="34000">
                      <a:srgbClr val="FFFFFF"/>
                    </a:gs>
                  </a:gsLst>
                  <a:lin ang="5400000" scaled="0"/>
                </a:gradFill>
                <a:effectLst/>
                <a:uLnTx/>
                <a:uFillTx/>
                <a:latin typeface="Segoe UI Semilight"/>
                <a:ea typeface="MS PGothic" panose="020B0600070205080204" pitchFamily="34" charset="-128"/>
                <a:cs typeface="+mn-cs"/>
              </a:rPr>
              <a:t>Management</a:t>
            </a:r>
          </a:p>
        </p:txBody>
      </p:sp>
      <p:sp>
        <p:nvSpPr>
          <p:cNvPr id="157" name="TextBox 156"/>
          <p:cNvSpPr txBox="1"/>
          <p:nvPr/>
        </p:nvSpPr>
        <p:spPr>
          <a:xfrm>
            <a:off x="3887151" y="3146971"/>
            <a:ext cx="1915934" cy="560837"/>
          </a:xfrm>
          <a:prstGeom prst="rect">
            <a:avLst/>
          </a:prstGeom>
          <a:noFill/>
        </p:spPr>
        <p:txBody>
          <a:bodyPr wrap="square" lIns="179057" tIns="143245" rIns="179057" bIns="143245" rtlCol="0">
            <a:spAutoFit/>
          </a:bodyPr>
          <a:lstStyle/>
          <a:p>
            <a:pPr marL="0" marR="0" lvl="0" indent="0" algn="ctr" defTabSz="913205" rtl="0" eaLnBrk="1" fontAlgn="auto" latinLnBrk="0" hangingPunct="1">
              <a:lnSpc>
                <a:spcPct val="90000"/>
              </a:lnSpc>
              <a:spcBef>
                <a:spcPts val="0"/>
              </a:spcBef>
              <a:spcAft>
                <a:spcPts val="587"/>
              </a:spcAft>
              <a:buClrTx/>
              <a:buSzTx/>
              <a:buFontTx/>
              <a:buNone/>
              <a:tabLst/>
              <a:defRPr/>
            </a:pPr>
            <a:r>
              <a:rPr kumimoji="0" lang="en-US" sz="1961" b="0" i="0" u="none" strike="noStrike" kern="0" cap="none" spc="0" normalizeH="0" baseline="0" noProof="0">
                <a:ln>
                  <a:noFill/>
                </a:ln>
                <a:gradFill>
                  <a:gsLst>
                    <a:gs pos="12097">
                      <a:srgbClr val="FFFFFF"/>
                    </a:gs>
                    <a:gs pos="34000">
                      <a:srgbClr val="FFFFFF"/>
                    </a:gs>
                  </a:gsLst>
                  <a:lin ang="5400000" scaled="0"/>
                </a:gradFill>
                <a:effectLst/>
                <a:uLnTx/>
                <a:uFillTx/>
                <a:latin typeface="Segoe UI Semilight"/>
                <a:ea typeface="MS PGothic" panose="020B0600070205080204" pitchFamily="34" charset="-128"/>
                <a:cs typeface="+mn-cs"/>
              </a:rPr>
              <a:t>Orchestration</a:t>
            </a:r>
          </a:p>
        </p:txBody>
      </p:sp>
      <p:sp>
        <p:nvSpPr>
          <p:cNvPr id="158" name="TextBox 157"/>
          <p:cNvSpPr txBox="1"/>
          <p:nvPr/>
        </p:nvSpPr>
        <p:spPr>
          <a:xfrm>
            <a:off x="9788643" y="2990369"/>
            <a:ext cx="1915934" cy="909329"/>
          </a:xfrm>
          <a:prstGeom prst="rect">
            <a:avLst/>
          </a:prstGeom>
          <a:noFill/>
        </p:spPr>
        <p:txBody>
          <a:bodyPr wrap="square" lIns="179057" tIns="143245" rIns="179057" bIns="143245" rtlCol="0">
            <a:spAutoFit/>
          </a:bodyPr>
          <a:lstStyle/>
          <a:p>
            <a:pPr marL="0" marR="0" lvl="0" indent="0" algn="ctr" defTabSz="913205" rtl="0" eaLnBrk="1" fontAlgn="auto" latinLnBrk="0" hangingPunct="1">
              <a:lnSpc>
                <a:spcPct val="90000"/>
              </a:lnSpc>
              <a:spcBef>
                <a:spcPts val="0"/>
              </a:spcBef>
              <a:spcAft>
                <a:spcPts val="587"/>
              </a:spcAft>
              <a:buClrTx/>
              <a:buSzTx/>
              <a:buFontTx/>
              <a:buNone/>
              <a:tabLst/>
              <a:defRPr/>
            </a:pPr>
            <a:r>
              <a:rPr kumimoji="0" lang="en-US" sz="1961" b="0" i="0" u="none" strike="noStrike" kern="0" cap="none" spc="0" normalizeH="0" baseline="0" noProof="0">
                <a:ln>
                  <a:noFill/>
                </a:ln>
                <a:gradFill>
                  <a:gsLst>
                    <a:gs pos="12097">
                      <a:srgbClr val="FFFFFF"/>
                    </a:gs>
                    <a:gs pos="34000">
                      <a:srgbClr val="FFFFFF"/>
                    </a:gs>
                  </a:gsLst>
                  <a:lin ang="5400000" scaled="0"/>
                </a:gradFill>
                <a:effectLst/>
                <a:uLnTx/>
                <a:uFillTx/>
                <a:latin typeface="Segoe UI Semilight"/>
                <a:ea typeface="MS PGothic" panose="020B0600070205080204" pitchFamily="34" charset="-128"/>
                <a:cs typeface="+mn-cs"/>
              </a:rPr>
              <a:t>Auto</a:t>
            </a:r>
          </a:p>
          <a:p>
            <a:pPr marL="0" marR="0" lvl="0" indent="0" algn="ctr" defTabSz="913205" rtl="0" eaLnBrk="1" fontAlgn="auto" latinLnBrk="0" hangingPunct="1">
              <a:lnSpc>
                <a:spcPct val="90000"/>
              </a:lnSpc>
              <a:spcBef>
                <a:spcPts val="0"/>
              </a:spcBef>
              <a:spcAft>
                <a:spcPts val="587"/>
              </a:spcAft>
              <a:buClrTx/>
              <a:buSzTx/>
              <a:buFontTx/>
              <a:buNone/>
              <a:tabLst/>
              <a:defRPr/>
            </a:pPr>
            <a:r>
              <a:rPr kumimoji="0" lang="en-US" sz="1961" b="0" i="0" u="none" strike="noStrike" kern="0" cap="none" spc="0" normalizeH="0" baseline="0" noProof="0">
                <a:ln>
                  <a:noFill/>
                </a:ln>
                <a:gradFill>
                  <a:gsLst>
                    <a:gs pos="12097">
                      <a:srgbClr val="FFFFFF"/>
                    </a:gs>
                    <a:gs pos="34000">
                      <a:srgbClr val="FFFFFF"/>
                    </a:gs>
                  </a:gsLst>
                  <a:lin ang="5400000" scaled="0"/>
                </a:gradFill>
                <a:effectLst/>
                <a:uLnTx/>
                <a:uFillTx/>
                <a:latin typeface="Segoe UI Semilight"/>
                <a:ea typeface="MS PGothic" panose="020B0600070205080204" pitchFamily="34" charset="-128"/>
                <a:cs typeface="+mn-cs"/>
              </a:rPr>
              <a:t>scaling</a:t>
            </a:r>
          </a:p>
        </p:txBody>
      </p:sp>
      <p:sp>
        <p:nvSpPr>
          <p:cNvPr id="159" name="TextBox 158"/>
          <p:cNvSpPr txBox="1"/>
          <p:nvPr/>
        </p:nvSpPr>
        <p:spPr>
          <a:xfrm>
            <a:off x="2430561" y="3006039"/>
            <a:ext cx="1623593" cy="842703"/>
          </a:xfrm>
          <a:prstGeom prst="rect">
            <a:avLst/>
          </a:prstGeom>
          <a:noFill/>
        </p:spPr>
        <p:txBody>
          <a:bodyPr wrap="square" lIns="179057" tIns="143245" rIns="179057" bIns="143245" rtlCol="0">
            <a:spAutoFit/>
          </a:bodyPr>
          <a:lstStyle/>
          <a:p>
            <a:pPr marL="0" marR="0" lvl="0" indent="0" algn="ctr" defTabSz="913205" rtl="0" eaLnBrk="1" fontAlgn="auto" latinLnBrk="0" hangingPunct="1">
              <a:lnSpc>
                <a:spcPct val="90000"/>
              </a:lnSpc>
              <a:spcBef>
                <a:spcPts val="0"/>
              </a:spcBef>
              <a:spcAft>
                <a:spcPts val="587"/>
              </a:spcAft>
              <a:buClrTx/>
              <a:buSzTx/>
              <a:buFontTx/>
              <a:buNone/>
              <a:tabLst/>
              <a:defRPr/>
            </a:pPr>
            <a:r>
              <a:rPr kumimoji="0" lang="en-US" sz="1961" b="0" i="0" u="none" strike="noStrike" kern="0" cap="none" spc="0" normalizeH="0" baseline="0" noProof="0">
                <a:ln>
                  <a:noFill/>
                </a:ln>
                <a:gradFill>
                  <a:gsLst>
                    <a:gs pos="12097">
                      <a:srgbClr val="FFFFFF"/>
                    </a:gs>
                    <a:gs pos="34000">
                      <a:srgbClr val="FFFFFF"/>
                    </a:gs>
                  </a:gsLst>
                  <a:lin ang="5400000" scaled="0"/>
                </a:gradFill>
                <a:effectLst/>
                <a:uLnTx/>
                <a:uFillTx/>
                <a:latin typeface="Segoe UI Semilight"/>
                <a:ea typeface="MS PGothic" panose="020B0600070205080204" pitchFamily="34" charset="-128"/>
                <a:cs typeface="+mn-cs"/>
              </a:rPr>
              <a:t>Always On</a:t>
            </a:r>
            <a:br>
              <a:rPr kumimoji="0" lang="en-US" sz="1961" b="0" i="0" u="none" strike="noStrike" kern="0" cap="none" spc="0" normalizeH="0" baseline="0" noProof="0">
                <a:ln>
                  <a:noFill/>
                </a:ln>
                <a:gradFill>
                  <a:gsLst>
                    <a:gs pos="12097">
                      <a:srgbClr val="FFFFFF"/>
                    </a:gs>
                    <a:gs pos="34000">
                      <a:srgbClr val="FFFFFF"/>
                    </a:gs>
                  </a:gsLst>
                  <a:lin ang="5400000" scaled="0"/>
                </a:gradFill>
                <a:effectLst/>
                <a:uLnTx/>
                <a:uFillTx/>
                <a:latin typeface="Segoe UI Semilight"/>
                <a:ea typeface="MS PGothic" panose="020B0600070205080204" pitchFamily="34" charset="-128"/>
                <a:cs typeface="+mn-cs"/>
              </a:rPr>
            </a:br>
            <a:r>
              <a:rPr kumimoji="0" lang="en-US" sz="1961" b="0" i="0" u="none" strike="noStrike" kern="0" cap="none" spc="0" normalizeH="0" baseline="0" noProof="0">
                <a:ln>
                  <a:noFill/>
                </a:ln>
                <a:gradFill>
                  <a:gsLst>
                    <a:gs pos="12097">
                      <a:srgbClr val="FFFFFF"/>
                    </a:gs>
                    <a:gs pos="34000">
                      <a:srgbClr val="FFFFFF"/>
                    </a:gs>
                  </a:gsLst>
                  <a:lin ang="5400000" scaled="0"/>
                </a:gradFill>
                <a:effectLst/>
                <a:uLnTx/>
                <a:uFillTx/>
                <a:latin typeface="Segoe UI Semilight"/>
                <a:ea typeface="MS PGothic" panose="020B0600070205080204" pitchFamily="34" charset="-128"/>
                <a:cs typeface="+mn-cs"/>
              </a:rPr>
              <a:t>Availability</a:t>
            </a:r>
          </a:p>
        </p:txBody>
      </p:sp>
      <p:sp>
        <p:nvSpPr>
          <p:cNvPr id="160" name="TextBox 159"/>
          <p:cNvSpPr txBox="1"/>
          <p:nvPr/>
        </p:nvSpPr>
        <p:spPr>
          <a:xfrm>
            <a:off x="8524029" y="3003453"/>
            <a:ext cx="2036060" cy="832385"/>
          </a:xfrm>
          <a:prstGeom prst="rect">
            <a:avLst/>
          </a:prstGeom>
          <a:noFill/>
        </p:spPr>
        <p:txBody>
          <a:bodyPr wrap="square" lIns="179057" tIns="143245" rIns="179057" bIns="143245" rtlCol="0">
            <a:spAutoFit/>
          </a:bodyPr>
          <a:lstStyle/>
          <a:p>
            <a:pPr marL="0" marR="0" lvl="0" indent="0" algn="ctr" defTabSz="913205" rtl="0" eaLnBrk="1" fontAlgn="auto" latinLnBrk="0" hangingPunct="1">
              <a:lnSpc>
                <a:spcPct val="90000"/>
              </a:lnSpc>
              <a:spcBef>
                <a:spcPts val="0"/>
              </a:spcBef>
              <a:spcAft>
                <a:spcPts val="587"/>
              </a:spcAft>
              <a:buClrTx/>
              <a:buSzTx/>
              <a:buFontTx/>
              <a:buNone/>
              <a:tabLst/>
              <a:defRPr/>
            </a:pPr>
            <a:r>
              <a:rPr kumimoji="0" lang="en-US" sz="1961" b="0" i="0" u="none" strike="noStrike" kern="0" cap="none" spc="0" normalizeH="0" baseline="0" noProof="0">
                <a:ln>
                  <a:noFill/>
                </a:ln>
                <a:gradFill>
                  <a:gsLst>
                    <a:gs pos="12097">
                      <a:srgbClr val="FFFFFF"/>
                    </a:gs>
                    <a:gs pos="34000">
                      <a:srgbClr val="FFFFFF"/>
                    </a:gs>
                  </a:gsLst>
                  <a:lin ang="5400000" scaled="0"/>
                </a:gradFill>
                <a:effectLst/>
                <a:uLnTx/>
                <a:uFillTx/>
                <a:latin typeface="Segoe UI Semilight"/>
                <a:ea typeface="MS PGothic" panose="020B0600070205080204" pitchFamily="34" charset="-128"/>
                <a:cs typeface="+mn-cs"/>
              </a:rPr>
              <a:t>Dev &amp; Ops Tooling</a:t>
            </a:r>
          </a:p>
        </p:txBody>
      </p:sp>
      <p:sp>
        <p:nvSpPr>
          <p:cNvPr id="161" name="TextBox 160"/>
          <p:cNvSpPr txBox="1"/>
          <p:nvPr/>
        </p:nvSpPr>
        <p:spPr>
          <a:xfrm>
            <a:off x="5509755" y="3000568"/>
            <a:ext cx="1886585" cy="832385"/>
          </a:xfrm>
          <a:prstGeom prst="rect">
            <a:avLst/>
          </a:prstGeom>
          <a:noFill/>
        </p:spPr>
        <p:txBody>
          <a:bodyPr wrap="square" lIns="179057" tIns="143245" rIns="179057" bIns="143245" rtlCol="0">
            <a:spAutoFit/>
          </a:bodyPr>
          <a:lstStyle/>
          <a:p>
            <a:pPr marL="0" marR="0" lvl="0" indent="0" algn="ctr" defTabSz="913205" rtl="0" eaLnBrk="1" fontAlgn="auto" latinLnBrk="0" hangingPunct="1">
              <a:lnSpc>
                <a:spcPct val="90000"/>
              </a:lnSpc>
              <a:spcBef>
                <a:spcPts val="0"/>
              </a:spcBef>
              <a:spcAft>
                <a:spcPts val="587"/>
              </a:spcAft>
              <a:buClrTx/>
              <a:buSzTx/>
              <a:buFontTx/>
              <a:buNone/>
              <a:tabLst/>
              <a:defRPr/>
            </a:pPr>
            <a:r>
              <a:rPr kumimoji="0" lang="en-US" sz="1961" b="0" i="0" u="none" strike="noStrike" kern="0" cap="none" spc="0" normalizeH="0" baseline="0" noProof="0">
                <a:ln>
                  <a:noFill/>
                </a:ln>
                <a:gradFill>
                  <a:gsLst>
                    <a:gs pos="12097">
                      <a:srgbClr val="FFFFFF"/>
                    </a:gs>
                    <a:gs pos="34000">
                      <a:srgbClr val="FFFFFF"/>
                    </a:gs>
                  </a:gsLst>
                  <a:lin ang="5400000" scaled="0"/>
                </a:gradFill>
                <a:effectLst/>
                <a:uLnTx/>
                <a:uFillTx/>
                <a:latin typeface="Segoe UI Semilight"/>
                <a:ea typeface="MS PGothic" panose="020B0600070205080204" pitchFamily="34" charset="-128"/>
                <a:cs typeface="+mn-cs"/>
              </a:rPr>
              <a:t>Programming Models</a:t>
            </a:r>
          </a:p>
        </p:txBody>
      </p:sp>
      <p:sp>
        <p:nvSpPr>
          <p:cNvPr id="162" name="Title 2"/>
          <p:cNvSpPr txBox="1">
            <a:spLocks/>
          </p:cNvSpPr>
          <p:nvPr/>
        </p:nvSpPr>
        <p:spPr>
          <a:xfrm>
            <a:off x="342059" y="275371"/>
            <a:ext cx="11655840" cy="899537"/>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705" b="0" i="0" u="none" strike="noStrike" kern="1200" cap="none" spc="-102" normalizeH="0" baseline="0" noProof="0">
                <a:ln w="3175">
                  <a:noFill/>
                </a:ln>
                <a:solidFill>
                  <a:srgbClr val="505050"/>
                </a:solidFill>
                <a:effectLst/>
                <a:uLnTx/>
                <a:uFillTx/>
                <a:latin typeface="Segoe UI Light"/>
                <a:ea typeface="+mn-ea"/>
                <a:cs typeface="Segoe UI" pitchFamily="34" charset="0"/>
              </a:rPr>
              <a:t>Azure Service Fabric</a:t>
            </a:r>
          </a:p>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102" normalizeH="0" baseline="0" noProof="0">
                <a:ln w="3175">
                  <a:noFill/>
                </a:ln>
                <a:solidFill>
                  <a:srgbClr val="505050"/>
                </a:solidFill>
                <a:effectLst/>
                <a:uLnTx/>
                <a:uFillTx/>
                <a:latin typeface="Segoe UI Light"/>
                <a:ea typeface="+mn-ea"/>
                <a:cs typeface="Segoe UI" pitchFamily="34" charset="0"/>
              </a:rPr>
              <a:t>Any OS, Any Cloud</a:t>
            </a:r>
          </a:p>
          <a:p>
            <a:pPr marL="0" marR="0" lvl="0" indent="0" algn="l" defTabSz="932742" rtl="0" eaLnBrk="1" fontAlgn="auto" latinLnBrk="0" hangingPunct="1">
              <a:lnSpc>
                <a:spcPct val="90000"/>
              </a:lnSpc>
              <a:spcBef>
                <a:spcPct val="0"/>
              </a:spcBef>
              <a:spcAft>
                <a:spcPts val="0"/>
              </a:spcAft>
              <a:buClrTx/>
              <a:buSzTx/>
              <a:buFontTx/>
              <a:buNone/>
              <a:tabLst/>
              <a:defRPr/>
            </a:pPr>
            <a:endParaRPr kumimoji="0" lang="en-US" sz="4705" b="0" i="0" u="none" strike="noStrike" kern="1200" cap="none" spc="-102" normalizeH="0" baseline="0" noProof="0">
              <a:ln w="3175">
                <a:noFill/>
              </a:ln>
              <a:solidFill>
                <a:srgbClr val="353535"/>
              </a:solidFill>
              <a:effectLst/>
              <a:uLnTx/>
              <a:uFillTx/>
              <a:latin typeface="Segoe UI Light"/>
              <a:ea typeface="+mn-ea"/>
              <a:cs typeface="Segoe UI" pitchFamily="34" charset="0"/>
            </a:endParaRPr>
          </a:p>
        </p:txBody>
      </p:sp>
      <p:sp>
        <p:nvSpPr>
          <p:cNvPr id="164" name="TextBox 163"/>
          <p:cNvSpPr txBox="1"/>
          <p:nvPr/>
        </p:nvSpPr>
        <p:spPr>
          <a:xfrm>
            <a:off x="985789" y="5978941"/>
            <a:ext cx="2126188" cy="602727"/>
          </a:xfrm>
          <a:prstGeom prst="rect">
            <a:avLst/>
          </a:prstGeom>
          <a:noFill/>
        </p:spPr>
        <p:txBody>
          <a:bodyPr wrap="square" lIns="175537" tIns="140429" rIns="175537" bIns="140429" rtlCol="0">
            <a:spAutoFit/>
          </a:bodyPr>
          <a:lstStyle/>
          <a:p>
            <a:pPr marL="0" marR="0" lvl="0" indent="0" algn="l" defTabSz="895215" rtl="0" eaLnBrk="1" fontAlgn="auto" latinLnBrk="0" hangingPunct="1">
              <a:lnSpc>
                <a:spcPct val="90000"/>
              </a:lnSpc>
              <a:spcBef>
                <a:spcPts val="0"/>
              </a:spcBef>
              <a:spcAft>
                <a:spcPts val="575"/>
              </a:spcAft>
              <a:buClrTx/>
              <a:buSzTx/>
              <a:buFontTx/>
              <a:buNone/>
              <a:tabLst/>
              <a:defRPr/>
            </a:pPr>
            <a:r>
              <a:rPr kumimoji="0" lang="en-US" sz="2304" b="0" i="0" u="none" strike="noStrike" kern="0" cap="none" spc="0" normalizeH="0" baseline="0" noProof="0">
                <a:ln>
                  <a:noFill/>
                </a:ln>
                <a:solidFill>
                  <a:sysClr val="windowText" lastClr="000000"/>
                </a:solidFill>
                <a:effectLst/>
                <a:uLnTx/>
                <a:uFillTx/>
                <a:latin typeface="Segoe UI Semilight"/>
                <a:ea typeface="MS PGothic" panose="020B0600070205080204" pitchFamily="34" charset="-128"/>
                <a:cs typeface="+mn-cs"/>
              </a:rPr>
              <a:t>Dev Box</a:t>
            </a:r>
          </a:p>
        </p:txBody>
      </p:sp>
      <p:pic>
        <p:nvPicPr>
          <p:cNvPr id="224" name="Picture 223"/>
          <p:cNvPicPr>
            <a:picLocks noChangeAspect="1"/>
          </p:cNvPicPr>
          <p:nvPr/>
        </p:nvPicPr>
        <p:blipFill>
          <a:blip r:embed="rId5"/>
          <a:stretch>
            <a:fillRect/>
          </a:stretch>
        </p:blipFill>
        <p:spPr>
          <a:xfrm>
            <a:off x="8832649" y="3973171"/>
            <a:ext cx="643542" cy="709972"/>
          </a:xfrm>
          <a:prstGeom prst="rect">
            <a:avLst/>
          </a:prstGeom>
        </p:spPr>
      </p:pic>
      <p:sp>
        <p:nvSpPr>
          <p:cNvPr id="228" name="TextBox 227"/>
          <p:cNvSpPr txBox="1"/>
          <p:nvPr/>
        </p:nvSpPr>
        <p:spPr>
          <a:xfrm>
            <a:off x="7056873" y="3017994"/>
            <a:ext cx="1915934" cy="832385"/>
          </a:xfrm>
          <a:prstGeom prst="rect">
            <a:avLst/>
          </a:prstGeom>
          <a:noFill/>
        </p:spPr>
        <p:txBody>
          <a:bodyPr wrap="square" lIns="179057" tIns="143245" rIns="179057" bIns="143245" rtlCol="0">
            <a:spAutoFit/>
          </a:bodyPr>
          <a:lstStyle/>
          <a:p>
            <a:pPr marL="0" marR="0" lvl="0" indent="0" algn="ctr" defTabSz="913205" rtl="0" eaLnBrk="1" fontAlgn="auto" latinLnBrk="0" hangingPunct="1">
              <a:lnSpc>
                <a:spcPct val="90000"/>
              </a:lnSpc>
              <a:spcBef>
                <a:spcPts val="0"/>
              </a:spcBef>
              <a:spcAft>
                <a:spcPts val="587"/>
              </a:spcAft>
              <a:buClrTx/>
              <a:buSzTx/>
              <a:buFontTx/>
              <a:buNone/>
              <a:tabLst/>
              <a:defRPr/>
            </a:pPr>
            <a:r>
              <a:rPr kumimoji="0" lang="en-US" sz="1961" b="0" i="0" u="none" strike="noStrike" kern="0" cap="none" spc="0" normalizeH="0" baseline="0" noProof="0">
                <a:ln>
                  <a:noFill/>
                </a:ln>
                <a:gradFill>
                  <a:gsLst>
                    <a:gs pos="12097">
                      <a:srgbClr val="FFFFFF"/>
                    </a:gs>
                    <a:gs pos="34000">
                      <a:srgbClr val="FFFFFF"/>
                    </a:gs>
                  </a:gsLst>
                  <a:lin ang="5400000" scaled="0"/>
                </a:gradFill>
                <a:effectLst/>
                <a:uLnTx/>
                <a:uFillTx/>
                <a:latin typeface="Segoe UI Semilight"/>
                <a:ea typeface="MS PGothic" panose="020B0600070205080204" pitchFamily="34" charset="-128"/>
                <a:cs typeface="+mn-cs"/>
              </a:rPr>
              <a:t>Health &amp; Monitoring</a:t>
            </a:r>
          </a:p>
        </p:txBody>
      </p:sp>
    </p:spTree>
    <p:extLst>
      <p:ext uri="{BB962C8B-B14F-4D97-AF65-F5344CB8AC3E}">
        <p14:creationId xmlns:p14="http://schemas.microsoft.com/office/powerpoint/2010/main" val="3095971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Session Objective</a:t>
            </a:r>
          </a:p>
        </p:txBody>
      </p:sp>
      <p:sp>
        <p:nvSpPr>
          <p:cNvPr id="5" name="Text Placeholder 4"/>
          <p:cNvSpPr>
            <a:spLocks noGrp="1"/>
          </p:cNvSpPr>
          <p:nvPr>
            <p:ph type="body" sz="quarter" idx="10"/>
          </p:nvPr>
        </p:nvSpPr>
        <p:spPr>
          <a:xfrm>
            <a:off x="274638" y="1212850"/>
            <a:ext cx="11888787" cy="2677656"/>
          </a:xfrm>
        </p:spPr>
        <p:txBody>
          <a:bodyPr/>
          <a:lstStyle/>
          <a:p>
            <a:r>
              <a:rPr lang="en-US" dirty="0"/>
              <a:t>What is a Microservice? Functions? Service Fabric? Containers? Oh my! What are my options on hosting them in Azure? In this session we will boil it all down to an actionable roadmap that you can use to guide you on journey. We will then demonstrate their use in Azure.</a:t>
            </a:r>
          </a:p>
        </p:txBody>
      </p:sp>
    </p:spTree>
    <p:extLst>
      <p:ext uri="{BB962C8B-B14F-4D97-AF65-F5344CB8AC3E}">
        <p14:creationId xmlns:p14="http://schemas.microsoft.com/office/powerpoint/2010/main" val="2013281251"/>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 name="Title 2"/>
          <p:cNvSpPr txBox="1">
            <a:spLocks/>
          </p:cNvSpPr>
          <p:nvPr/>
        </p:nvSpPr>
        <p:spPr>
          <a:xfrm>
            <a:off x="342059" y="275371"/>
            <a:ext cx="11655840" cy="899537"/>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705" b="0" i="0" u="none" strike="noStrike" kern="1200" cap="none" spc="-102" normalizeH="0" baseline="0" noProof="0">
                <a:ln w="3175">
                  <a:noFill/>
                </a:ln>
                <a:solidFill>
                  <a:srgbClr val="353535"/>
                </a:solidFill>
                <a:effectLst/>
                <a:uLnTx/>
                <a:uFillTx/>
                <a:latin typeface="Segoe UI Light"/>
                <a:ea typeface="+mn-ea"/>
                <a:cs typeface="Segoe UI" pitchFamily="34" charset="0"/>
              </a:rPr>
              <a:t>Service Fabric Programming Models &amp; CI/CD</a:t>
            </a:r>
          </a:p>
        </p:txBody>
      </p:sp>
      <p:sp>
        <p:nvSpPr>
          <p:cNvPr id="138" name="TextBox 137"/>
          <p:cNvSpPr txBox="1"/>
          <p:nvPr/>
        </p:nvSpPr>
        <p:spPr>
          <a:xfrm>
            <a:off x="9348874" y="5757586"/>
            <a:ext cx="2454436" cy="576918"/>
          </a:xfrm>
          <a:prstGeom prst="rect">
            <a:avLst/>
          </a:prstGeom>
          <a:noFill/>
        </p:spPr>
        <p:txBody>
          <a:bodyPr wrap="square" lIns="179057" tIns="143245" rIns="179057" bIns="143245" rtlCol="0">
            <a:spAutoFit/>
          </a:bodyPr>
          <a:lstStyle/>
          <a:p>
            <a:pPr marL="0" marR="0" lvl="0" indent="0" algn="l" defTabSz="913205" rtl="0" eaLnBrk="1" fontAlgn="auto" latinLnBrk="0" hangingPunct="1">
              <a:lnSpc>
                <a:spcPct val="90000"/>
              </a:lnSpc>
              <a:spcBef>
                <a:spcPts val="0"/>
              </a:spcBef>
              <a:spcAft>
                <a:spcPts val="587"/>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Semilight"/>
                <a:ea typeface="MS PGothic" panose="020B0600070205080204" pitchFamily="34" charset="-128"/>
                <a:cs typeface="+mn-cs"/>
              </a:rPr>
              <a:t>Other Clouds</a:t>
            </a:r>
          </a:p>
        </p:txBody>
      </p:sp>
      <p:sp>
        <p:nvSpPr>
          <p:cNvPr id="175" name="TextBox 174"/>
          <p:cNvSpPr txBox="1"/>
          <p:nvPr/>
        </p:nvSpPr>
        <p:spPr>
          <a:xfrm>
            <a:off x="1543771" y="3312833"/>
            <a:ext cx="1625389" cy="867037"/>
          </a:xfrm>
          <a:prstGeom prst="rect">
            <a:avLst/>
          </a:prstGeom>
          <a:noFill/>
        </p:spPr>
        <p:txBody>
          <a:bodyPr wrap="square" lIns="179057" tIns="143245" rIns="179057" bIns="143245" rtlCol="0">
            <a:spAutoFit/>
          </a:bodyPr>
          <a:lstStyle/>
          <a:p>
            <a:pPr marL="0" marR="0" lvl="0" indent="0" algn="ctr" defTabSz="913205" rtl="0" eaLnBrk="1" fontAlgn="auto" latinLnBrk="0" hangingPunct="1">
              <a:lnSpc>
                <a:spcPct val="90000"/>
              </a:lnSpc>
              <a:spcBef>
                <a:spcPts val="0"/>
              </a:spcBef>
              <a:spcAft>
                <a:spcPts val="587"/>
              </a:spcAft>
              <a:buClrTx/>
              <a:buSzTx/>
              <a:buFontTx/>
              <a:buNone/>
              <a:tabLst/>
              <a:defRPr/>
            </a:pPr>
            <a:r>
              <a:rPr kumimoji="0" lang="en-US" sz="1600" b="0" i="0" u="none" strike="noStrike" kern="0" cap="none" spc="0" normalizeH="0" baseline="0" noProof="0">
                <a:ln>
                  <a:noFill/>
                </a:ln>
                <a:gradFill>
                  <a:gsLst>
                    <a:gs pos="12097">
                      <a:srgbClr val="FFFFFF"/>
                    </a:gs>
                    <a:gs pos="34000">
                      <a:srgbClr val="FFFFFF"/>
                    </a:gs>
                  </a:gsLst>
                  <a:lin ang="5400000" scaled="0"/>
                </a:gradFill>
                <a:effectLst/>
                <a:uLnTx/>
                <a:uFillTx/>
                <a:latin typeface="Segoe UI Semilight"/>
                <a:ea typeface="MS PGothic" panose="020B0600070205080204" pitchFamily="34" charset="-128"/>
                <a:cs typeface="+mn-cs"/>
              </a:rPr>
              <a:t>Lifecycle</a:t>
            </a:r>
          </a:p>
          <a:p>
            <a:pPr marL="0" marR="0" lvl="0" indent="0" algn="ctr" defTabSz="913205" rtl="0" eaLnBrk="1" fontAlgn="auto" latinLnBrk="0" hangingPunct="1">
              <a:lnSpc>
                <a:spcPct val="90000"/>
              </a:lnSpc>
              <a:spcBef>
                <a:spcPts val="0"/>
              </a:spcBef>
              <a:spcAft>
                <a:spcPts val="587"/>
              </a:spcAft>
              <a:buClrTx/>
              <a:buSzTx/>
              <a:buFontTx/>
              <a:buNone/>
              <a:tabLst/>
              <a:defRPr/>
            </a:pPr>
            <a:r>
              <a:rPr kumimoji="0" lang="en-US" sz="1600" b="0" i="0" u="none" strike="noStrike" kern="0" cap="none" spc="0" normalizeH="0" baseline="0" noProof="0">
                <a:ln>
                  <a:noFill/>
                </a:ln>
                <a:gradFill>
                  <a:gsLst>
                    <a:gs pos="12097">
                      <a:srgbClr val="FFFFFF"/>
                    </a:gs>
                    <a:gs pos="34000">
                      <a:srgbClr val="FFFFFF"/>
                    </a:gs>
                  </a:gsLst>
                  <a:lin ang="5400000" scaled="0"/>
                </a:gradFill>
                <a:effectLst/>
                <a:uLnTx/>
                <a:uFillTx/>
                <a:latin typeface="Segoe UI Semilight"/>
                <a:ea typeface="MS PGothic" panose="020B0600070205080204" pitchFamily="34" charset="-128"/>
                <a:cs typeface="+mn-cs"/>
              </a:rPr>
              <a:t>Management</a:t>
            </a:r>
          </a:p>
        </p:txBody>
      </p:sp>
      <p:sp>
        <p:nvSpPr>
          <p:cNvPr id="177" name="TextBox 176"/>
          <p:cNvSpPr txBox="1"/>
          <p:nvPr/>
        </p:nvSpPr>
        <p:spPr>
          <a:xfrm>
            <a:off x="9324153" y="3319410"/>
            <a:ext cx="1655158" cy="867037"/>
          </a:xfrm>
          <a:prstGeom prst="rect">
            <a:avLst/>
          </a:prstGeom>
          <a:noFill/>
        </p:spPr>
        <p:txBody>
          <a:bodyPr wrap="square" lIns="179057" tIns="143245" rIns="179057" bIns="143245" rtlCol="0">
            <a:spAutoFit/>
          </a:bodyPr>
          <a:lstStyle/>
          <a:p>
            <a:pPr marL="0" marR="0" lvl="0" indent="0" algn="ctr" defTabSz="913205" rtl="0" eaLnBrk="1" fontAlgn="auto" latinLnBrk="0" hangingPunct="1">
              <a:lnSpc>
                <a:spcPct val="90000"/>
              </a:lnSpc>
              <a:spcBef>
                <a:spcPts val="0"/>
              </a:spcBef>
              <a:spcAft>
                <a:spcPts val="587"/>
              </a:spcAft>
              <a:buClrTx/>
              <a:buSzTx/>
              <a:buFontTx/>
              <a:buNone/>
              <a:tabLst/>
              <a:defRPr/>
            </a:pPr>
            <a:r>
              <a:rPr kumimoji="0" lang="en-US" sz="1600" b="0" i="0" u="none" strike="noStrike" kern="0" cap="none" spc="0" normalizeH="0" baseline="0" noProof="0">
                <a:ln>
                  <a:noFill/>
                </a:ln>
                <a:gradFill>
                  <a:gsLst>
                    <a:gs pos="12097">
                      <a:srgbClr val="FFFFFF"/>
                    </a:gs>
                    <a:gs pos="34000">
                      <a:srgbClr val="FFFFFF"/>
                    </a:gs>
                  </a:gsLst>
                  <a:lin ang="5400000" scaled="0"/>
                </a:gradFill>
                <a:effectLst/>
                <a:uLnTx/>
                <a:uFillTx/>
                <a:latin typeface="Segoe UI Semilight"/>
                <a:ea typeface="MS PGothic" panose="020B0600070205080204" pitchFamily="34" charset="-128"/>
                <a:cs typeface="+mn-cs"/>
              </a:rPr>
              <a:t>Auto</a:t>
            </a:r>
          </a:p>
          <a:p>
            <a:pPr marL="0" marR="0" lvl="0" indent="0" algn="ctr" defTabSz="913205" rtl="0" eaLnBrk="1" fontAlgn="auto" latinLnBrk="0" hangingPunct="1">
              <a:lnSpc>
                <a:spcPct val="90000"/>
              </a:lnSpc>
              <a:spcBef>
                <a:spcPts val="0"/>
              </a:spcBef>
              <a:spcAft>
                <a:spcPts val="587"/>
              </a:spcAft>
              <a:buClrTx/>
              <a:buSzTx/>
              <a:buFontTx/>
              <a:buNone/>
              <a:tabLst/>
              <a:defRPr/>
            </a:pPr>
            <a:r>
              <a:rPr kumimoji="0" lang="en-US" sz="1600" b="0" i="0" u="none" strike="noStrike" kern="0" cap="none" spc="0" normalizeH="0" baseline="0" noProof="0">
                <a:ln>
                  <a:noFill/>
                </a:ln>
                <a:gradFill>
                  <a:gsLst>
                    <a:gs pos="12097">
                      <a:srgbClr val="FFFFFF"/>
                    </a:gs>
                    <a:gs pos="34000">
                      <a:srgbClr val="FFFFFF"/>
                    </a:gs>
                  </a:gsLst>
                  <a:lin ang="5400000" scaled="0"/>
                </a:gradFill>
                <a:effectLst/>
                <a:uLnTx/>
                <a:uFillTx/>
                <a:latin typeface="Segoe UI Semilight"/>
                <a:ea typeface="MS PGothic" panose="020B0600070205080204" pitchFamily="34" charset="-128"/>
                <a:cs typeface="+mn-cs"/>
              </a:rPr>
              <a:t>scaling</a:t>
            </a:r>
          </a:p>
        </p:txBody>
      </p:sp>
      <p:sp>
        <p:nvSpPr>
          <p:cNvPr id="3" name="Rectangle 2"/>
          <p:cNvSpPr/>
          <p:nvPr/>
        </p:nvSpPr>
        <p:spPr bwMode="auto">
          <a:xfrm>
            <a:off x="197157" y="1872845"/>
            <a:ext cx="1375554" cy="2972764"/>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Visual</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Studio</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&amp;</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VSTS</a:t>
            </a: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Jenkins</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&amp;</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Eclipse</a:t>
            </a: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40" name="Rectangle 139"/>
          <p:cNvSpPr/>
          <p:nvPr/>
        </p:nvSpPr>
        <p:spPr bwMode="auto">
          <a:xfrm>
            <a:off x="10783310" y="1851360"/>
            <a:ext cx="1454727" cy="2972764"/>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Diagnostics &amp; Monitoring</a:t>
            </a: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AppInsights</a:t>
            </a: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 </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OMS</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ELK </a:t>
            </a: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6" name="Picture 5"/>
          <p:cNvPicPr>
            <a:picLocks noChangeAspect="1"/>
          </p:cNvPicPr>
          <p:nvPr/>
        </p:nvPicPr>
        <p:blipFill>
          <a:blip r:embed="rId3">
            <a:duotone>
              <a:schemeClr val="accent2">
                <a:shade val="45000"/>
                <a:satMod val="135000"/>
              </a:schemeClr>
              <a:prstClr val="white"/>
            </a:duotone>
            <a:extLst>
              <a:ext uri="{BEBA8EAE-BF5A-486C-A8C5-ECC9F3942E4B}">
                <a14:imgProps xmlns:a14="http://schemas.microsoft.com/office/drawing/2010/main">
                  <a14:imgLayer r:embed="rId4">
                    <a14:imgEffect>
                      <a14:saturation sat="0"/>
                    </a14:imgEffect>
                  </a14:imgLayer>
                </a14:imgProps>
              </a:ext>
            </a:extLst>
          </a:blip>
          <a:stretch>
            <a:fillRect/>
          </a:stretch>
        </p:blipFill>
        <p:spPr>
          <a:xfrm>
            <a:off x="11514220" y="3837742"/>
            <a:ext cx="664322" cy="664322"/>
          </a:xfrm>
          <a:prstGeom prst="rect">
            <a:avLst/>
          </a:prstGeom>
        </p:spPr>
      </p:pic>
      <p:pic>
        <p:nvPicPr>
          <p:cNvPr id="7" name="Picture 6"/>
          <p:cNvPicPr>
            <a:picLocks noChangeAspect="1"/>
          </p:cNvPicPr>
          <p:nvPr/>
        </p:nvPicPr>
        <p:blipFill>
          <a:blip r:embed="rId5">
            <a:duotone>
              <a:schemeClr val="accent2">
                <a:shade val="45000"/>
                <a:satMod val="135000"/>
              </a:schemeClr>
              <a:prstClr val="white"/>
            </a:duotone>
          </a:blip>
          <a:stretch>
            <a:fillRect/>
          </a:stretch>
        </p:blipFill>
        <p:spPr>
          <a:xfrm>
            <a:off x="10701140" y="3741079"/>
            <a:ext cx="780290" cy="780290"/>
          </a:xfrm>
          <a:prstGeom prst="rect">
            <a:avLst/>
          </a:prstGeom>
        </p:spPr>
      </p:pic>
      <p:sp>
        <p:nvSpPr>
          <p:cNvPr id="83" name="Pentagon 82"/>
          <p:cNvSpPr/>
          <p:nvPr/>
        </p:nvSpPr>
        <p:spPr bwMode="auto">
          <a:xfrm rot="5400000">
            <a:off x="9571855" y="3597264"/>
            <a:ext cx="906304" cy="1352266"/>
          </a:xfrm>
          <a:prstGeom prst="homePlate">
            <a:avLst>
              <a:gd name="adj" fmla="val 38432"/>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4" name="Hexagon 83"/>
          <p:cNvSpPr>
            <a:spLocks noChangeAspect="1"/>
          </p:cNvSpPr>
          <p:nvPr/>
        </p:nvSpPr>
        <p:spPr bwMode="auto">
          <a:xfrm>
            <a:off x="2106446" y="3079520"/>
            <a:ext cx="563956" cy="460073"/>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5" name="Hexagon 84"/>
          <p:cNvSpPr>
            <a:spLocks noChangeAspect="1"/>
          </p:cNvSpPr>
          <p:nvPr/>
        </p:nvSpPr>
        <p:spPr bwMode="auto">
          <a:xfrm>
            <a:off x="3068198" y="3079520"/>
            <a:ext cx="563956" cy="460073"/>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6" name="Hexagon 85"/>
          <p:cNvSpPr>
            <a:spLocks noChangeAspect="1"/>
          </p:cNvSpPr>
          <p:nvPr/>
        </p:nvSpPr>
        <p:spPr bwMode="auto">
          <a:xfrm>
            <a:off x="3994893" y="3079520"/>
            <a:ext cx="563956" cy="460073"/>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7" name="Hexagon 86"/>
          <p:cNvSpPr>
            <a:spLocks noChangeAspect="1"/>
          </p:cNvSpPr>
          <p:nvPr/>
        </p:nvSpPr>
        <p:spPr bwMode="auto">
          <a:xfrm>
            <a:off x="4946490" y="3079520"/>
            <a:ext cx="563956" cy="460073"/>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8" name="Hexagon 87"/>
          <p:cNvSpPr>
            <a:spLocks noChangeAspect="1"/>
          </p:cNvSpPr>
          <p:nvPr/>
        </p:nvSpPr>
        <p:spPr bwMode="auto">
          <a:xfrm>
            <a:off x="5898088" y="3079520"/>
            <a:ext cx="563956" cy="460073"/>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9" name="Hexagon 88"/>
          <p:cNvSpPr>
            <a:spLocks noChangeAspect="1"/>
          </p:cNvSpPr>
          <p:nvPr/>
        </p:nvSpPr>
        <p:spPr bwMode="auto">
          <a:xfrm>
            <a:off x="6833184" y="3079520"/>
            <a:ext cx="563956" cy="460073"/>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0" name="Hexagon 89"/>
          <p:cNvSpPr>
            <a:spLocks noChangeAspect="1"/>
          </p:cNvSpPr>
          <p:nvPr/>
        </p:nvSpPr>
        <p:spPr bwMode="auto">
          <a:xfrm>
            <a:off x="7770127" y="3079520"/>
            <a:ext cx="563956" cy="460073"/>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1" name="Hexagon 90"/>
          <p:cNvSpPr>
            <a:spLocks noChangeAspect="1"/>
          </p:cNvSpPr>
          <p:nvPr/>
        </p:nvSpPr>
        <p:spPr bwMode="auto">
          <a:xfrm>
            <a:off x="8718806" y="3079520"/>
            <a:ext cx="563956" cy="460073"/>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2" name="Hexagon 91"/>
          <p:cNvSpPr>
            <a:spLocks noChangeAspect="1"/>
          </p:cNvSpPr>
          <p:nvPr/>
        </p:nvSpPr>
        <p:spPr bwMode="auto">
          <a:xfrm>
            <a:off x="9641949" y="3079520"/>
            <a:ext cx="563956" cy="460073"/>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3" name="Pentagon 92"/>
          <p:cNvSpPr/>
          <p:nvPr/>
        </p:nvSpPr>
        <p:spPr bwMode="auto">
          <a:xfrm rot="5400000">
            <a:off x="1862160" y="3614761"/>
            <a:ext cx="906304" cy="1352266"/>
          </a:xfrm>
          <a:prstGeom prst="homePlate">
            <a:avLst>
              <a:gd name="adj" fmla="val 38432"/>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4" name="Pentagon 93"/>
          <p:cNvSpPr/>
          <p:nvPr/>
        </p:nvSpPr>
        <p:spPr bwMode="auto">
          <a:xfrm rot="5400000">
            <a:off x="6956352" y="3614761"/>
            <a:ext cx="906304" cy="1352266"/>
          </a:xfrm>
          <a:prstGeom prst="homePlate">
            <a:avLst>
              <a:gd name="adj" fmla="val 38432"/>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5" name="Pentagon 94"/>
          <p:cNvSpPr/>
          <p:nvPr/>
        </p:nvSpPr>
        <p:spPr bwMode="auto">
          <a:xfrm rot="5400000">
            <a:off x="4427909" y="3614761"/>
            <a:ext cx="906304" cy="1352266"/>
          </a:xfrm>
          <a:prstGeom prst="homePlate">
            <a:avLst>
              <a:gd name="adj" fmla="val 38432"/>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6" name="Rectangle 95"/>
          <p:cNvSpPr/>
          <p:nvPr/>
        </p:nvSpPr>
        <p:spPr bwMode="auto">
          <a:xfrm>
            <a:off x="1638175" y="3303680"/>
            <a:ext cx="9056212" cy="758976"/>
          </a:xfrm>
          <a:prstGeom prst="rect">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97" name="Group 96"/>
          <p:cNvGrpSpPr/>
          <p:nvPr/>
        </p:nvGrpSpPr>
        <p:grpSpPr>
          <a:xfrm>
            <a:off x="1638174" y="2051230"/>
            <a:ext cx="9056222" cy="1206789"/>
            <a:chOff x="880533" y="1857930"/>
            <a:chExt cx="10706923" cy="1512807"/>
          </a:xfrm>
        </p:grpSpPr>
        <p:sp>
          <p:nvSpPr>
            <p:cNvPr id="98" name="Hexagon 97"/>
            <p:cNvSpPr>
              <a:spLocks noChangeAspect="1"/>
            </p:cNvSpPr>
            <p:nvPr/>
          </p:nvSpPr>
          <p:spPr bwMode="auto">
            <a:xfrm>
              <a:off x="880533" y="2175933"/>
              <a:ext cx="666750" cy="576739"/>
            </a:xfrm>
            <a:prstGeom prst="hexagon">
              <a:avLst/>
            </a:prstGeom>
            <a:solidFill>
              <a:srgbClr val="0078D7">
                <a:lumMod val="40000"/>
                <a:lumOff val="6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9" name="Hexagon 98"/>
            <p:cNvSpPr>
              <a:spLocks noChangeAspect="1"/>
            </p:cNvSpPr>
            <p:nvPr/>
          </p:nvSpPr>
          <p:spPr bwMode="auto">
            <a:xfrm>
              <a:off x="1438686" y="1866396"/>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0" name="Hexagon 99"/>
            <p:cNvSpPr>
              <a:spLocks noChangeAspect="1"/>
            </p:cNvSpPr>
            <p:nvPr/>
          </p:nvSpPr>
          <p:spPr bwMode="auto">
            <a:xfrm>
              <a:off x="1438686" y="2484462"/>
              <a:ext cx="666750" cy="576739"/>
            </a:xfrm>
            <a:prstGeom prst="hexagon">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1" name="Hexagon 100"/>
            <p:cNvSpPr>
              <a:spLocks noChangeAspect="1"/>
            </p:cNvSpPr>
            <p:nvPr/>
          </p:nvSpPr>
          <p:spPr bwMode="auto">
            <a:xfrm>
              <a:off x="1996839" y="2175932"/>
              <a:ext cx="666750" cy="576739"/>
            </a:xfrm>
            <a:prstGeom prst="hexagon">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2" name="Hexagon 101"/>
            <p:cNvSpPr>
              <a:spLocks noChangeAspect="1"/>
            </p:cNvSpPr>
            <p:nvPr/>
          </p:nvSpPr>
          <p:spPr bwMode="auto">
            <a:xfrm>
              <a:off x="1996839" y="2793998"/>
              <a:ext cx="666750" cy="576739"/>
            </a:xfrm>
            <a:prstGeom prst="hexagon">
              <a:avLst/>
            </a:prstGeom>
            <a:solidFill>
              <a:srgbClr val="0078D7">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3" name="Hexagon 102"/>
            <p:cNvSpPr>
              <a:spLocks noChangeAspect="1"/>
            </p:cNvSpPr>
            <p:nvPr/>
          </p:nvSpPr>
          <p:spPr bwMode="auto">
            <a:xfrm>
              <a:off x="880533" y="2793997"/>
              <a:ext cx="666750" cy="576739"/>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4" name="Hexagon 103"/>
            <p:cNvSpPr>
              <a:spLocks noChangeAspect="1"/>
            </p:cNvSpPr>
            <p:nvPr/>
          </p:nvSpPr>
          <p:spPr bwMode="auto">
            <a:xfrm>
              <a:off x="2554992" y="1866396"/>
              <a:ext cx="666750" cy="576739"/>
            </a:xfrm>
            <a:prstGeom prst="hexagon">
              <a:avLst/>
            </a:prstGeom>
            <a:solidFill>
              <a:srgbClr val="0078D7">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5" name="Hexagon 104"/>
            <p:cNvSpPr>
              <a:spLocks noChangeAspect="1"/>
            </p:cNvSpPr>
            <p:nvPr/>
          </p:nvSpPr>
          <p:spPr bwMode="auto">
            <a:xfrm>
              <a:off x="2554992" y="2484462"/>
              <a:ext cx="666750" cy="576739"/>
            </a:xfrm>
            <a:prstGeom prst="hexagon">
              <a:avLst/>
            </a:prstGeom>
            <a:solidFill>
              <a:srgbClr val="0078D7">
                <a:lumMod val="40000"/>
                <a:lumOff val="6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6" name="Hexagon 105"/>
            <p:cNvSpPr>
              <a:spLocks noChangeAspect="1"/>
            </p:cNvSpPr>
            <p:nvPr/>
          </p:nvSpPr>
          <p:spPr bwMode="auto">
            <a:xfrm>
              <a:off x="3113145" y="2175933"/>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7" name="Hexagon 106"/>
            <p:cNvSpPr>
              <a:spLocks noChangeAspect="1"/>
            </p:cNvSpPr>
            <p:nvPr/>
          </p:nvSpPr>
          <p:spPr bwMode="auto">
            <a:xfrm>
              <a:off x="3671298" y="1866396"/>
              <a:ext cx="666750" cy="576739"/>
            </a:xfrm>
            <a:prstGeom prst="hexagon">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8" name="Hexagon 107"/>
            <p:cNvSpPr>
              <a:spLocks noChangeAspect="1"/>
            </p:cNvSpPr>
            <p:nvPr/>
          </p:nvSpPr>
          <p:spPr bwMode="auto">
            <a:xfrm>
              <a:off x="3671298" y="2484462"/>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9" name="Hexagon 108"/>
            <p:cNvSpPr>
              <a:spLocks noChangeAspect="1"/>
            </p:cNvSpPr>
            <p:nvPr/>
          </p:nvSpPr>
          <p:spPr bwMode="auto">
            <a:xfrm>
              <a:off x="4229451" y="2175932"/>
              <a:ext cx="666750" cy="576739"/>
            </a:xfrm>
            <a:prstGeom prst="hexagon">
              <a:avLst/>
            </a:prstGeom>
            <a:solidFill>
              <a:srgbClr val="0078D7">
                <a:lumMod val="40000"/>
                <a:lumOff val="6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0" name="Hexagon 109"/>
            <p:cNvSpPr>
              <a:spLocks noChangeAspect="1"/>
            </p:cNvSpPr>
            <p:nvPr/>
          </p:nvSpPr>
          <p:spPr bwMode="auto">
            <a:xfrm>
              <a:off x="4229451" y="2793998"/>
              <a:ext cx="666750" cy="576739"/>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1" name="Hexagon 110"/>
            <p:cNvSpPr>
              <a:spLocks noChangeAspect="1"/>
            </p:cNvSpPr>
            <p:nvPr/>
          </p:nvSpPr>
          <p:spPr bwMode="auto">
            <a:xfrm>
              <a:off x="3113145" y="2793997"/>
              <a:ext cx="666750" cy="576739"/>
            </a:xfrm>
            <a:prstGeom prst="hexagon">
              <a:avLst/>
            </a:prstGeom>
            <a:solidFill>
              <a:srgbClr val="0078D7">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2" name="Hexagon 111"/>
            <p:cNvSpPr>
              <a:spLocks noChangeAspect="1"/>
            </p:cNvSpPr>
            <p:nvPr/>
          </p:nvSpPr>
          <p:spPr bwMode="auto">
            <a:xfrm>
              <a:off x="4787604" y="1866396"/>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3" name="Hexagon 112"/>
            <p:cNvSpPr>
              <a:spLocks noChangeAspect="1"/>
            </p:cNvSpPr>
            <p:nvPr/>
          </p:nvSpPr>
          <p:spPr bwMode="auto">
            <a:xfrm>
              <a:off x="4787604" y="2484462"/>
              <a:ext cx="666750" cy="576739"/>
            </a:xfrm>
            <a:prstGeom prst="hexagon">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4" name="Hexagon 113"/>
            <p:cNvSpPr>
              <a:spLocks noChangeAspect="1"/>
            </p:cNvSpPr>
            <p:nvPr/>
          </p:nvSpPr>
          <p:spPr bwMode="auto">
            <a:xfrm>
              <a:off x="5342466" y="2167466"/>
              <a:ext cx="666750" cy="576739"/>
            </a:xfrm>
            <a:prstGeom prst="hexagon">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5" name="Hexagon 114"/>
            <p:cNvSpPr>
              <a:spLocks noChangeAspect="1"/>
            </p:cNvSpPr>
            <p:nvPr/>
          </p:nvSpPr>
          <p:spPr bwMode="auto">
            <a:xfrm>
              <a:off x="5900619" y="1866396"/>
              <a:ext cx="666750" cy="576739"/>
            </a:xfrm>
            <a:prstGeom prst="hexagon">
              <a:avLst/>
            </a:prstGeom>
            <a:solidFill>
              <a:srgbClr val="0078D7">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6" name="Hexagon 115"/>
            <p:cNvSpPr>
              <a:spLocks noChangeAspect="1"/>
            </p:cNvSpPr>
            <p:nvPr/>
          </p:nvSpPr>
          <p:spPr bwMode="auto">
            <a:xfrm>
              <a:off x="5900619" y="2484462"/>
              <a:ext cx="666750" cy="576739"/>
            </a:xfrm>
            <a:prstGeom prst="hexagon">
              <a:avLst/>
            </a:prstGeom>
            <a:solidFill>
              <a:srgbClr val="0078D7">
                <a:lumMod val="40000"/>
                <a:lumOff val="6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7" name="Hexagon 116"/>
            <p:cNvSpPr>
              <a:spLocks noChangeAspect="1"/>
            </p:cNvSpPr>
            <p:nvPr/>
          </p:nvSpPr>
          <p:spPr bwMode="auto">
            <a:xfrm>
              <a:off x="6458772" y="2175932"/>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8" name="Hexagon 117"/>
            <p:cNvSpPr>
              <a:spLocks noChangeAspect="1"/>
            </p:cNvSpPr>
            <p:nvPr/>
          </p:nvSpPr>
          <p:spPr bwMode="auto">
            <a:xfrm>
              <a:off x="6458772" y="2793998"/>
              <a:ext cx="666750" cy="576739"/>
            </a:xfrm>
            <a:prstGeom prst="hexagon">
              <a:avLst/>
            </a:prstGeom>
            <a:solidFill>
              <a:srgbClr val="0078D7">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9" name="Hexagon 118"/>
            <p:cNvSpPr>
              <a:spLocks noChangeAspect="1"/>
            </p:cNvSpPr>
            <p:nvPr/>
          </p:nvSpPr>
          <p:spPr bwMode="auto">
            <a:xfrm>
              <a:off x="5342466" y="2785530"/>
              <a:ext cx="666750" cy="576739"/>
            </a:xfrm>
            <a:prstGeom prst="hexagon">
              <a:avLst/>
            </a:prstGeom>
            <a:solidFill>
              <a:srgbClr val="0078D7">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0" name="Hexagon 119"/>
            <p:cNvSpPr>
              <a:spLocks noChangeAspect="1"/>
            </p:cNvSpPr>
            <p:nvPr/>
          </p:nvSpPr>
          <p:spPr bwMode="auto">
            <a:xfrm>
              <a:off x="7016925" y="1866396"/>
              <a:ext cx="666750" cy="576739"/>
            </a:xfrm>
            <a:prstGeom prst="hexagon">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1" name="Hexagon 120"/>
            <p:cNvSpPr>
              <a:spLocks noChangeAspect="1"/>
            </p:cNvSpPr>
            <p:nvPr/>
          </p:nvSpPr>
          <p:spPr bwMode="auto">
            <a:xfrm>
              <a:off x="7016925" y="2484462"/>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2" name="Hexagon 121"/>
            <p:cNvSpPr>
              <a:spLocks noChangeAspect="1"/>
            </p:cNvSpPr>
            <p:nvPr/>
          </p:nvSpPr>
          <p:spPr bwMode="auto">
            <a:xfrm>
              <a:off x="7575078" y="2175933"/>
              <a:ext cx="666750" cy="576739"/>
            </a:xfrm>
            <a:prstGeom prst="hexagon">
              <a:avLst/>
            </a:prstGeom>
            <a:solidFill>
              <a:srgbClr val="0078D7">
                <a:lumMod val="40000"/>
                <a:lumOff val="6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3" name="Hexagon 122"/>
            <p:cNvSpPr>
              <a:spLocks noChangeAspect="1"/>
            </p:cNvSpPr>
            <p:nvPr/>
          </p:nvSpPr>
          <p:spPr bwMode="auto">
            <a:xfrm>
              <a:off x="8133231" y="1866396"/>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4" name="Hexagon 123"/>
            <p:cNvSpPr>
              <a:spLocks noChangeAspect="1"/>
            </p:cNvSpPr>
            <p:nvPr/>
          </p:nvSpPr>
          <p:spPr bwMode="auto">
            <a:xfrm>
              <a:off x="8133231" y="2484462"/>
              <a:ext cx="666750" cy="576739"/>
            </a:xfrm>
            <a:prstGeom prst="hexagon">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5" name="Hexagon 124"/>
            <p:cNvSpPr>
              <a:spLocks noChangeAspect="1"/>
            </p:cNvSpPr>
            <p:nvPr/>
          </p:nvSpPr>
          <p:spPr bwMode="auto">
            <a:xfrm>
              <a:off x="8691384" y="2175932"/>
              <a:ext cx="666750" cy="576739"/>
            </a:xfrm>
            <a:prstGeom prst="hexagon">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6" name="Hexagon 125"/>
            <p:cNvSpPr>
              <a:spLocks noChangeAspect="1"/>
            </p:cNvSpPr>
            <p:nvPr/>
          </p:nvSpPr>
          <p:spPr bwMode="auto">
            <a:xfrm>
              <a:off x="8691384" y="2793998"/>
              <a:ext cx="666750" cy="576739"/>
            </a:xfrm>
            <a:prstGeom prst="hexagon">
              <a:avLst/>
            </a:prstGeom>
            <a:solidFill>
              <a:srgbClr val="0078D7">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7" name="Hexagon 126"/>
            <p:cNvSpPr>
              <a:spLocks noChangeAspect="1"/>
            </p:cNvSpPr>
            <p:nvPr/>
          </p:nvSpPr>
          <p:spPr bwMode="auto">
            <a:xfrm>
              <a:off x="7575078" y="2793997"/>
              <a:ext cx="666750" cy="576739"/>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8" name="Hexagon 127"/>
            <p:cNvSpPr>
              <a:spLocks noChangeAspect="1"/>
            </p:cNvSpPr>
            <p:nvPr/>
          </p:nvSpPr>
          <p:spPr bwMode="auto">
            <a:xfrm>
              <a:off x="9249537" y="1866396"/>
              <a:ext cx="666750" cy="576739"/>
            </a:xfrm>
            <a:prstGeom prst="hexagon">
              <a:avLst/>
            </a:prstGeom>
            <a:solidFill>
              <a:srgbClr val="0078D7">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9" name="Hexagon 128"/>
            <p:cNvSpPr>
              <a:spLocks noChangeAspect="1"/>
            </p:cNvSpPr>
            <p:nvPr/>
          </p:nvSpPr>
          <p:spPr bwMode="auto">
            <a:xfrm>
              <a:off x="9249537" y="2484462"/>
              <a:ext cx="666750" cy="576739"/>
            </a:xfrm>
            <a:prstGeom prst="hexagon">
              <a:avLst/>
            </a:prstGeom>
            <a:solidFill>
              <a:srgbClr val="0078D7">
                <a:lumMod val="40000"/>
                <a:lumOff val="6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0" name="Hexagon 129"/>
            <p:cNvSpPr>
              <a:spLocks noChangeAspect="1"/>
            </p:cNvSpPr>
            <p:nvPr/>
          </p:nvSpPr>
          <p:spPr bwMode="auto">
            <a:xfrm>
              <a:off x="9804400" y="2167467"/>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1" name="Hexagon 130"/>
            <p:cNvSpPr>
              <a:spLocks noChangeAspect="1"/>
            </p:cNvSpPr>
            <p:nvPr/>
          </p:nvSpPr>
          <p:spPr bwMode="auto">
            <a:xfrm>
              <a:off x="10362553" y="1857930"/>
              <a:ext cx="666750" cy="576739"/>
            </a:xfrm>
            <a:prstGeom prst="hexagon">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2" name="Hexagon 131"/>
            <p:cNvSpPr>
              <a:spLocks noChangeAspect="1"/>
            </p:cNvSpPr>
            <p:nvPr/>
          </p:nvSpPr>
          <p:spPr bwMode="auto">
            <a:xfrm>
              <a:off x="10362553" y="2475996"/>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3" name="Hexagon 132"/>
            <p:cNvSpPr>
              <a:spLocks noChangeAspect="1"/>
            </p:cNvSpPr>
            <p:nvPr/>
          </p:nvSpPr>
          <p:spPr bwMode="auto">
            <a:xfrm>
              <a:off x="10920706" y="2167466"/>
              <a:ext cx="666750" cy="576739"/>
            </a:xfrm>
            <a:prstGeom prst="hexagon">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4" name="Hexagon 133"/>
            <p:cNvSpPr>
              <a:spLocks noChangeAspect="1"/>
            </p:cNvSpPr>
            <p:nvPr/>
          </p:nvSpPr>
          <p:spPr bwMode="auto">
            <a:xfrm>
              <a:off x="10920706" y="2785532"/>
              <a:ext cx="666750" cy="576739"/>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5" name="Hexagon 134"/>
            <p:cNvSpPr>
              <a:spLocks noChangeAspect="1"/>
            </p:cNvSpPr>
            <p:nvPr/>
          </p:nvSpPr>
          <p:spPr bwMode="auto">
            <a:xfrm>
              <a:off x="9804400" y="2785531"/>
              <a:ext cx="666750" cy="576739"/>
            </a:xfrm>
            <a:prstGeom prst="hexagon">
              <a:avLst/>
            </a:prstGeom>
            <a:solidFill>
              <a:srgbClr val="0078D7">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36" name="TextBox 135"/>
          <p:cNvSpPr txBox="1"/>
          <p:nvPr/>
        </p:nvSpPr>
        <p:spPr>
          <a:xfrm>
            <a:off x="4366831" y="5741485"/>
            <a:ext cx="1008247" cy="576918"/>
          </a:xfrm>
          <a:prstGeom prst="rect">
            <a:avLst/>
          </a:prstGeom>
          <a:noFill/>
        </p:spPr>
        <p:txBody>
          <a:bodyPr wrap="square" lIns="179057" tIns="143245" rIns="179057" bIns="143245" rtlCol="0">
            <a:spAutoFit/>
          </a:bodyPr>
          <a:lstStyle/>
          <a:p>
            <a:pPr marL="0" marR="0" lvl="0" indent="0" algn="l" defTabSz="913205" rtl="0" eaLnBrk="1" fontAlgn="auto" latinLnBrk="0" hangingPunct="1">
              <a:lnSpc>
                <a:spcPct val="90000"/>
              </a:lnSpc>
              <a:spcBef>
                <a:spcPts val="0"/>
              </a:spcBef>
              <a:spcAft>
                <a:spcPts val="587"/>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Semilight"/>
                <a:ea typeface="MS PGothic" panose="020B0600070205080204" pitchFamily="34" charset="-128"/>
                <a:cs typeface="+mn-cs"/>
              </a:rPr>
              <a:t>Azure</a:t>
            </a:r>
          </a:p>
        </p:txBody>
      </p:sp>
      <p:sp>
        <p:nvSpPr>
          <p:cNvPr id="137" name="Freeform 136"/>
          <p:cNvSpPr>
            <a:spLocks/>
          </p:cNvSpPr>
          <p:nvPr/>
        </p:nvSpPr>
        <p:spPr bwMode="auto">
          <a:xfrm>
            <a:off x="4159970" y="4883173"/>
            <a:ext cx="1516667" cy="791770"/>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rgbClr val="0078D7">
              <a:lumMod val="20000"/>
              <a:lumOff val="80000"/>
            </a:srgbClr>
          </a:solidFill>
          <a:ln>
            <a:noFill/>
          </a:ln>
        </p:spPr>
        <p:txBody>
          <a:bodyPr vert="horz" wrap="square" lIns="89528" tIns="44763" rIns="89528" bIns="44763" numCol="1" anchor="t" anchorCtr="0" compatLnSpc="1">
            <a:prstTxWarp prst="textNoShape">
              <a:avLst/>
            </a:prstTxWarp>
          </a:bodyPr>
          <a:lstStyle/>
          <a:p>
            <a:pPr marL="0" marR="0" lvl="0" indent="0" algn="l" defTabSz="91320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Semilight"/>
              <a:ea typeface="MS PGothic" panose="020B0600070205080204" pitchFamily="34" charset="-128"/>
              <a:cs typeface="+mn-cs"/>
            </a:endParaRPr>
          </a:p>
        </p:txBody>
      </p:sp>
      <p:sp>
        <p:nvSpPr>
          <p:cNvPr id="139" name="Freeform 138"/>
          <p:cNvSpPr>
            <a:spLocks/>
          </p:cNvSpPr>
          <p:nvPr/>
        </p:nvSpPr>
        <p:spPr bwMode="auto">
          <a:xfrm>
            <a:off x="9236270" y="4866486"/>
            <a:ext cx="1516667" cy="791770"/>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rgbClr val="FFC326"/>
          </a:solidFill>
          <a:ln>
            <a:noFill/>
          </a:ln>
        </p:spPr>
        <p:txBody>
          <a:bodyPr vert="horz" wrap="square" lIns="89528" tIns="44763" rIns="89528" bIns="44763" numCol="1" anchor="t" anchorCtr="0" compatLnSpc="1">
            <a:prstTxWarp prst="textNoShape">
              <a:avLst/>
            </a:prstTxWarp>
          </a:bodyPr>
          <a:lstStyle/>
          <a:p>
            <a:pPr marL="0" marR="0" lvl="0" indent="0" algn="l" defTabSz="91320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Semilight"/>
              <a:ea typeface="MS PGothic" panose="020B0600070205080204" pitchFamily="34" charset="-128"/>
              <a:cs typeface="+mn-cs"/>
            </a:endParaRPr>
          </a:p>
        </p:txBody>
      </p:sp>
      <p:grpSp>
        <p:nvGrpSpPr>
          <p:cNvPr id="141" name="Group 8"/>
          <p:cNvGrpSpPr>
            <a:grpSpLocks noChangeAspect="1"/>
          </p:cNvGrpSpPr>
          <p:nvPr/>
        </p:nvGrpSpPr>
        <p:grpSpPr bwMode="auto">
          <a:xfrm>
            <a:off x="6673178" y="4551902"/>
            <a:ext cx="1530455" cy="1442504"/>
            <a:chOff x="4385" y="3099"/>
            <a:chExt cx="1613" cy="1612"/>
          </a:xfrm>
        </p:grpSpPr>
        <p:sp>
          <p:nvSpPr>
            <p:cNvPr id="142" name="AutoShape 7"/>
            <p:cNvSpPr>
              <a:spLocks noChangeAspect="1" noChangeArrowheads="1" noTextEdit="1"/>
            </p:cNvSpPr>
            <p:nvPr/>
          </p:nvSpPr>
          <p:spPr bwMode="auto">
            <a:xfrm>
              <a:off x="4385" y="3099"/>
              <a:ext cx="1613" cy="1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528" tIns="44763" rIns="89528" bIns="44763" numCol="1" anchor="t" anchorCtr="0" compatLnSpc="1">
              <a:prstTxWarp prst="textNoShape">
                <a:avLst/>
              </a:prstTxWarp>
            </a:bodyPr>
            <a:lstStyle/>
            <a:p>
              <a:pPr marL="0" marR="0" lvl="0" indent="0" algn="l" defTabSz="913205" rtl="0" eaLnBrk="1" fontAlgn="auto" latinLnBrk="0" hangingPunct="1">
                <a:lnSpc>
                  <a:spcPct val="100000"/>
                </a:lnSpc>
                <a:spcBef>
                  <a:spcPts val="0"/>
                </a:spcBef>
                <a:spcAft>
                  <a:spcPts val="0"/>
                </a:spcAft>
                <a:buClrTx/>
                <a:buSzTx/>
                <a:buFontTx/>
                <a:buNone/>
                <a:tabLst/>
                <a:defRPr/>
              </a:pPr>
              <a:endParaRPr kumimoji="0" lang="en-US" sz="1400" b="1" i="0" u="none" strike="noStrike" kern="0" cap="none" spc="0" normalizeH="0" baseline="0" noProof="0">
                <a:ln>
                  <a:noFill/>
                </a:ln>
                <a:solidFill>
                  <a:srgbClr val="505050"/>
                </a:solidFill>
                <a:effectLst/>
                <a:uLnTx/>
                <a:uFillTx/>
                <a:latin typeface="Segoe UI Semilight"/>
                <a:ea typeface="MS PGothic" panose="020B0600070205080204" pitchFamily="34" charset="-128"/>
                <a:cs typeface="+mn-cs"/>
              </a:endParaRPr>
            </a:p>
          </p:txBody>
        </p:sp>
        <p:sp>
          <p:nvSpPr>
            <p:cNvPr id="143" name="Rectangle 9"/>
            <p:cNvSpPr>
              <a:spLocks noChangeArrowheads="1"/>
            </p:cNvSpPr>
            <p:nvPr/>
          </p:nvSpPr>
          <p:spPr bwMode="auto">
            <a:xfrm>
              <a:off x="5494" y="3463"/>
              <a:ext cx="253" cy="89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28" tIns="44763" rIns="89528" bIns="44763" numCol="1" anchor="t" anchorCtr="0" compatLnSpc="1">
              <a:prstTxWarp prst="textNoShape">
                <a:avLst/>
              </a:prstTxWarp>
            </a:bodyPr>
            <a:lstStyle/>
            <a:p>
              <a:pPr marL="0" marR="0" lvl="0" indent="0" algn="l" defTabSz="913205" rtl="0" eaLnBrk="1" fontAlgn="auto" latinLnBrk="0" hangingPunct="1">
                <a:lnSpc>
                  <a:spcPct val="100000"/>
                </a:lnSpc>
                <a:spcBef>
                  <a:spcPts val="0"/>
                </a:spcBef>
                <a:spcAft>
                  <a:spcPts val="0"/>
                </a:spcAft>
                <a:buClrTx/>
                <a:buSzTx/>
                <a:buFontTx/>
                <a:buNone/>
                <a:tabLst/>
                <a:defRPr/>
              </a:pPr>
              <a:endParaRPr kumimoji="0" lang="en-US" sz="1400" b="1" i="0" u="none" strike="noStrike" kern="0" cap="none" spc="0" normalizeH="0" baseline="0" noProof="0">
                <a:ln>
                  <a:noFill/>
                </a:ln>
                <a:solidFill>
                  <a:srgbClr val="505050"/>
                </a:solidFill>
                <a:effectLst/>
                <a:uLnTx/>
                <a:uFillTx/>
                <a:latin typeface="Segoe UI Semilight"/>
                <a:ea typeface="MS PGothic" panose="020B0600070205080204" pitchFamily="34" charset="-128"/>
                <a:cs typeface="+mn-cs"/>
              </a:endParaRPr>
            </a:p>
          </p:txBody>
        </p:sp>
        <p:sp>
          <p:nvSpPr>
            <p:cNvPr id="144" name="Rectangle 10"/>
            <p:cNvSpPr>
              <a:spLocks noChangeArrowheads="1"/>
            </p:cNvSpPr>
            <p:nvPr/>
          </p:nvSpPr>
          <p:spPr bwMode="auto">
            <a:xfrm>
              <a:off x="4638" y="3463"/>
              <a:ext cx="254" cy="89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28" tIns="44763" rIns="89528" bIns="44763" numCol="1" anchor="t" anchorCtr="0" compatLnSpc="1">
              <a:prstTxWarp prst="textNoShape">
                <a:avLst/>
              </a:prstTxWarp>
            </a:bodyPr>
            <a:lstStyle/>
            <a:p>
              <a:pPr marL="0" marR="0" lvl="0" indent="0" algn="l" defTabSz="913205" rtl="0" eaLnBrk="1" fontAlgn="auto" latinLnBrk="0" hangingPunct="1">
                <a:lnSpc>
                  <a:spcPct val="100000"/>
                </a:lnSpc>
                <a:spcBef>
                  <a:spcPts val="0"/>
                </a:spcBef>
                <a:spcAft>
                  <a:spcPts val="0"/>
                </a:spcAft>
                <a:buClrTx/>
                <a:buSzTx/>
                <a:buFontTx/>
                <a:buNone/>
                <a:tabLst/>
                <a:defRPr/>
              </a:pPr>
              <a:endParaRPr kumimoji="0" lang="en-US" sz="1400" b="1" i="0" u="none" strike="noStrike" kern="0" cap="none" spc="0" normalizeH="0" baseline="0" noProof="0">
                <a:ln>
                  <a:noFill/>
                </a:ln>
                <a:solidFill>
                  <a:srgbClr val="505050"/>
                </a:solidFill>
                <a:effectLst/>
                <a:uLnTx/>
                <a:uFillTx/>
                <a:latin typeface="Segoe UI Semilight"/>
                <a:ea typeface="MS PGothic" panose="020B0600070205080204" pitchFamily="34" charset="-128"/>
                <a:cs typeface="+mn-cs"/>
              </a:endParaRPr>
            </a:p>
          </p:txBody>
        </p:sp>
        <p:sp>
          <p:nvSpPr>
            <p:cNvPr id="145" name="Rectangle 11"/>
            <p:cNvSpPr>
              <a:spLocks noChangeArrowheads="1"/>
            </p:cNvSpPr>
            <p:nvPr/>
          </p:nvSpPr>
          <p:spPr bwMode="auto">
            <a:xfrm>
              <a:off x="4704" y="3531"/>
              <a:ext cx="314" cy="82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28" tIns="44763" rIns="89528" bIns="44763" numCol="1" anchor="t" anchorCtr="0" compatLnSpc="1">
              <a:prstTxWarp prst="textNoShape">
                <a:avLst/>
              </a:prstTxWarp>
            </a:bodyPr>
            <a:lstStyle/>
            <a:p>
              <a:pPr marL="0" marR="0" lvl="0" indent="0" algn="l" defTabSz="913205" rtl="0" eaLnBrk="1" fontAlgn="auto" latinLnBrk="0" hangingPunct="1">
                <a:lnSpc>
                  <a:spcPct val="100000"/>
                </a:lnSpc>
                <a:spcBef>
                  <a:spcPts val="0"/>
                </a:spcBef>
                <a:spcAft>
                  <a:spcPts val="0"/>
                </a:spcAft>
                <a:buClrTx/>
                <a:buSzTx/>
                <a:buFontTx/>
                <a:buNone/>
                <a:tabLst/>
                <a:defRPr/>
              </a:pPr>
              <a:endParaRPr kumimoji="0" lang="en-US" sz="1400" b="1" i="0" u="none" strike="noStrike" kern="0" cap="none" spc="0" normalizeH="0" baseline="0" noProof="0">
                <a:ln>
                  <a:noFill/>
                </a:ln>
                <a:solidFill>
                  <a:srgbClr val="505050"/>
                </a:solidFill>
                <a:effectLst/>
                <a:uLnTx/>
                <a:uFillTx/>
                <a:latin typeface="Segoe UI Semilight"/>
                <a:ea typeface="MS PGothic" panose="020B0600070205080204" pitchFamily="34" charset="-128"/>
                <a:cs typeface="+mn-cs"/>
              </a:endParaRPr>
            </a:p>
          </p:txBody>
        </p:sp>
        <p:sp>
          <p:nvSpPr>
            <p:cNvPr id="146" name="Rectangle 145"/>
            <p:cNvSpPr>
              <a:spLocks noChangeArrowheads="1"/>
            </p:cNvSpPr>
            <p:nvPr/>
          </p:nvSpPr>
          <p:spPr bwMode="auto">
            <a:xfrm>
              <a:off x="5367" y="3653"/>
              <a:ext cx="313" cy="70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28" tIns="44763" rIns="89528" bIns="44763" numCol="1" anchor="t" anchorCtr="0" compatLnSpc="1">
              <a:prstTxWarp prst="textNoShape">
                <a:avLst/>
              </a:prstTxWarp>
            </a:bodyPr>
            <a:lstStyle/>
            <a:p>
              <a:pPr marL="0" marR="0" lvl="0" indent="0" algn="l" defTabSz="913205" rtl="0" eaLnBrk="1" fontAlgn="auto" latinLnBrk="0" hangingPunct="1">
                <a:lnSpc>
                  <a:spcPct val="100000"/>
                </a:lnSpc>
                <a:spcBef>
                  <a:spcPts val="0"/>
                </a:spcBef>
                <a:spcAft>
                  <a:spcPts val="0"/>
                </a:spcAft>
                <a:buClrTx/>
                <a:buSzTx/>
                <a:buFontTx/>
                <a:buNone/>
                <a:tabLst/>
                <a:defRPr/>
              </a:pPr>
              <a:endParaRPr kumimoji="0" lang="en-US" sz="1400" b="1" i="0" u="none" strike="noStrike" kern="0" cap="none" spc="0" normalizeH="0" baseline="0" noProof="0">
                <a:ln>
                  <a:noFill/>
                </a:ln>
                <a:solidFill>
                  <a:srgbClr val="505050"/>
                </a:solidFill>
                <a:effectLst/>
                <a:uLnTx/>
                <a:uFillTx/>
                <a:latin typeface="Segoe UI Semilight"/>
                <a:ea typeface="MS PGothic" panose="020B0600070205080204" pitchFamily="34" charset="-128"/>
                <a:cs typeface="+mn-cs"/>
              </a:endParaRPr>
            </a:p>
          </p:txBody>
        </p:sp>
        <p:sp>
          <p:nvSpPr>
            <p:cNvPr id="147" name="Rectangle 13"/>
            <p:cNvSpPr>
              <a:spLocks noChangeArrowheads="1"/>
            </p:cNvSpPr>
            <p:nvPr/>
          </p:nvSpPr>
          <p:spPr bwMode="auto">
            <a:xfrm>
              <a:off x="4968" y="3779"/>
              <a:ext cx="462" cy="5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28" tIns="44763" rIns="89528" bIns="44763" numCol="1" anchor="t" anchorCtr="0" compatLnSpc="1">
              <a:prstTxWarp prst="textNoShape">
                <a:avLst/>
              </a:prstTxWarp>
            </a:bodyPr>
            <a:lstStyle/>
            <a:p>
              <a:pPr marL="0" marR="0" lvl="0" indent="0" algn="l" defTabSz="913205" rtl="0" eaLnBrk="1" fontAlgn="auto" latinLnBrk="0" hangingPunct="1">
                <a:lnSpc>
                  <a:spcPct val="100000"/>
                </a:lnSpc>
                <a:spcBef>
                  <a:spcPts val="0"/>
                </a:spcBef>
                <a:spcAft>
                  <a:spcPts val="0"/>
                </a:spcAft>
                <a:buClrTx/>
                <a:buSzTx/>
                <a:buFontTx/>
                <a:buNone/>
                <a:tabLst/>
                <a:defRPr/>
              </a:pPr>
              <a:endParaRPr kumimoji="0" lang="en-US" sz="1400" b="1" i="0" u="none" strike="noStrike" kern="0" cap="none" spc="0" normalizeH="0" baseline="0" noProof="0">
                <a:ln>
                  <a:noFill/>
                </a:ln>
                <a:solidFill>
                  <a:srgbClr val="505050"/>
                </a:solidFill>
                <a:effectLst/>
                <a:uLnTx/>
                <a:uFillTx/>
                <a:latin typeface="Segoe UI Semilight"/>
                <a:ea typeface="MS PGothic" panose="020B0600070205080204" pitchFamily="34" charset="-128"/>
                <a:cs typeface="+mn-cs"/>
              </a:endParaRPr>
            </a:p>
          </p:txBody>
        </p:sp>
        <p:sp>
          <p:nvSpPr>
            <p:cNvPr id="148" name="Rectangle 14"/>
            <p:cNvSpPr>
              <a:spLocks noChangeArrowheads="1"/>
            </p:cNvSpPr>
            <p:nvPr/>
          </p:nvSpPr>
          <p:spPr bwMode="auto">
            <a:xfrm>
              <a:off x="4945" y="3761"/>
              <a:ext cx="508" cy="18"/>
            </a:xfrm>
            <a:prstGeom prst="rect">
              <a:avLst/>
            </a:prstGeom>
            <a:solidFill>
              <a:srgbClr val="0078D7">
                <a:lumMod val="20000"/>
                <a:lumOff val="8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28" tIns="44763" rIns="89528" bIns="44763" numCol="1" anchor="t" anchorCtr="0" compatLnSpc="1">
              <a:prstTxWarp prst="textNoShape">
                <a:avLst/>
              </a:prstTxWarp>
            </a:bodyPr>
            <a:lstStyle/>
            <a:p>
              <a:pPr marL="0" marR="0" lvl="0" indent="0" algn="l" defTabSz="913205" rtl="0" eaLnBrk="1" fontAlgn="auto" latinLnBrk="0" hangingPunct="1">
                <a:lnSpc>
                  <a:spcPct val="100000"/>
                </a:lnSpc>
                <a:spcBef>
                  <a:spcPts val="0"/>
                </a:spcBef>
                <a:spcAft>
                  <a:spcPts val="0"/>
                </a:spcAft>
                <a:buClrTx/>
                <a:buSzTx/>
                <a:buFontTx/>
                <a:buNone/>
                <a:tabLst/>
                <a:defRPr/>
              </a:pPr>
              <a:endParaRPr kumimoji="0" lang="en-US" sz="1400" b="1" i="0" u="none" strike="noStrike" kern="0" cap="none" spc="0" normalizeH="0" baseline="0" noProof="0">
                <a:ln>
                  <a:noFill/>
                </a:ln>
                <a:solidFill>
                  <a:srgbClr val="505050"/>
                </a:solidFill>
                <a:effectLst/>
                <a:uLnTx/>
                <a:uFillTx/>
                <a:latin typeface="Segoe UI Semilight"/>
                <a:ea typeface="MS PGothic" panose="020B0600070205080204" pitchFamily="34" charset="-128"/>
                <a:cs typeface="+mn-cs"/>
              </a:endParaRPr>
            </a:p>
          </p:txBody>
        </p:sp>
        <p:sp>
          <p:nvSpPr>
            <p:cNvPr id="149" name="Rectangle 15"/>
            <p:cNvSpPr>
              <a:spLocks noChangeArrowheads="1"/>
            </p:cNvSpPr>
            <p:nvPr/>
          </p:nvSpPr>
          <p:spPr bwMode="auto">
            <a:xfrm>
              <a:off x="5222" y="4238"/>
              <a:ext cx="61" cy="116"/>
            </a:xfrm>
            <a:prstGeom prst="rect">
              <a:avLst/>
            </a:prstGeom>
            <a:solidFill>
              <a:srgbClr val="0078D7">
                <a:lumMod val="7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28" tIns="44763" rIns="89528" bIns="44763" numCol="1" anchor="t" anchorCtr="0" compatLnSpc="1">
              <a:prstTxWarp prst="textNoShape">
                <a:avLst/>
              </a:prstTxWarp>
            </a:bodyPr>
            <a:lstStyle/>
            <a:p>
              <a:pPr marL="0" marR="0" lvl="0" indent="0" algn="l" defTabSz="913205" rtl="0" eaLnBrk="1" fontAlgn="auto" latinLnBrk="0" hangingPunct="1">
                <a:lnSpc>
                  <a:spcPct val="100000"/>
                </a:lnSpc>
                <a:spcBef>
                  <a:spcPts val="0"/>
                </a:spcBef>
                <a:spcAft>
                  <a:spcPts val="0"/>
                </a:spcAft>
                <a:buClrTx/>
                <a:buSzTx/>
                <a:buFontTx/>
                <a:buNone/>
                <a:tabLst/>
                <a:defRPr/>
              </a:pPr>
              <a:endParaRPr kumimoji="0" lang="en-US" sz="1400" b="1" i="0" u="none" strike="noStrike" kern="0" cap="none" spc="0" normalizeH="0" baseline="0" noProof="0">
                <a:ln>
                  <a:noFill/>
                </a:ln>
                <a:solidFill>
                  <a:srgbClr val="505050"/>
                </a:solidFill>
                <a:effectLst/>
                <a:uLnTx/>
                <a:uFillTx/>
                <a:latin typeface="Segoe UI Semilight"/>
                <a:ea typeface="MS PGothic" panose="020B0600070205080204" pitchFamily="34" charset="-128"/>
                <a:cs typeface="+mn-cs"/>
              </a:endParaRPr>
            </a:p>
          </p:txBody>
        </p:sp>
        <p:sp>
          <p:nvSpPr>
            <p:cNvPr id="150" name="Rectangle 16"/>
            <p:cNvSpPr>
              <a:spLocks noChangeArrowheads="1"/>
            </p:cNvSpPr>
            <p:nvPr/>
          </p:nvSpPr>
          <p:spPr bwMode="auto">
            <a:xfrm>
              <a:off x="5117" y="4238"/>
              <a:ext cx="61" cy="116"/>
            </a:xfrm>
            <a:prstGeom prst="rect">
              <a:avLst/>
            </a:prstGeom>
            <a:solidFill>
              <a:srgbClr val="0078D7">
                <a:lumMod val="7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28" tIns="44763" rIns="89528" bIns="44763" numCol="1" anchor="t" anchorCtr="0" compatLnSpc="1">
              <a:prstTxWarp prst="textNoShape">
                <a:avLst/>
              </a:prstTxWarp>
            </a:bodyPr>
            <a:lstStyle/>
            <a:p>
              <a:pPr marL="0" marR="0" lvl="0" indent="0" algn="l" defTabSz="913205" rtl="0" eaLnBrk="1" fontAlgn="auto" latinLnBrk="0" hangingPunct="1">
                <a:lnSpc>
                  <a:spcPct val="100000"/>
                </a:lnSpc>
                <a:spcBef>
                  <a:spcPts val="0"/>
                </a:spcBef>
                <a:spcAft>
                  <a:spcPts val="0"/>
                </a:spcAft>
                <a:buClrTx/>
                <a:buSzTx/>
                <a:buFontTx/>
                <a:buNone/>
                <a:tabLst/>
                <a:defRPr/>
              </a:pPr>
              <a:endParaRPr kumimoji="0" lang="en-US" sz="1400" b="1" i="0" u="none" strike="noStrike" kern="0" cap="none" spc="0" normalizeH="0" baseline="0" noProof="0">
                <a:ln>
                  <a:noFill/>
                </a:ln>
                <a:solidFill>
                  <a:srgbClr val="505050"/>
                </a:solidFill>
                <a:effectLst/>
                <a:uLnTx/>
                <a:uFillTx/>
                <a:latin typeface="Segoe UI Semilight"/>
                <a:ea typeface="MS PGothic" panose="020B0600070205080204" pitchFamily="34" charset="-128"/>
                <a:cs typeface="+mn-cs"/>
              </a:endParaRPr>
            </a:p>
          </p:txBody>
        </p:sp>
        <p:sp>
          <p:nvSpPr>
            <p:cNvPr id="151" name="Rectangle 17"/>
            <p:cNvSpPr>
              <a:spLocks noChangeArrowheads="1"/>
            </p:cNvSpPr>
            <p:nvPr/>
          </p:nvSpPr>
          <p:spPr bwMode="auto">
            <a:xfrm>
              <a:off x="5014" y="3831"/>
              <a:ext cx="372" cy="59"/>
            </a:xfrm>
            <a:prstGeom prst="rect">
              <a:avLst/>
            </a:prstGeom>
            <a:solidFill>
              <a:srgbClr val="0078D7">
                <a:lumMod val="7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28" tIns="44763" rIns="89528" bIns="44763" numCol="1" anchor="t" anchorCtr="0" compatLnSpc="1">
              <a:prstTxWarp prst="textNoShape">
                <a:avLst/>
              </a:prstTxWarp>
            </a:bodyPr>
            <a:lstStyle/>
            <a:p>
              <a:pPr marL="0" marR="0" lvl="0" indent="0" algn="l" defTabSz="913205" rtl="0" eaLnBrk="1" fontAlgn="auto" latinLnBrk="0" hangingPunct="1">
                <a:lnSpc>
                  <a:spcPct val="100000"/>
                </a:lnSpc>
                <a:spcBef>
                  <a:spcPts val="0"/>
                </a:spcBef>
                <a:spcAft>
                  <a:spcPts val="0"/>
                </a:spcAft>
                <a:buClrTx/>
                <a:buSzTx/>
                <a:buFontTx/>
                <a:buNone/>
                <a:tabLst/>
                <a:defRPr/>
              </a:pPr>
              <a:endParaRPr kumimoji="0" lang="en-US" sz="1400" b="1" i="0" u="none" strike="noStrike" kern="0" cap="none" spc="0" normalizeH="0" baseline="0" noProof="0">
                <a:ln>
                  <a:noFill/>
                </a:ln>
                <a:solidFill>
                  <a:srgbClr val="505050"/>
                </a:solidFill>
                <a:effectLst/>
                <a:uLnTx/>
                <a:uFillTx/>
                <a:latin typeface="Segoe UI Semilight"/>
                <a:ea typeface="MS PGothic" panose="020B0600070205080204" pitchFamily="34" charset="-128"/>
                <a:cs typeface="+mn-cs"/>
              </a:endParaRPr>
            </a:p>
          </p:txBody>
        </p:sp>
        <p:sp>
          <p:nvSpPr>
            <p:cNvPr id="152" name="Rectangle 18"/>
            <p:cNvSpPr>
              <a:spLocks noChangeArrowheads="1"/>
            </p:cNvSpPr>
            <p:nvPr/>
          </p:nvSpPr>
          <p:spPr bwMode="auto">
            <a:xfrm>
              <a:off x="5014" y="3934"/>
              <a:ext cx="372" cy="59"/>
            </a:xfrm>
            <a:prstGeom prst="rect">
              <a:avLst/>
            </a:prstGeom>
            <a:solidFill>
              <a:srgbClr val="0078D7">
                <a:lumMod val="7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28" tIns="44763" rIns="89528" bIns="44763" numCol="1" anchor="t" anchorCtr="0" compatLnSpc="1">
              <a:prstTxWarp prst="textNoShape">
                <a:avLst/>
              </a:prstTxWarp>
            </a:bodyPr>
            <a:lstStyle/>
            <a:p>
              <a:pPr marL="0" marR="0" lvl="0" indent="0" algn="l" defTabSz="913205" rtl="0" eaLnBrk="1" fontAlgn="auto" latinLnBrk="0" hangingPunct="1">
                <a:lnSpc>
                  <a:spcPct val="100000"/>
                </a:lnSpc>
                <a:spcBef>
                  <a:spcPts val="0"/>
                </a:spcBef>
                <a:spcAft>
                  <a:spcPts val="0"/>
                </a:spcAft>
                <a:buClrTx/>
                <a:buSzTx/>
                <a:buFontTx/>
                <a:buNone/>
                <a:tabLst/>
                <a:defRPr/>
              </a:pPr>
              <a:endParaRPr kumimoji="0" lang="en-US" sz="1400" b="1" i="0" u="none" strike="noStrike" kern="0" cap="none" spc="0" normalizeH="0" baseline="0" noProof="0">
                <a:ln>
                  <a:noFill/>
                </a:ln>
                <a:solidFill>
                  <a:srgbClr val="505050"/>
                </a:solidFill>
                <a:effectLst/>
                <a:uLnTx/>
                <a:uFillTx/>
                <a:latin typeface="Segoe UI Semilight"/>
                <a:ea typeface="MS PGothic" panose="020B0600070205080204" pitchFamily="34" charset="-128"/>
                <a:cs typeface="+mn-cs"/>
              </a:endParaRPr>
            </a:p>
          </p:txBody>
        </p:sp>
        <p:sp>
          <p:nvSpPr>
            <p:cNvPr id="153" name="Rectangle 19"/>
            <p:cNvSpPr>
              <a:spLocks noChangeArrowheads="1"/>
            </p:cNvSpPr>
            <p:nvPr/>
          </p:nvSpPr>
          <p:spPr bwMode="auto">
            <a:xfrm>
              <a:off x="5014" y="4038"/>
              <a:ext cx="372" cy="60"/>
            </a:xfrm>
            <a:prstGeom prst="rect">
              <a:avLst/>
            </a:prstGeom>
            <a:solidFill>
              <a:srgbClr val="0078D7">
                <a:lumMod val="7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28" tIns="44763" rIns="89528" bIns="44763" numCol="1" anchor="t" anchorCtr="0" compatLnSpc="1">
              <a:prstTxWarp prst="textNoShape">
                <a:avLst/>
              </a:prstTxWarp>
            </a:bodyPr>
            <a:lstStyle/>
            <a:p>
              <a:pPr marL="0" marR="0" lvl="0" indent="0" algn="l" defTabSz="913205" rtl="0" eaLnBrk="1" fontAlgn="auto" latinLnBrk="0" hangingPunct="1">
                <a:lnSpc>
                  <a:spcPct val="100000"/>
                </a:lnSpc>
                <a:spcBef>
                  <a:spcPts val="0"/>
                </a:spcBef>
                <a:spcAft>
                  <a:spcPts val="0"/>
                </a:spcAft>
                <a:buClrTx/>
                <a:buSzTx/>
                <a:buFontTx/>
                <a:buNone/>
                <a:tabLst/>
                <a:defRPr/>
              </a:pPr>
              <a:endParaRPr kumimoji="0" lang="en-US" sz="1400" b="1" i="0" u="none" strike="noStrike" kern="0" cap="none" spc="0" normalizeH="0" baseline="0" noProof="0">
                <a:ln>
                  <a:noFill/>
                </a:ln>
                <a:solidFill>
                  <a:srgbClr val="505050"/>
                </a:solidFill>
                <a:effectLst/>
                <a:uLnTx/>
                <a:uFillTx/>
                <a:latin typeface="Segoe UI Semilight"/>
                <a:ea typeface="MS PGothic" panose="020B0600070205080204" pitchFamily="34" charset="-128"/>
                <a:cs typeface="+mn-cs"/>
              </a:endParaRPr>
            </a:p>
          </p:txBody>
        </p:sp>
        <p:sp>
          <p:nvSpPr>
            <p:cNvPr id="154" name="Rectangle 20"/>
            <p:cNvSpPr>
              <a:spLocks noChangeArrowheads="1"/>
            </p:cNvSpPr>
            <p:nvPr/>
          </p:nvSpPr>
          <p:spPr bwMode="auto">
            <a:xfrm>
              <a:off x="5014" y="4141"/>
              <a:ext cx="372" cy="61"/>
            </a:xfrm>
            <a:prstGeom prst="rect">
              <a:avLst/>
            </a:prstGeom>
            <a:solidFill>
              <a:srgbClr val="0078D7">
                <a:lumMod val="7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28" tIns="44763" rIns="89528" bIns="44763" numCol="1" anchor="t" anchorCtr="0" compatLnSpc="1">
              <a:prstTxWarp prst="textNoShape">
                <a:avLst/>
              </a:prstTxWarp>
            </a:bodyPr>
            <a:lstStyle/>
            <a:p>
              <a:pPr marL="0" marR="0" lvl="0" indent="0" algn="l" defTabSz="913205" rtl="0" eaLnBrk="1" fontAlgn="auto" latinLnBrk="0" hangingPunct="1">
                <a:lnSpc>
                  <a:spcPct val="100000"/>
                </a:lnSpc>
                <a:spcBef>
                  <a:spcPts val="0"/>
                </a:spcBef>
                <a:spcAft>
                  <a:spcPts val="0"/>
                </a:spcAft>
                <a:buClrTx/>
                <a:buSzTx/>
                <a:buFontTx/>
                <a:buNone/>
                <a:tabLst/>
                <a:defRPr/>
              </a:pPr>
              <a:endParaRPr kumimoji="0" lang="en-US" sz="1400" b="1" i="0" u="none" strike="noStrike" kern="0" cap="none" spc="0" normalizeH="0" baseline="0" noProof="0">
                <a:ln>
                  <a:noFill/>
                </a:ln>
                <a:solidFill>
                  <a:srgbClr val="505050"/>
                </a:solidFill>
                <a:effectLst/>
                <a:uLnTx/>
                <a:uFillTx/>
                <a:latin typeface="Segoe UI Semilight"/>
                <a:ea typeface="MS PGothic" panose="020B0600070205080204" pitchFamily="34" charset="-128"/>
                <a:cs typeface="+mn-cs"/>
              </a:endParaRPr>
            </a:p>
          </p:txBody>
        </p:sp>
        <p:sp>
          <p:nvSpPr>
            <p:cNvPr id="155" name="Rectangle 21"/>
            <p:cNvSpPr>
              <a:spLocks noChangeArrowheads="1"/>
            </p:cNvSpPr>
            <p:nvPr/>
          </p:nvSpPr>
          <p:spPr bwMode="auto">
            <a:xfrm>
              <a:off x="5043" y="3689"/>
              <a:ext cx="179" cy="7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28" tIns="44763" rIns="89528" bIns="44763" numCol="1" anchor="t" anchorCtr="0" compatLnSpc="1">
              <a:prstTxWarp prst="textNoShape">
                <a:avLst/>
              </a:prstTxWarp>
            </a:bodyPr>
            <a:lstStyle/>
            <a:p>
              <a:pPr marL="0" marR="0" lvl="0" indent="0" algn="l" defTabSz="913205" rtl="0" eaLnBrk="1" fontAlgn="auto" latinLnBrk="0" hangingPunct="1">
                <a:lnSpc>
                  <a:spcPct val="100000"/>
                </a:lnSpc>
                <a:spcBef>
                  <a:spcPts val="0"/>
                </a:spcBef>
                <a:spcAft>
                  <a:spcPts val="0"/>
                </a:spcAft>
                <a:buClrTx/>
                <a:buSzTx/>
                <a:buFontTx/>
                <a:buNone/>
                <a:tabLst/>
                <a:defRPr/>
              </a:pPr>
              <a:endParaRPr kumimoji="0" lang="en-US" sz="1400" b="1" i="0" u="none" strike="noStrike" kern="0" cap="none" spc="0" normalizeH="0" baseline="0" noProof="0">
                <a:ln>
                  <a:noFill/>
                </a:ln>
                <a:solidFill>
                  <a:srgbClr val="505050"/>
                </a:solidFill>
                <a:effectLst/>
                <a:uLnTx/>
                <a:uFillTx/>
                <a:latin typeface="Segoe UI Semilight"/>
                <a:ea typeface="MS PGothic" panose="020B0600070205080204" pitchFamily="34" charset="-128"/>
                <a:cs typeface="+mn-cs"/>
              </a:endParaRPr>
            </a:p>
          </p:txBody>
        </p:sp>
      </p:grpSp>
      <p:pic>
        <p:nvPicPr>
          <p:cNvPr id="224" name="Picture 223"/>
          <p:cNvPicPr>
            <a:picLocks noChangeAspect="1"/>
          </p:cNvPicPr>
          <p:nvPr/>
        </p:nvPicPr>
        <p:blipFill>
          <a:blip r:embed="rId6"/>
          <a:stretch>
            <a:fillRect/>
          </a:stretch>
        </p:blipFill>
        <p:spPr>
          <a:xfrm>
            <a:off x="8498279" y="4120149"/>
            <a:ext cx="555950" cy="578450"/>
          </a:xfrm>
          <a:prstGeom prst="rect">
            <a:avLst/>
          </a:prstGeom>
        </p:spPr>
      </p:pic>
      <p:sp>
        <p:nvSpPr>
          <p:cNvPr id="178" name="TextBox 177"/>
          <p:cNvSpPr txBox="1"/>
          <p:nvPr/>
        </p:nvSpPr>
        <p:spPr>
          <a:xfrm>
            <a:off x="2967572" y="3332177"/>
            <a:ext cx="1402608" cy="784616"/>
          </a:xfrm>
          <a:prstGeom prst="rect">
            <a:avLst/>
          </a:prstGeom>
          <a:noFill/>
        </p:spPr>
        <p:txBody>
          <a:bodyPr wrap="square" lIns="179057" tIns="143245" rIns="179057" bIns="143245" rtlCol="0">
            <a:spAutoFit/>
          </a:bodyPr>
          <a:lstStyle/>
          <a:p>
            <a:pPr marL="0" marR="0" lvl="0" indent="0" algn="ctr" defTabSz="913205" rtl="0" eaLnBrk="1" fontAlgn="auto" latinLnBrk="0" hangingPunct="1">
              <a:lnSpc>
                <a:spcPct val="90000"/>
              </a:lnSpc>
              <a:spcBef>
                <a:spcPts val="0"/>
              </a:spcBef>
              <a:spcAft>
                <a:spcPts val="587"/>
              </a:spcAft>
              <a:buClrTx/>
              <a:buSzTx/>
              <a:buFontTx/>
              <a:buNone/>
              <a:tabLst/>
              <a:defRPr/>
            </a:pPr>
            <a:r>
              <a:rPr kumimoji="0" lang="en-US" sz="1600" b="0" i="0" u="none" strike="noStrike" kern="0" cap="none" spc="0" normalizeH="0" baseline="0" noProof="0">
                <a:ln>
                  <a:noFill/>
                </a:ln>
                <a:gradFill>
                  <a:gsLst>
                    <a:gs pos="12097">
                      <a:srgbClr val="FFFFFF"/>
                    </a:gs>
                    <a:gs pos="34000">
                      <a:srgbClr val="FFFFFF"/>
                    </a:gs>
                  </a:gsLst>
                  <a:lin ang="5400000" scaled="0"/>
                </a:gradFill>
                <a:effectLst/>
                <a:uLnTx/>
                <a:uFillTx/>
                <a:latin typeface="Segoe UI Semilight"/>
                <a:ea typeface="MS PGothic" panose="020B0600070205080204" pitchFamily="34" charset="-128"/>
                <a:cs typeface="+mn-cs"/>
              </a:rPr>
              <a:t>Always On</a:t>
            </a:r>
            <a:br>
              <a:rPr kumimoji="0" lang="en-US" sz="1600" b="0" i="0" u="none" strike="noStrike" kern="0" cap="none" spc="0" normalizeH="0" baseline="0" noProof="0">
                <a:ln>
                  <a:noFill/>
                </a:ln>
                <a:gradFill>
                  <a:gsLst>
                    <a:gs pos="12097">
                      <a:srgbClr val="FFFFFF"/>
                    </a:gs>
                    <a:gs pos="34000">
                      <a:srgbClr val="FFFFFF"/>
                    </a:gs>
                  </a:gsLst>
                  <a:lin ang="5400000" scaled="0"/>
                </a:gradFill>
                <a:effectLst/>
                <a:uLnTx/>
                <a:uFillTx/>
                <a:latin typeface="Segoe UI Semilight"/>
                <a:ea typeface="MS PGothic" panose="020B0600070205080204" pitchFamily="34" charset="-128"/>
                <a:cs typeface="+mn-cs"/>
              </a:rPr>
            </a:br>
            <a:r>
              <a:rPr kumimoji="0" lang="en-US" sz="1600" b="0" i="0" u="none" strike="noStrike" kern="0" cap="none" spc="0" normalizeH="0" baseline="0" noProof="0">
                <a:ln>
                  <a:noFill/>
                </a:ln>
                <a:gradFill>
                  <a:gsLst>
                    <a:gs pos="12097">
                      <a:srgbClr val="FFFFFF"/>
                    </a:gs>
                    <a:gs pos="34000">
                      <a:srgbClr val="FFFFFF"/>
                    </a:gs>
                  </a:gsLst>
                  <a:lin ang="5400000" scaled="0"/>
                </a:gradFill>
                <a:effectLst/>
                <a:uLnTx/>
                <a:uFillTx/>
                <a:latin typeface="Segoe UI Semilight"/>
                <a:ea typeface="MS PGothic" panose="020B0600070205080204" pitchFamily="34" charset="-128"/>
                <a:cs typeface="+mn-cs"/>
              </a:rPr>
              <a:t>Availability</a:t>
            </a:r>
          </a:p>
        </p:txBody>
      </p:sp>
      <p:sp>
        <p:nvSpPr>
          <p:cNvPr id="179" name="TextBox 178"/>
          <p:cNvSpPr txBox="1"/>
          <p:nvPr/>
        </p:nvSpPr>
        <p:spPr>
          <a:xfrm>
            <a:off x="8231664" y="3330070"/>
            <a:ext cx="1758934" cy="784616"/>
          </a:xfrm>
          <a:prstGeom prst="rect">
            <a:avLst/>
          </a:prstGeom>
          <a:noFill/>
        </p:spPr>
        <p:txBody>
          <a:bodyPr wrap="square" lIns="179057" tIns="143245" rIns="179057" bIns="143245" rtlCol="0">
            <a:spAutoFit/>
          </a:bodyPr>
          <a:lstStyle/>
          <a:p>
            <a:pPr marL="0" marR="0" lvl="0" indent="0" algn="ctr" defTabSz="913205" rtl="0" eaLnBrk="1" fontAlgn="auto" latinLnBrk="0" hangingPunct="1">
              <a:lnSpc>
                <a:spcPct val="90000"/>
              </a:lnSpc>
              <a:spcBef>
                <a:spcPts val="0"/>
              </a:spcBef>
              <a:spcAft>
                <a:spcPts val="587"/>
              </a:spcAft>
              <a:buClrTx/>
              <a:buSzTx/>
              <a:buFontTx/>
              <a:buNone/>
              <a:tabLst/>
              <a:defRPr/>
            </a:pPr>
            <a:r>
              <a:rPr kumimoji="0" lang="en-US" sz="1600" b="0" i="0" u="none" strike="noStrike" kern="0" cap="none" spc="0" normalizeH="0" baseline="0" noProof="0">
                <a:ln>
                  <a:noFill/>
                </a:ln>
                <a:gradFill>
                  <a:gsLst>
                    <a:gs pos="12097">
                      <a:srgbClr val="FFFFFF"/>
                    </a:gs>
                    <a:gs pos="34000">
                      <a:srgbClr val="FFFFFF"/>
                    </a:gs>
                  </a:gsLst>
                  <a:lin ang="5400000" scaled="0"/>
                </a:gradFill>
                <a:effectLst/>
                <a:uLnTx/>
                <a:uFillTx/>
                <a:latin typeface="Segoe UI Semilight"/>
                <a:ea typeface="MS PGothic" panose="020B0600070205080204" pitchFamily="34" charset="-128"/>
                <a:cs typeface="+mn-cs"/>
              </a:rPr>
              <a:t>Dev &amp; Ops Tooling</a:t>
            </a:r>
          </a:p>
        </p:txBody>
      </p:sp>
      <p:sp>
        <p:nvSpPr>
          <p:cNvPr id="180" name="TextBox 179"/>
          <p:cNvSpPr txBox="1"/>
          <p:nvPr/>
        </p:nvSpPr>
        <p:spPr>
          <a:xfrm>
            <a:off x="5627660" y="3327720"/>
            <a:ext cx="1629804" cy="784616"/>
          </a:xfrm>
          <a:prstGeom prst="rect">
            <a:avLst/>
          </a:prstGeom>
          <a:noFill/>
        </p:spPr>
        <p:txBody>
          <a:bodyPr wrap="square" lIns="179057" tIns="143245" rIns="179057" bIns="143245" rtlCol="0">
            <a:spAutoFit/>
          </a:bodyPr>
          <a:lstStyle/>
          <a:p>
            <a:pPr marL="0" marR="0" lvl="0" indent="0" algn="ctr" defTabSz="913205" rtl="0" eaLnBrk="1" fontAlgn="auto" latinLnBrk="0" hangingPunct="1">
              <a:lnSpc>
                <a:spcPct val="90000"/>
              </a:lnSpc>
              <a:spcBef>
                <a:spcPts val="0"/>
              </a:spcBef>
              <a:spcAft>
                <a:spcPts val="587"/>
              </a:spcAft>
              <a:buClrTx/>
              <a:buSzTx/>
              <a:buFontTx/>
              <a:buNone/>
              <a:tabLst/>
              <a:defRPr/>
            </a:pPr>
            <a:r>
              <a:rPr kumimoji="0" lang="en-US" sz="1600" b="0" i="0" u="none" strike="noStrike" kern="0" cap="none" spc="0" normalizeH="0" baseline="0" noProof="0">
                <a:ln>
                  <a:noFill/>
                </a:ln>
                <a:gradFill>
                  <a:gsLst>
                    <a:gs pos="12097">
                      <a:srgbClr val="FFFFFF"/>
                    </a:gs>
                    <a:gs pos="34000">
                      <a:srgbClr val="FFFFFF"/>
                    </a:gs>
                  </a:gsLst>
                  <a:lin ang="5400000" scaled="0"/>
                </a:gradFill>
                <a:effectLst/>
                <a:uLnTx/>
                <a:uFillTx/>
                <a:latin typeface="Segoe UI Semilight"/>
                <a:ea typeface="MS PGothic" panose="020B0600070205080204" pitchFamily="34" charset="-128"/>
                <a:cs typeface="+mn-cs"/>
              </a:rPr>
              <a:t>Programming Models</a:t>
            </a:r>
          </a:p>
        </p:txBody>
      </p:sp>
      <p:sp>
        <p:nvSpPr>
          <p:cNvPr id="181" name="TextBox 180"/>
          <p:cNvSpPr txBox="1"/>
          <p:nvPr/>
        </p:nvSpPr>
        <p:spPr>
          <a:xfrm>
            <a:off x="6964201" y="3341918"/>
            <a:ext cx="1655158" cy="784616"/>
          </a:xfrm>
          <a:prstGeom prst="rect">
            <a:avLst/>
          </a:prstGeom>
          <a:noFill/>
        </p:spPr>
        <p:txBody>
          <a:bodyPr wrap="square" lIns="179057" tIns="143245" rIns="179057" bIns="143245" rtlCol="0">
            <a:spAutoFit/>
          </a:bodyPr>
          <a:lstStyle/>
          <a:p>
            <a:pPr marL="0" marR="0" lvl="0" indent="0" algn="ctr" defTabSz="913205" rtl="0" eaLnBrk="1" fontAlgn="auto" latinLnBrk="0" hangingPunct="1">
              <a:lnSpc>
                <a:spcPct val="90000"/>
              </a:lnSpc>
              <a:spcBef>
                <a:spcPts val="0"/>
              </a:spcBef>
              <a:spcAft>
                <a:spcPts val="587"/>
              </a:spcAft>
              <a:buClrTx/>
              <a:buSzTx/>
              <a:buFontTx/>
              <a:buNone/>
              <a:tabLst/>
              <a:defRPr/>
            </a:pPr>
            <a:r>
              <a:rPr kumimoji="0" lang="en-US" sz="1600" b="0" i="0" u="none" strike="noStrike" kern="0" cap="none" spc="0" normalizeH="0" baseline="0" noProof="0">
                <a:ln>
                  <a:noFill/>
                </a:ln>
                <a:gradFill>
                  <a:gsLst>
                    <a:gs pos="12097">
                      <a:srgbClr val="FFFFFF"/>
                    </a:gs>
                    <a:gs pos="34000">
                      <a:srgbClr val="FFFFFF"/>
                    </a:gs>
                  </a:gsLst>
                  <a:lin ang="5400000" scaled="0"/>
                </a:gradFill>
                <a:effectLst/>
                <a:uLnTx/>
                <a:uFillTx/>
                <a:latin typeface="Segoe UI Semilight"/>
                <a:ea typeface="MS PGothic" panose="020B0600070205080204" pitchFamily="34" charset="-128"/>
                <a:cs typeface="+mn-cs"/>
              </a:rPr>
              <a:t>Health &amp; Monitoring</a:t>
            </a:r>
          </a:p>
        </p:txBody>
      </p:sp>
      <p:sp>
        <p:nvSpPr>
          <p:cNvPr id="182" name="TextBox 181"/>
          <p:cNvSpPr txBox="1"/>
          <p:nvPr/>
        </p:nvSpPr>
        <p:spPr>
          <a:xfrm>
            <a:off x="1936292" y="5733493"/>
            <a:ext cx="1836795" cy="570826"/>
          </a:xfrm>
          <a:prstGeom prst="rect">
            <a:avLst/>
          </a:prstGeom>
          <a:noFill/>
        </p:spPr>
        <p:txBody>
          <a:bodyPr wrap="square" lIns="175537" tIns="140429" rIns="175537" bIns="140429" rtlCol="0">
            <a:spAutoFit/>
          </a:bodyPr>
          <a:lstStyle/>
          <a:p>
            <a:pPr marL="0" marR="0" lvl="0" indent="0" algn="l" defTabSz="895215" rtl="0" eaLnBrk="1" fontAlgn="auto" latinLnBrk="0" hangingPunct="1">
              <a:lnSpc>
                <a:spcPct val="90000"/>
              </a:lnSpc>
              <a:spcBef>
                <a:spcPts val="0"/>
              </a:spcBef>
              <a:spcAft>
                <a:spcPts val="575"/>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Semilight"/>
                <a:ea typeface="MS PGothic" panose="020B0600070205080204" pitchFamily="34" charset="-128"/>
                <a:cs typeface="+mn-cs"/>
              </a:rPr>
              <a:t>Dev Box</a:t>
            </a:r>
          </a:p>
        </p:txBody>
      </p:sp>
      <p:sp>
        <p:nvSpPr>
          <p:cNvPr id="183" name="TextBox 182"/>
          <p:cNvSpPr txBox="1"/>
          <p:nvPr/>
        </p:nvSpPr>
        <p:spPr>
          <a:xfrm>
            <a:off x="4225907" y="3447001"/>
            <a:ext cx="1655158" cy="547246"/>
          </a:xfrm>
          <a:prstGeom prst="rect">
            <a:avLst/>
          </a:prstGeom>
          <a:noFill/>
        </p:spPr>
        <p:txBody>
          <a:bodyPr wrap="square" lIns="179057" tIns="143245" rIns="179057" bIns="143245" rtlCol="0">
            <a:spAutoFit/>
          </a:bodyPr>
          <a:lstStyle/>
          <a:p>
            <a:pPr marL="0" marR="0" lvl="0" indent="0" algn="ctr" defTabSz="913205" rtl="0" eaLnBrk="1" fontAlgn="auto" latinLnBrk="0" hangingPunct="1">
              <a:lnSpc>
                <a:spcPct val="90000"/>
              </a:lnSpc>
              <a:spcBef>
                <a:spcPts val="0"/>
              </a:spcBef>
              <a:spcAft>
                <a:spcPts val="587"/>
              </a:spcAft>
              <a:buClrTx/>
              <a:buSzTx/>
              <a:buFontTx/>
              <a:buNone/>
              <a:tabLst/>
              <a:defRPr/>
            </a:pPr>
            <a:r>
              <a:rPr kumimoji="0" lang="en-US" sz="1600" b="0" i="0" u="none" strike="noStrike" kern="0" cap="none" spc="0" normalizeH="0" baseline="0" noProof="0">
                <a:ln>
                  <a:noFill/>
                </a:ln>
                <a:gradFill>
                  <a:gsLst>
                    <a:gs pos="12097">
                      <a:srgbClr val="FFFFFF"/>
                    </a:gs>
                    <a:gs pos="34000">
                      <a:srgbClr val="FFFFFF"/>
                    </a:gs>
                  </a:gsLst>
                  <a:lin ang="5400000" scaled="0"/>
                </a:gradFill>
                <a:effectLst/>
                <a:uLnTx/>
                <a:uFillTx/>
                <a:latin typeface="Segoe UI Semilight"/>
                <a:ea typeface="MS PGothic" panose="020B0600070205080204" pitchFamily="34" charset="-128"/>
                <a:cs typeface="+mn-cs"/>
              </a:rPr>
              <a:t>Orchestration</a:t>
            </a:r>
          </a:p>
        </p:txBody>
      </p:sp>
      <p:sp>
        <p:nvSpPr>
          <p:cNvPr id="156" name="TextBox 155"/>
          <p:cNvSpPr txBox="1"/>
          <p:nvPr/>
        </p:nvSpPr>
        <p:spPr>
          <a:xfrm>
            <a:off x="6442562" y="5773670"/>
            <a:ext cx="2169401" cy="538587"/>
          </a:xfrm>
          <a:prstGeom prst="rect">
            <a:avLst/>
          </a:prstGeom>
          <a:noFill/>
        </p:spPr>
        <p:txBody>
          <a:bodyPr wrap="square" lIns="179057" tIns="143245" rIns="179057" bIns="143245" rtlCol="0">
            <a:spAutoFit/>
          </a:bodyPr>
          <a:lstStyle/>
          <a:p>
            <a:pPr marL="0" marR="0" lvl="0" indent="0" algn="ctr" defTabSz="913205" rtl="0" eaLnBrk="1" fontAlgn="auto" latinLnBrk="0" hangingPunct="1">
              <a:lnSpc>
                <a:spcPct val="90000"/>
              </a:lnSpc>
              <a:spcBef>
                <a:spcPts val="0"/>
              </a:spcBef>
              <a:spcAft>
                <a:spcPts val="587"/>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Semilight"/>
                <a:ea typeface="MS PGothic" panose="020B0600070205080204" pitchFamily="34" charset="-128"/>
                <a:cs typeface="+mn-cs"/>
              </a:rPr>
              <a:t>On Premise</a:t>
            </a:r>
          </a:p>
        </p:txBody>
      </p:sp>
      <p:pic>
        <p:nvPicPr>
          <p:cNvPr id="4" name="Picture 3"/>
          <p:cNvPicPr>
            <a:picLocks noChangeAspect="1"/>
          </p:cNvPicPr>
          <p:nvPr/>
        </p:nvPicPr>
        <p:blipFill>
          <a:blip r:embed="rId7"/>
          <a:stretch>
            <a:fillRect/>
          </a:stretch>
        </p:blipFill>
        <p:spPr>
          <a:xfrm>
            <a:off x="1888965" y="4884389"/>
            <a:ext cx="1261790" cy="882227"/>
          </a:xfrm>
          <a:prstGeom prst="rect">
            <a:avLst/>
          </a:prstGeom>
        </p:spPr>
      </p:pic>
      <p:pic>
        <p:nvPicPr>
          <p:cNvPr id="9" name="Picture 8"/>
          <p:cNvPicPr>
            <a:picLocks noChangeAspect="1"/>
          </p:cNvPicPr>
          <p:nvPr/>
        </p:nvPicPr>
        <p:blipFill>
          <a:blip r:embed="rId8"/>
          <a:stretch>
            <a:fillRect/>
          </a:stretch>
        </p:blipFill>
        <p:spPr>
          <a:xfrm>
            <a:off x="529635" y="3116221"/>
            <a:ext cx="666424" cy="661559"/>
          </a:xfrm>
          <a:prstGeom prst="rect">
            <a:avLst/>
          </a:prstGeom>
        </p:spPr>
      </p:pic>
      <p:sp>
        <p:nvSpPr>
          <p:cNvPr id="157" name="Rectangle 156"/>
          <p:cNvSpPr/>
          <p:nvPr/>
        </p:nvSpPr>
        <p:spPr bwMode="auto">
          <a:xfrm>
            <a:off x="6263021" y="2595958"/>
            <a:ext cx="2116152" cy="602340"/>
          </a:xfrm>
          <a:prstGeom prst="rect">
            <a:avLst/>
          </a:prstGeom>
          <a:solidFill>
            <a:schemeClr val="accent5">
              <a:lumMod val="75000"/>
            </a:schemeClr>
          </a:solidFill>
          <a:ln w="6350" cap="flat" cmpd="sng" algn="ctr">
            <a:noFill/>
            <a:prstDash val="solid"/>
            <a:miter lim="800000"/>
            <a:headEnd type="none" w="med" len="med"/>
            <a:tailEnd type="none" w="med" len="med"/>
          </a:ln>
          <a:effectLst/>
        </p:spPr>
        <p:txBody>
          <a:bodyPr tIns="89642" rIns="33620" bIns="33620" anchor="ctr"/>
          <a:lstStyle/>
          <a:p>
            <a:pPr marL="0" marR="0" lvl="0" indent="0" algn="ctr" defTabSz="914038"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rPr>
              <a:t>Guest Executables</a:t>
            </a:r>
          </a:p>
        </p:txBody>
      </p:sp>
      <p:sp>
        <p:nvSpPr>
          <p:cNvPr id="158" name="Rectangle 157"/>
          <p:cNvSpPr/>
          <p:nvPr/>
        </p:nvSpPr>
        <p:spPr bwMode="auto">
          <a:xfrm>
            <a:off x="1691020" y="2595958"/>
            <a:ext cx="4403337" cy="602340"/>
          </a:xfrm>
          <a:prstGeom prst="rect">
            <a:avLst/>
          </a:prstGeom>
          <a:solidFill>
            <a:schemeClr val="accent5">
              <a:lumMod val="75000"/>
            </a:schemeClr>
          </a:solidFill>
          <a:ln w="6350" cap="flat" cmpd="sng" algn="ctr">
            <a:noFill/>
            <a:prstDash val="solid"/>
            <a:miter lim="800000"/>
            <a:headEnd type="none" w="med" len="med"/>
            <a:tailEnd type="none" w="med" len="med"/>
          </a:ln>
          <a:effectLst/>
        </p:spPr>
        <p:txBody>
          <a:bodyPr tIns="89642" rIns="33620" bIns="33620" anchor="ctr"/>
          <a:lstStyle/>
          <a:p>
            <a:pPr marL="0" marR="0" lvl="0" indent="0" algn="ctr" defTabSz="914038"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rPr>
              <a:t>Reliable Services</a:t>
            </a:r>
          </a:p>
        </p:txBody>
      </p:sp>
      <p:sp>
        <p:nvSpPr>
          <p:cNvPr id="159" name="Rectangle 158"/>
          <p:cNvSpPr/>
          <p:nvPr/>
        </p:nvSpPr>
        <p:spPr bwMode="auto">
          <a:xfrm>
            <a:off x="3978204" y="1877374"/>
            <a:ext cx="2116153" cy="602340"/>
          </a:xfrm>
          <a:prstGeom prst="rect">
            <a:avLst/>
          </a:prstGeom>
          <a:solidFill>
            <a:schemeClr val="accent5">
              <a:lumMod val="75000"/>
            </a:schemeClr>
          </a:solidFill>
          <a:ln w="6350" cap="flat" cmpd="sng" algn="ctr">
            <a:noFill/>
            <a:prstDash val="solid"/>
            <a:miter lim="800000"/>
            <a:headEnd type="none" w="med" len="med"/>
            <a:tailEnd type="none" w="med" len="med"/>
          </a:ln>
          <a:effectLst/>
        </p:spPr>
        <p:txBody>
          <a:bodyPr tIns="89642" rIns="33620" bIns="33620" anchor="ctr"/>
          <a:lstStyle/>
          <a:p>
            <a:pPr marL="0" marR="0" lvl="0" indent="0" algn="ctr" defTabSz="914038"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rPr>
              <a:t>Reliable Actors</a:t>
            </a:r>
          </a:p>
        </p:txBody>
      </p:sp>
      <p:sp>
        <p:nvSpPr>
          <p:cNvPr id="160" name="Rectangle 159"/>
          <p:cNvSpPr/>
          <p:nvPr/>
        </p:nvSpPr>
        <p:spPr bwMode="auto">
          <a:xfrm>
            <a:off x="1691020" y="1877374"/>
            <a:ext cx="2116153" cy="598473"/>
          </a:xfrm>
          <a:prstGeom prst="rect">
            <a:avLst/>
          </a:prstGeom>
          <a:solidFill>
            <a:schemeClr val="accent5">
              <a:lumMod val="75000"/>
            </a:schemeClr>
          </a:solidFill>
          <a:ln w="6350" cap="flat" cmpd="sng" algn="ctr">
            <a:noFill/>
            <a:prstDash val="solid"/>
            <a:miter lim="800000"/>
            <a:headEnd type="none" w="med" len="med"/>
            <a:tailEnd type="none" w="med" len="med"/>
          </a:ln>
          <a:effectLst/>
        </p:spPr>
        <p:txBody>
          <a:bodyPr tIns="89642" rIns="33620" bIns="33620" anchor="ctr"/>
          <a:lstStyle/>
          <a:p>
            <a:pPr marL="0" marR="0" lvl="0" indent="0" algn="ctr" defTabSz="914038"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rPr>
              <a:t>  </a:t>
            </a:r>
          </a:p>
          <a:p>
            <a:pPr marL="0" marR="0" lvl="0" indent="0" algn="ctr" defTabSz="91403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a:p>
            <a:pPr marL="0" marR="0" lvl="0" indent="0" algn="ctr" defTabSz="914038"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rPr>
              <a:t>ASP.NET Core</a:t>
            </a:r>
          </a:p>
          <a:p>
            <a:pPr marL="0" marR="0" lvl="0" indent="0" algn="l" defTabSz="914038"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rPr>
              <a:t>    </a:t>
            </a:r>
          </a:p>
          <a:p>
            <a:pPr marL="0" marR="0" lvl="0" indent="0" algn="ctr" defTabSz="91403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61" name="Rectangle 160"/>
          <p:cNvSpPr/>
          <p:nvPr/>
        </p:nvSpPr>
        <p:spPr bwMode="auto">
          <a:xfrm>
            <a:off x="8521685" y="2593231"/>
            <a:ext cx="2116152" cy="605067"/>
          </a:xfrm>
          <a:prstGeom prst="rect">
            <a:avLst/>
          </a:prstGeom>
          <a:solidFill>
            <a:schemeClr val="accent5">
              <a:lumMod val="75000"/>
            </a:schemeClr>
          </a:solidFill>
          <a:ln w="6350" cap="flat" cmpd="sng" algn="ctr">
            <a:noFill/>
            <a:prstDash val="solid"/>
            <a:miter lim="800000"/>
            <a:headEnd type="none" w="med" len="med"/>
            <a:tailEnd type="none" w="med" len="med"/>
          </a:ln>
          <a:effectLst/>
        </p:spPr>
        <p:txBody>
          <a:bodyPr tIns="89642" rIns="33620" bIns="33620" anchor="ctr"/>
          <a:lstStyle/>
          <a:p>
            <a:pPr marL="0" marR="0" lvl="0" indent="0" algn="ctr" defTabSz="914038"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rPr>
              <a:t>Containers</a:t>
            </a:r>
          </a:p>
        </p:txBody>
      </p:sp>
      <p:pic>
        <p:nvPicPr>
          <p:cNvPr id="163" name="Picture 162"/>
          <p:cNvPicPr>
            <a:picLocks noChangeAspect="1"/>
          </p:cNvPicPr>
          <p:nvPr/>
        </p:nvPicPr>
        <p:blipFill>
          <a:blip r:embed="rId9"/>
          <a:stretch>
            <a:fillRect/>
          </a:stretch>
        </p:blipFill>
        <p:spPr>
          <a:xfrm>
            <a:off x="3214664" y="4078023"/>
            <a:ext cx="814909" cy="977891"/>
          </a:xfrm>
          <a:prstGeom prst="rect">
            <a:avLst/>
          </a:prstGeom>
        </p:spPr>
      </p:pic>
      <p:sp>
        <p:nvSpPr>
          <p:cNvPr id="164" name="TextBox 163"/>
          <p:cNvSpPr txBox="1"/>
          <p:nvPr/>
        </p:nvSpPr>
        <p:spPr>
          <a:xfrm>
            <a:off x="1570037" y="3268662"/>
            <a:ext cx="1627604" cy="809430"/>
          </a:xfrm>
          <a:prstGeom prst="rect">
            <a:avLst/>
          </a:prstGeom>
          <a:noFill/>
        </p:spPr>
        <p:txBody>
          <a:bodyPr wrap="square" lIns="179057" tIns="143245" rIns="179057" bIns="143245" rtlCol="0">
            <a:spAutoFit/>
          </a:bodyPr>
          <a:lstStyle/>
          <a:p>
            <a:pPr marL="0" marR="0" lvl="0" indent="0" algn="ctr" defTabSz="913205" rtl="0" eaLnBrk="1" fontAlgn="auto" latinLnBrk="0" hangingPunct="1">
              <a:lnSpc>
                <a:spcPct val="90000"/>
              </a:lnSpc>
              <a:spcBef>
                <a:spcPts val="0"/>
              </a:spcBef>
              <a:spcAft>
                <a:spcPts val="587"/>
              </a:spcAft>
              <a:buClrTx/>
              <a:buSzTx/>
              <a:buFontTx/>
              <a:buNone/>
              <a:tabLst/>
              <a:defRPr/>
            </a:pPr>
            <a:r>
              <a:rPr kumimoji="0" lang="en-US" sz="1600" b="0" i="0" u="none" strike="noStrike" kern="0" cap="none" spc="0" normalizeH="0" baseline="0" noProof="0">
                <a:ln>
                  <a:noFill/>
                </a:ln>
                <a:gradFill>
                  <a:gsLst>
                    <a:gs pos="12097">
                      <a:srgbClr val="FFFFFF"/>
                    </a:gs>
                    <a:gs pos="34000">
                      <a:srgbClr val="FFFFFF"/>
                    </a:gs>
                  </a:gsLst>
                  <a:lin ang="5400000" scaled="0"/>
                </a:gradFill>
                <a:effectLst/>
                <a:uLnTx/>
                <a:uFillTx/>
                <a:latin typeface="Segoe UI Semilight"/>
                <a:ea typeface="MS PGothic" panose="020B0600070205080204" pitchFamily="34" charset="-128"/>
                <a:cs typeface="+mn-cs"/>
              </a:rPr>
              <a:t>Lifecycle</a:t>
            </a:r>
          </a:p>
          <a:p>
            <a:pPr marL="0" marR="0" lvl="0" indent="0" algn="ctr" defTabSz="913205" rtl="0" eaLnBrk="1" fontAlgn="auto" latinLnBrk="0" hangingPunct="1">
              <a:lnSpc>
                <a:spcPct val="90000"/>
              </a:lnSpc>
              <a:spcBef>
                <a:spcPts val="0"/>
              </a:spcBef>
              <a:spcAft>
                <a:spcPts val="587"/>
              </a:spcAft>
              <a:buClrTx/>
              <a:buSzTx/>
              <a:buFontTx/>
              <a:buNone/>
              <a:tabLst/>
              <a:defRPr/>
            </a:pPr>
            <a:r>
              <a:rPr kumimoji="0" lang="en-US" sz="1600" b="0" i="0" u="none" strike="noStrike" kern="0" cap="none" spc="0" normalizeH="0" baseline="0" noProof="0">
                <a:ln>
                  <a:noFill/>
                </a:ln>
                <a:gradFill>
                  <a:gsLst>
                    <a:gs pos="12097">
                      <a:srgbClr val="FFFFFF"/>
                    </a:gs>
                    <a:gs pos="34000">
                      <a:srgbClr val="FFFFFF"/>
                    </a:gs>
                  </a:gsLst>
                  <a:lin ang="5400000" scaled="0"/>
                </a:gradFill>
                <a:effectLst/>
                <a:uLnTx/>
                <a:uFillTx/>
                <a:latin typeface="Segoe UI Semilight"/>
                <a:ea typeface="MS PGothic" panose="020B0600070205080204" pitchFamily="34" charset="-128"/>
                <a:cs typeface="+mn-cs"/>
              </a:rPr>
              <a:t>Management</a:t>
            </a:r>
          </a:p>
        </p:txBody>
      </p:sp>
      <p:sp>
        <p:nvSpPr>
          <p:cNvPr id="165" name="TextBox 164"/>
          <p:cNvSpPr txBox="1"/>
          <p:nvPr/>
        </p:nvSpPr>
        <p:spPr>
          <a:xfrm>
            <a:off x="9215933" y="3261515"/>
            <a:ext cx="1915934" cy="809430"/>
          </a:xfrm>
          <a:prstGeom prst="rect">
            <a:avLst/>
          </a:prstGeom>
          <a:noFill/>
        </p:spPr>
        <p:txBody>
          <a:bodyPr wrap="square" lIns="179057" tIns="143245" rIns="179057" bIns="143245" rtlCol="0">
            <a:spAutoFit/>
          </a:bodyPr>
          <a:lstStyle/>
          <a:p>
            <a:pPr marL="0" marR="0" lvl="0" indent="0" algn="ctr" defTabSz="913205" rtl="0" eaLnBrk="1" fontAlgn="auto" latinLnBrk="0" hangingPunct="1">
              <a:lnSpc>
                <a:spcPct val="90000"/>
              </a:lnSpc>
              <a:spcBef>
                <a:spcPts val="0"/>
              </a:spcBef>
              <a:spcAft>
                <a:spcPts val="587"/>
              </a:spcAft>
              <a:buClrTx/>
              <a:buSzTx/>
              <a:buFontTx/>
              <a:buNone/>
              <a:tabLst/>
              <a:defRPr/>
            </a:pPr>
            <a:r>
              <a:rPr kumimoji="0" lang="en-US" sz="1600" b="0" i="0" u="none" strike="noStrike" kern="0" cap="none" spc="0" normalizeH="0" baseline="0" noProof="0">
                <a:ln>
                  <a:noFill/>
                </a:ln>
                <a:gradFill>
                  <a:gsLst>
                    <a:gs pos="12097">
                      <a:srgbClr val="FFFFFF"/>
                    </a:gs>
                    <a:gs pos="34000">
                      <a:srgbClr val="FFFFFF"/>
                    </a:gs>
                  </a:gsLst>
                  <a:lin ang="5400000" scaled="0"/>
                </a:gradFill>
                <a:effectLst/>
                <a:uLnTx/>
                <a:uFillTx/>
                <a:latin typeface="Segoe UI Semilight"/>
                <a:ea typeface="MS PGothic" panose="020B0600070205080204" pitchFamily="34" charset="-128"/>
                <a:cs typeface="+mn-cs"/>
              </a:rPr>
              <a:t>Auto</a:t>
            </a:r>
          </a:p>
          <a:p>
            <a:pPr marL="0" marR="0" lvl="0" indent="0" algn="ctr" defTabSz="913205" rtl="0" eaLnBrk="1" fontAlgn="auto" latinLnBrk="0" hangingPunct="1">
              <a:lnSpc>
                <a:spcPct val="90000"/>
              </a:lnSpc>
              <a:spcBef>
                <a:spcPts val="0"/>
              </a:spcBef>
              <a:spcAft>
                <a:spcPts val="587"/>
              </a:spcAft>
              <a:buClrTx/>
              <a:buSzTx/>
              <a:buFontTx/>
              <a:buNone/>
              <a:tabLst/>
              <a:defRPr/>
            </a:pPr>
            <a:r>
              <a:rPr kumimoji="0" lang="en-US" sz="1600" b="0" i="0" u="none" strike="noStrike" kern="0" cap="none" spc="0" normalizeH="0" baseline="0" noProof="0">
                <a:ln>
                  <a:noFill/>
                </a:ln>
                <a:gradFill>
                  <a:gsLst>
                    <a:gs pos="12097">
                      <a:srgbClr val="FFFFFF"/>
                    </a:gs>
                    <a:gs pos="34000">
                      <a:srgbClr val="FFFFFF"/>
                    </a:gs>
                  </a:gsLst>
                  <a:lin ang="5400000" scaled="0"/>
                </a:gradFill>
                <a:effectLst/>
                <a:uLnTx/>
                <a:uFillTx/>
                <a:latin typeface="Segoe UI Semilight"/>
                <a:ea typeface="MS PGothic" panose="020B0600070205080204" pitchFamily="34" charset="-128"/>
                <a:cs typeface="+mn-cs"/>
              </a:rPr>
              <a:t>scaling</a:t>
            </a:r>
          </a:p>
        </p:txBody>
      </p:sp>
    </p:spTree>
    <p:extLst>
      <p:ext uri="{BB962C8B-B14F-4D97-AF65-F5344CB8AC3E}">
        <p14:creationId xmlns:p14="http://schemas.microsoft.com/office/powerpoint/2010/main" val="1798910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idx="4294967295"/>
          </p:nvPr>
        </p:nvSpPr>
        <p:spPr>
          <a:xfrm>
            <a:off x="576004" y="296862"/>
            <a:ext cx="11888787" cy="917575"/>
          </a:xfrm>
        </p:spPr>
        <p:txBody>
          <a:bodyPr/>
          <a:lstStyle/>
          <a:p>
            <a:r>
              <a:rPr lang="en-US"/>
              <a:t>Services Powered by Service Fabric</a:t>
            </a: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56579" y="1473518"/>
            <a:ext cx="1114993" cy="1240817"/>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52279" y="1466238"/>
            <a:ext cx="1097283" cy="1097280"/>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886749" y="4518914"/>
            <a:ext cx="874946" cy="874946"/>
          </a:xfrm>
          <a:prstGeom prst="rect">
            <a:avLst/>
          </a:prstGeom>
        </p:spPr>
      </p:pic>
      <p:pic>
        <p:nvPicPr>
          <p:cNvPr id="8" name="Picture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507597" y="1478240"/>
            <a:ext cx="1005840" cy="1005840"/>
          </a:xfrm>
          <a:prstGeom prst="rect">
            <a:avLst/>
          </a:prstGeom>
        </p:spPr>
      </p:pic>
      <p:pic>
        <p:nvPicPr>
          <p:cNvPr id="9" name="Picture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729138" y="1490229"/>
            <a:ext cx="988518" cy="988518"/>
          </a:xfrm>
          <a:prstGeom prst="rect">
            <a:avLst/>
          </a:prstGeom>
        </p:spPr>
      </p:pic>
      <p:pic>
        <p:nvPicPr>
          <p:cNvPr id="10" name="Picture 9"/>
          <p:cNvPicPr>
            <a:picLocks noChangeAspect="1"/>
          </p:cNvPicPr>
          <p:nvPr/>
        </p:nvPicPr>
        <p:blipFill>
          <a:blip r:embed="rId8"/>
          <a:stretch>
            <a:fillRect/>
          </a:stretch>
        </p:blipFill>
        <p:spPr>
          <a:xfrm>
            <a:off x="177211" y="4433074"/>
            <a:ext cx="2029423" cy="1217654"/>
          </a:xfrm>
          <a:prstGeom prst="rect">
            <a:avLst/>
          </a:prstGeom>
        </p:spPr>
      </p:pic>
      <p:pic>
        <p:nvPicPr>
          <p:cNvPr id="11" name="Picture 10"/>
          <p:cNvPicPr>
            <a:picLocks noChangeAspect="1"/>
          </p:cNvPicPr>
          <p:nvPr/>
        </p:nvPicPr>
        <p:blipFill>
          <a:blip r:embed="rId9"/>
          <a:stretch>
            <a:fillRect/>
          </a:stretch>
        </p:blipFill>
        <p:spPr>
          <a:xfrm>
            <a:off x="10656954" y="4231970"/>
            <a:ext cx="1317961" cy="1317961"/>
          </a:xfrm>
          <a:prstGeom prst="rect">
            <a:avLst/>
          </a:prstGeom>
        </p:spPr>
      </p:pic>
      <p:sp>
        <p:nvSpPr>
          <p:cNvPr id="12" name="TextBox 11"/>
          <p:cNvSpPr txBox="1"/>
          <p:nvPr/>
        </p:nvSpPr>
        <p:spPr>
          <a:xfrm>
            <a:off x="418434" y="2639376"/>
            <a:ext cx="2565510" cy="1037207"/>
          </a:xfrm>
          <a:prstGeom prst="rect">
            <a:avLst/>
          </a:prstGeom>
          <a:noFill/>
        </p:spPr>
        <p:txBody>
          <a:bodyPr wrap="non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800" b="0" i="0" u="none" strike="noStrike" kern="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SQL Database</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2.1 million DBs</a:t>
            </a:r>
          </a:p>
        </p:txBody>
      </p:sp>
      <p:sp>
        <p:nvSpPr>
          <p:cNvPr id="14" name="TextBox 13"/>
          <p:cNvSpPr txBox="1"/>
          <p:nvPr/>
        </p:nvSpPr>
        <p:spPr>
          <a:xfrm>
            <a:off x="2484437" y="5535958"/>
            <a:ext cx="1628394" cy="683264"/>
          </a:xfrm>
          <a:prstGeom prst="rect">
            <a:avLst/>
          </a:prstGeom>
          <a:noFill/>
        </p:spPr>
        <p:txBody>
          <a:bodyPr wrap="non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800" b="0" i="0" u="none" strike="noStrike" kern="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Cortana</a:t>
            </a:r>
          </a:p>
        </p:txBody>
      </p:sp>
      <p:sp>
        <p:nvSpPr>
          <p:cNvPr id="15" name="TextBox 14"/>
          <p:cNvSpPr txBox="1"/>
          <p:nvPr/>
        </p:nvSpPr>
        <p:spPr>
          <a:xfrm>
            <a:off x="10399919" y="5598360"/>
            <a:ext cx="1736053" cy="683264"/>
          </a:xfrm>
          <a:prstGeom prst="rect">
            <a:avLst/>
          </a:prstGeom>
          <a:noFill/>
        </p:spPr>
        <p:txBody>
          <a:bodyPr wrap="non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800" b="0" i="0" u="none" strike="noStrike" kern="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Power BI</a:t>
            </a:r>
          </a:p>
        </p:txBody>
      </p:sp>
      <p:sp>
        <p:nvSpPr>
          <p:cNvPr id="16" name="TextBox 15"/>
          <p:cNvSpPr txBox="1"/>
          <p:nvPr/>
        </p:nvSpPr>
        <p:spPr>
          <a:xfrm>
            <a:off x="9934036" y="2465349"/>
            <a:ext cx="2152962" cy="1474250"/>
          </a:xfrm>
          <a:prstGeom prst="rect">
            <a:avLst/>
          </a:prstGeom>
          <a:noFill/>
        </p:spPr>
        <p:txBody>
          <a:bodyPr wrap="non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800" b="0" i="0" u="none" strike="noStrike" kern="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Event Hubs</a:t>
            </a: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a:ea typeface="Segoe UI" pitchFamily="34" charset="0"/>
                <a:cs typeface="Segoe UI" pitchFamily="34" charset="0"/>
              </a:rPr>
              <a:t>60</a:t>
            </a:r>
            <a:r>
              <a:rPr kumimoji="0" lang="en-US" sz="1800" b="0" i="0" u="none" strike="noStrike" kern="0" cap="none" spc="0" normalizeH="0" baseline="0" noProof="0" err="1">
                <a:ln>
                  <a:noFill/>
                </a:ln>
                <a:solidFill>
                  <a:sysClr val="windowText" lastClr="000000"/>
                </a:solidFill>
                <a:effectLst/>
                <a:uLnTx/>
                <a:uFillTx/>
                <a:latin typeface="Segoe UI"/>
                <a:ea typeface="Segoe UI" pitchFamily="34" charset="0"/>
                <a:cs typeface="Segoe UI" pitchFamily="34" charset="0"/>
              </a:rPr>
              <a:t>bn</a:t>
            </a:r>
            <a:r>
              <a:rPr kumimoji="0" lang="en-US" sz="1800" b="0" i="0" u="none" strike="noStrike" kern="0" cap="none" spc="0" normalizeH="0" baseline="0" noProof="0">
                <a:ln>
                  <a:noFill/>
                </a:ln>
                <a:solidFill>
                  <a:sysClr val="windowText" lastClr="000000"/>
                </a:solidFill>
                <a:effectLst/>
                <a:uLnTx/>
                <a:uFillTx/>
                <a:latin typeface="Segoe UI"/>
                <a:ea typeface="Segoe UI" pitchFamily="34" charset="0"/>
                <a:cs typeface="Segoe UI" pitchFamily="34" charset="0"/>
              </a:rPr>
              <a:t> events/day</a:t>
            </a:r>
          </a:p>
          <a:p>
            <a:pPr marL="0" marR="0" lvl="0" indent="0" algn="ctr" defTabSz="914400" rtl="0" eaLnBrk="1" fontAlgn="auto" latinLnBrk="0" hangingPunct="1">
              <a:lnSpc>
                <a:spcPct val="90000"/>
              </a:lnSpc>
              <a:spcBef>
                <a:spcPts val="0"/>
              </a:spcBef>
              <a:spcAft>
                <a:spcPts val="600"/>
              </a:spcAft>
              <a:buClrTx/>
              <a:buSzTx/>
              <a:buFontTx/>
              <a:buNone/>
              <a:tabLst/>
              <a:defRPr/>
            </a:pPr>
            <a:endParaRPr kumimoji="0" lang="en-US" sz="2800" b="0" i="0" u="none" strike="noStrike" kern="0" cap="none" spc="0" normalizeH="0" baseline="0" noProof="0">
              <a:ln>
                <a:noFill/>
              </a:ln>
              <a:gradFill>
                <a:gsLst>
                  <a:gs pos="2917">
                    <a:srgbClr val="505050"/>
                  </a:gs>
                  <a:gs pos="30000">
                    <a:srgbClr val="505050"/>
                  </a:gs>
                </a:gsLst>
                <a:lin ang="5400000" scaled="0"/>
              </a:gradFill>
              <a:effectLst/>
              <a:uLnTx/>
              <a:uFillTx/>
              <a:latin typeface="Segoe UI"/>
              <a:ea typeface="+mn-ea"/>
              <a:cs typeface="+mn-cs"/>
            </a:endParaRPr>
          </a:p>
        </p:txBody>
      </p:sp>
      <p:sp>
        <p:nvSpPr>
          <p:cNvPr id="17" name="TextBox 16"/>
          <p:cNvSpPr txBox="1"/>
          <p:nvPr/>
        </p:nvSpPr>
        <p:spPr>
          <a:xfrm>
            <a:off x="6901841" y="2519210"/>
            <a:ext cx="2480487" cy="1009507"/>
          </a:xfrm>
          <a:prstGeom prst="rect">
            <a:avLst/>
          </a:prstGeom>
          <a:noFill/>
        </p:spPr>
        <p:txBody>
          <a:bodyPr wrap="non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800" b="0" i="0" u="none" strike="noStrike" kern="0" cap="none" spc="0" normalizeH="0" baseline="0" noProof="0" err="1">
                <a:ln>
                  <a:noFill/>
                </a:ln>
                <a:gradFill>
                  <a:gsLst>
                    <a:gs pos="2917">
                      <a:srgbClr val="505050"/>
                    </a:gs>
                    <a:gs pos="30000">
                      <a:srgbClr val="505050"/>
                    </a:gs>
                  </a:gsLst>
                  <a:lin ang="5400000" scaled="0"/>
                </a:gradFill>
                <a:effectLst/>
                <a:uLnTx/>
                <a:uFillTx/>
                <a:latin typeface="Segoe UI"/>
                <a:ea typeface="+mn-ea"/>
                <a:cs typeface="+mn-cs"/>
              </a:rPr>
              <a:t>IoT</a:t>
            </a:r>
            <a:r>
              <a:rPr kumimoji="0" lang="en-US" sz="2800" b="0" i="0" u="none" strike="noStrike" kern="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 Hub</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M</a:t>
            </a:r>
            <a:r>
              <a:rPr kumimoji="0" lang="en-US" sz="1800" b="0" i="0" u="none" strike="noStrike" kern="0" cap="none" spc="0" normalizeH="0" baseline="0" noProof="0" err="1">
                <a:ln>
                  <a:noFill/>
                </a:ln>
                <a:gradFill>
                  <a:gsLst>
                    <a:gs pos="2917">
                      <a:srgbClr val="505050"/>
                    </a:gs>
                    <a:gs pos="30000">
                      <a:srgbClr val="505050"/>
                    </a:gs>
                  </a:gsLst>
                  <a:lin ang="5400000" scaled="0"/>
                </a:gradFill>
                <a:effectLst/>
                <a:uLnTx/>
                <a:uFillTx/>
                <a:latin typeface="Segoe UI"/>
                <a:ea typeface="+mn-ea"/>
                <a:cs typeface="+mn-cs"/>
              </a:rPr>
              <a:t>illions</a:t>
            </a:r>
            <a:r>
              <a:rPr kumimoji="0" lang="en-US" sz="1800" b="0" i="0" u="none" strike="noStrike" kern="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 of messages</a:t>
            </a:r>
            <a:endParaRPr kumimoji="0" lang="en-US" sz="2800" b="0" i="0" u="none" strike="noStrike" kern="0" cap="none" spc="0" normalizeH="0" baseline="0" noProof="0">
              <a:ln>
                <a:noFill/>
              </a:ln>
              <a:gradFill>
                <a:gsLst>
                  <a:gs pos="2917">
                    <a:srgbClr val="505050"/>
                  </a:gs>
                  <a:gs pos="30000">
                    <a:srgbClr val="505050"/>
                  </a:gs>
                </a:gsLst>
                <a:lin ang="5400000" scaled="0"/>
              </a:gradFill>
              <a:effectLst/>
              <a:uLnTx/>
              <a:uFillTx/>
              <a:latin typeface="Segoe UI"/>
              <a:ea typeface="+mn-ea"/>
              <a:cs typeface="+mn-cs"/>
            </a:endParaRPr>
          </a:p>
        </p:txBody>
      </p:sp>
      <p:pic>
        <p:nvPicPr>
          <p:cNvPr id="18" name="Picture 17"/>
          <p:cNvPicPr>
            <a:picLocks noChangeAspect="1"/>
          </p:cNvPicPr>
          <p:nvPr/>
        </p:nvPicPr>
        <p:blipFill>
          <a:blip r:embed="rId10"/>
          <a:stretch>
            <a:fillRect/>
          </a:stretch>
        </p:blipFill>
        <p:spPr>
          <a:xfrm>
            <a:off x="4685702" y="4444665"/>
            <a:ext cx="2042095" cy="1143573"/>
          </a:xfrm>
          <a:prstGeom prst="rect">
            <a:avLst/>
          </a:prstGeom>
        </p:spPr>
      </p:pic>
      <p:pic>
        <p:nvPicPr>
          <p:cNvPr id="20" name="Picture 19"/>
          <p:cNvPicPr>
            <a:picLocks noChangeAspect="1"/>
          </p:cNvPicPr>
          <p:nvPr/>
        </p:nvPicPr>
        <p:blipFill>
          <a:blip r:embed="rId11"/>
          <a:stretch>
            <a:fillRect/>
          </a:stretch>
        </p:blipFill>
        <p:spPr>
          <a:xfrm>
            <a:off x="7140155" y="4076649"/>
            <a:ext cx="3180042" cy="1780824"/>
          </a:xfrm>
          <a:prstGeom prst="rect">
            <a:avLst/>
          </a:prstGeom>
        </p:spPr>
      </p:pic>
      <p:sp>
        <p:nvSpPr>
          <p:cNvPr id="21" name="TextBox 20"/>
          <p:cNvSpPr txBox="1"/>
          <p:nvPr/>
        </p:nvSpPr>
        <p:spPr>
          <a:xfrm>
            <a:off x="536776" y="5512695"/>
            <a:ext cx="1310295" cy="683264"/>
          </a:xfrm>
          <a:prstGeom prst="rect">
            <a:avLst/>
          </a:prstGeom>
          <a:noFill/>
        </p:spPr>
        <p:txBody>
          <a:bodyPr wrap="non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800" b="0" i="0" u="none" strike="noStrike" kern="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Skype</a:t>
            </a:r>
          </a:p>
        </p:txBody>
      </p:sp>
      <p:sp>
        <p:nvSpPr>
          <p:cNvPr id="22" name="TextBox 21"/>
          <p:cNvSpPr txBox="1"/>
          <p:nvPr/>
        </p:nvSpPr>
        <p:spPr>
          <a:xfrm>
            <a:off x="5019617" y="5594009"/>
            <a:ext cx="1385637" cy="683264"/>
          </a:xfrm>
          <a:prstGeom prst="rect">
            <a:avLst/>
          </a:prstGeom>
          <a:noFill/>
        </p:spPr>
        <p:txBody>
          <a:bodyPr wrap="non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800" b="0" i="0" u="none" strike="noStrike" kern="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Intune</a:t>
            </a:r>
          </a:p>
        </p:txBody>
      </p:sp>
      <p:sp>
        <p:nvSpPr>
          <p:cNvPr id="23" name="TextBox 22"/>
          <p:cNvSpPr txBox="1"/>
          <p:nvPr/>
        </p:nvSpPr>
        <p:spPr>
          <a:xfrm>
            <a:off x="7681416" y="5633398"/>
            <a:ext cx="1893788" cy="683264"/>
          </a:xfrm>
          <a:prstGeom prst="rect">
            <a:avLst/>
          </a:prstGeom>
          <a:noFill/>
        </p:spPr>
        <p:txBody>
          <a:bodyPr wrap="non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800" b="0" i="0" u="none" strike="noStrike" kern="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Dynamics</a:t>
            </a:r>
          </a:p>
        </p:txBody>
      </p:sp>
      <p:sp>
        <p:nvSpPr>
          <p:cNvPr id="2" name="TextBox 1"/>
          <p:cNvSpPr txBox="1"/>
          <p:nvPr/>
        </p:nvSpPr>
        <p:spPr>
          <a:xfrm>
            <a:off x="2568640" y="3520598"/>
            <a:ext cx="7274945" cy="738664"/>
          </a:xfrm>
          <a:prstGeom prst="rect">
            <a:avLst/>
          </a:prstGeom>
          <a:solidFill>
            <a:schemeClr val="accent5">
              <a:lumMod val="60000"/>
              <a:lumOff val="40000"/>
            </a:schemeClr>
          </a:solid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32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30% of Azure cores run Service Fabric</a:t>
            </a:r>
          </a:p>
        </p:txBody>
      </p:sp>
      <p:sp>
        <p:nvSpPr>
          <p:cNvPr id="24" name="TextBox 23"/>
          <p:cNvSpPr txBox="1"/>
          <p:nvPr/>
        </p:nvSpPr>
        <p:spPr>
          <a:xfrm>
            <a:off x="1798637" y="6191203"/>
            <a:ext cx="8639687" cy="738664"/>
          </a:xfrm>
          <a:prstGeom prst="rect">
            <a:avLst/>
          </a:prstGeom>
          <a:solidFill>
            <a:schemeClr val="accent5">
              <a:lumMod val="60000"/>
              <a:lumOff val="40000"/>
            </a:schemeClr>
          </a:solid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32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Designed for mission critical tier 1 workloads</a:t>
            </a:r>
          </a:p>
        </p:txBody>
      </p:sp>
      <p:sp>
        <p:nvSpPr>
          <p:cNvPr id="25" name="TextBox 24"/>
          <p:cNvSpPr txBox="1"/>
          <p:nvPr/>
        </p:nvSpPr>
        <p:spPr>
          <a:xfrm>
            <a:off x="3616391" y="2519209"/>
            <a:ext cx="2831545" cy="1009507"/>
          </a:xfrm>
          <a:prstGeom prst="rect">
            <a:avLst/>
          </a:prstGeom>
          <a:noFill/>
        </p:spPr>
        <p:txBody>
          <a:bodyPr wrap="non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800" b="0" i="0" u="none" strike="noStrike" kern="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Cosmos DB</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Billions transactions/day</a:t>
            </a:r>
            <a:endParaRPr kumimoji="0" lang="en-US" sz="2800" b="0" i="0" u="none" strike="noStrike" kern="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30427817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4" grpId="0" animBg="1"/>
      <p:bldP spid="25"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a:t>
            </a:r>
          </a:p>
        </p:txBody>
      </p:sp>
      <p:sp>
        <p:nvSpPr>
          <p:cNvPr id="3" name="Text Placeholder 2"/>
          <p:cNvSpPr>
            <a:spLocks noGrp="1"/>
          </p:cNvSpPr>
          <p:nvPr>
            <p:ph type="body" sz="quarter" idx="10"/>
          </p:nvPr>
        </p:nvSpPr>
        <p:spPr>
          <a:xfrm>
            <a:off x="274702" y="1211287"/>
            <a:ext cx="11888787" cy="5010602"/>
          </a:xfrm>
        </p:spPr>
        <p:txBody>
          <a:bodyPr/>
          <a:lstStyle/>
          <a:p>
            <a:pPr marL="514350" indent="-514350">
              <a:buFont typeface="+mj-lt"/>
              <a:buAutoNum type="arabicPeriod"/>
            </a:pPr>
            <a:r>
              <a:rPr lang="en-US" sz="3200" b="1" dirty="0"/>
              <a:t>Web Service</a:t>
            </a:r>
            <a:r>
              <a:rPr lang="en-US" sz="3200" dirty="0"/>
              <a:t>: This is a stateless front-end web service using ASP.NET Core in a Reliable Service.</a:t>
            </a:r>
          </a:p>
          <a:p>
            <a:pPr marL="514350" indent="-514350">
              <a:buFont typeface="+mj-lt"/>
              <a:buAutoNum type="arabicPeriod"/>
            </a:pPr>
            <a:r>
              <a:rPr lang="en-US" sz="3200" b="1" dirty="0"/>
              <a:t>Guest EXE Backend Service</a:t>
            </a:r>
            <a:r>
              <a:rPr lang="en-US" sz="3200" dirty="0"/>
              <a:t>: This is a simple guest executable, a pre-compiled EXE that is packaged up and run on Service Fabric as-is. </a:t>
            </a:r>
          </a:p>
          <a:p>
            <a:pPr marL="514350" indent="-514350">
              <a:buFont typeface="+mj-lt"/>
              <a:buAutoNum type="arabicPeriod"/>
            </a:pPr>
            <a:r>
              <a:rPr lang="en-US" sz="3200" b="1" dirty="0"/>
              <a:t>Stateless Backend Service</a:t>
            </a:r>
            <a:r>
              <a:rPr lang="en-US" sz="3200" dirty="0"/>
              <a:t>: This is a stateless back-end service using Service Remoting. </a:t>
            </a:r>
          </a:p>
          <a:p>
            <a:pPr marL="514350" indent="-514350">
              <a:buFont typeface="+mj-lt"/>
              <a:buAutoNum type="arabicPeriod"/>
            </a:pPr>
            <a:r>
              <a:rPr lang="en-US" sz="3200" b="1" dirty="0" err="1"/>
              <a:t>Stateful</a:t>
            </a:r>
            <a:r>
              <a:rPr lang="en-US" sz="3200" b="1" dirty="0"/>
              <a:t> Backend Service: </a:t>
            </a:r>
            <a:r>
              <a:rPr lang="en-US" sz="3200" dirty="0"/>
              <a:t>This is a </a:t>
            </a:r>
            <a:r>
              <a:rPr lang="en-US" sz="3200" dirty="0" err="1"/>
              <a:t>stateful</a:t>
            </a:r>
            <a:r>
              <a:rPr lang="en-US" sz="3200" dirty="0"/>
              <a:t> back-end service using ASP.NET Core, using Reliable Collections</a:t>
            </a:r>
          </a:p>
          <a:p>
            <a:pPr marL="514350" indent="-514350">
              <a:buFont typeface="+mj-lt"/>
              <a:buAutoNum type="arabicPeriod"/>
            </a:pPr>
            <a:r>
              <a:rPr lang="en-US" sz="3200" b="1" dirty="0"/>
              <a:t>Actor Backend Service:</a:t>
            </a:r>
            <a:r>
              <a:rPr lang="en-US" sz="3200" dirty="0"/>
              <a:t> This is a back-end Reliable Actor service.</a:t>
            </a:r>
          </a:p>
        </p:txBody>
      </p:sp>
      <p:sp>
        <p:nvSpPr>
          <p:cNvPr id="4" name="Rectangle 3"/>
          <p:cNvSpPr/>
          <p:nvPr/>
        </p:nvSpPr>
        <p:spPr>
          <a:xfrm>
            <a:off x="274639" y="6469062"/>
            <a:ext cx="10667998" cy="369332"/>
          </a:xfrm>
          <a:prstGeom prst="rect">
            <a:avLst/>
          </a:prstGeom>
        </p:spPr>
        <p:txBody>
          <a:bodyPr wrap="square">
            <a:spAutoFit/>
          </a:bodyPr>
          <a:lstStyle/>
          <a:p>
            <a:r>
              <a:rPr lang="en-US" dirty="0"/>
              <a:t>https://azure.microsoft.com/en-us/resources/samples/service-fabric-dotnet-getting-started/</a:t>
            </a:r>
          </a:p>
        </p:txBody>
      </p:sp>
    </p:spTree>
    <p:extLst>
      <p:ext uri="{BB962C8B-B14F-4D97-AF65-F5344CB8AC3E}">
        <p14:creationId xmlns:p14="http://schemas.microsoft.com/office/powerpoint/2010/main" val="888127029"/>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Hints</a:t>
            </a:r>
          </a:p>
        </p:txBody>
      </p:sp>
      <p:sp>
        <p:nvSpPr>
          <p:cNvPr id="3" name="Text Placeholder 2"/>
          <p:cNvSpPr>
            <a:spLocks noGrp="1"/>
          </p:cNvSpPr>
          <p:nvPr>
            <p:ph type="body" sz="quarter" idx="10"/>
          </p:nvPr>
        </p:nvSpPr>
        <p:spPr>
          <a:xfrm>
            <a:off x="274702" y="1211287"/>
            <a:ext cx="11888787" cy="2289858"/>
          </a:xfrm>
        </p:spPr>
        <p:txBody>
          <a:bodyPr/>
          <a:lstStyle/>
          <a:p>
            <a:r>
              <a:rPr lang="en-US" dirty="0"/>
              <a:t>Ensure that you create your cluster with the reverse proxy feature enabled.</a:t>
            </a:r>
          </a:p>
          <a:p>
            <a:r>
              <a:rPr lang="en-US" dirty="0"/>
              <a:t>Set up a Load Balancer rule to map port 8081 from the public IP to the backend nodes</a:t>
            </a:r>
          </a:p>
        </p:txBody>
      </p:sp>
      <p:pic>
        <p:nvPicPr>
          <p:cNvPr id="4" name="Picture 3">
            <a:extLst>
              <a:ext uri="{FF2B5EF4-FFF2-40B4-BE49-F238E27FC236}">
                <a16:creationId xmlns:a16="http://schemas.microsoft.com/office/drawing/2014/main" id="{1899E9C2-E819-4F15-A70B-5D97150CBF33}"/>
              </a:ext>
            </a:extLst>
          </p:cNvPr>
          <p:cNvPicPr>
            <a:picLocks noChangeAspect="1"/>
          </p:cNvPicPr>
          <p:nvPr/>
        </p:nvPicPr>
        <p:blipFill>
          <a:blip r:embed="rId3"/>
          <a:stretch>
            <a:fillRect/>
          </a:stretch>
        </p:blipFill>
        <p:spPr>
          <a:xfrm>
            <a:off x="9418637" y="3846160"/>
            <a:ext cx="2229474" cy="2699102"/>
          </a:xfrm>
          <a:prstGeom prst="rect">
            <a:avLst/>
          </a:prstGeom>
        </p:spPr>
      </p:pic>
      <p:pic>
        <p:nvPicPr>
          <p:cNvPr id="6" name="Picture 5">
            <a:extLst>
              <a:ext uri="{FF2B5EF4-FFF2-40B4-BE49-F238E27FC236}">
                <a16:creationId xmlns:a16="http://schemas.microsoft.com/office/drawing/2014/main" id="{730F26FA-2969-45B2-9256-49EA068CFBD1}"/>
              </a:ext>
            </a:extLst>
          </p:cNvPr>
          <p:cNvPicPr>
            <a:picLocks noChangeAspect="1"/>
          </p:cNvPicPr>
          <p:nvPr/>
        </p:nvPicPr>
        <p:blipFill>
          <a:blip r:embed="rId4"/>
          <a:stretch>
            <a:fillRect/>
          </a:stretch>
        </p:blipFill>
        <p:spPr>
          <a:xfrm>
            <a:off x="5684837" y="3846159"/>
            <a:ext cx="3609804" cy="2704495"/>
          </a:xfrm>
          <a:prstGeom prst="rect">
            <a:avLst/>
          </a:prstGeom>
        </p:spPr>
      </p:pic>
    </p:spTree>
    <p:extLst>
      <p:ext uri="{BB962C8B-B14F-4D97-AF65-F5344CB8AC3E}">
        <p14:creationId xmlns:p14="http://schemas.microsoft.com/office/powerpoint/2010/main" val="2847923473"/>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638" y="2125662"/>
            <a:ext cx="11887200" cy="1181862"/>
          </a:xfrm>
        </p:spPr>
        <p:txBody>
          <a:bodyPr/>
          <a:lstStyle/>
          <a:p>
            <a:r>
              <a:rPr lang="en-US" dirty="0"/>
              <a:t>Functions</a:t>
            </a:r>
          </a:p>
        </p:txBody>
      </p:sp>
    </p:spTree>
    <p:extLst>
      <p:ext uri="{BB962C8B-B14F-4D97-AF65-F5344CB8AC3E}">
        <p14:creationId xmlns:p14="http://schemas.microsoft.com/office/powerpoint/2010/main" val="2583536194"/>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4923021" y="4131226"/>
            <a:ext cx="2719762" cy="1035840"/>
          </a:xfrm>
          <a:prstGeom prst="rect">
            <a:avLst/>
          </a:prstGeom>
          <a:noFill/>
        </p:spPr>
        <p:txBody>
          <a:bodyPr wrap="square" lIns="93247" tIns="149196" rIns="186494" bIns="149196" rtlCol="0">
            <a:spAutoFit/>
          </a:bodyPr>
          <a:lstStyle/>
          <a:p>
            <a:pPr marL="0" marR="0" lvl="0" indent="0" algn="ctr" defTabSz="1243192" rtl="0" eaLnBrk="1" fontAlgn="auto" latinLnBrk="0" hangingPunct="1">
              <a:lnSpc>
                <a:spcPct val="90000"/>
              </a:lnSpc>
              <a:spcBef>
                <a:spcPts val="0"/>
              </a:spcBef>
              <a:spcAft>
                <a:spcPts val="1224"/>
              </a:spcAft>
              <a:buClrTx/>
              <a:buSzTx/>
              <a:buFontTx/>
              <a:buNone/>
              <a:tabLst/>
              <a:defRPr/>
            </a:pPr>
            <a:r>
              <a:rPr kumimoji="0" lang="en-US" sz="2600" b="0" i="0" u="none" strike="noStrike" kern="0" cap="none" spc="0" normalizeH="0" baseline="0" noProof="0">
                <a:ln>
                  <a:noFill/>
                </a:ln>
                <a:gradFill>
                  <a:gsLst>
                    <a:gs pos="1250">
                      <a:srgbClr val="353535"/>
                    </a:gs>
                    <a:gs pos="100000">
                      <a:srgbClr val="353535"/>
                    </a:gs>
                  </a:gsLst>
                  <a:lin ang="5400000" scaled="0"/>
                </a:gradFill>
                <a:effectLst/>
                <a:uLnTx/>
                <a:uFillTx/>
                <a:latin typeface="Segoe UI Semilight"/>
                <a:ea typeface="+mn-ea"/>
                <a:cs typeface="Segoe UI"/>
              </a:rPr>
              <a:t>Event-driven/ instant scale</a:t>
            </a:r>
          </a:p>
        </p:txBody>
      </p:sp>
      <p:sp>
        <p:nvSpPr>
          <p:cNvPr id="61" name="TextBox 60"/>
          <p:cNvSpPr txBox="1"/>
          <p:nvPr/>
        </p:nvSpPr>
        <p:spPr>
          <a:xfrm>
            <a:off x="8589736" y="4131226"/>
            <a:ext cx="2504611" cy="668574"/>
          </a:xfrm>
          <a:prstGeom prst="rect">
            <a:avLst/>
          </a:prstGeom>
          <a:noFill/>
        </p:spPr>
        <p:txBody>
          <a:bodyPr wrap="square" lIns="93247" tIns="149196" rIns="186494" bIns="149196" rtlCol="0">
            <a:spAutoFit/>
          </a:bodyPr>
          <a:lstStyle/>
          <a:p>
            <a:pPr marL="0" marR="0" lvl="0" indent="0" algn="ctr" defTabSz="1243192" rtl="0" eaLnBrk="1" fontAlgn="auto" latinLnBrk="0" hangingPunct="1">
              <a:lnSpc>
                <a:spcPct val="90000"/>
              </a:lnSpc>
              <a:spcBef>
                <a:spcPts val="0"/>
              </a:spcBef>
              <a:spcAft>
                <a:spcPts val="1224"/>
              </a:spcAft>
              <a:buClrTx/>
              <a:buSzTx/>
              <a:buFontTx/>
              <a:buNone/>
              <a:tabLst/>
              <a:defRPr/>
            </a:pPr>
            <a:r>
              <a:rPr kumimoji="0" lang="en-US" sz="2600" b="0" i="0" u="none" strike="noStrike" kern="0" cap="none" spc="0" normalizeH="0" baseline="0" noProof="0">
                <a:ln>
                  <a:noFill/>
                </a:ln>
                <a:gradFill>
                  <a:gsLst>
                    <a:gs pos="1250">
                      <a:srgbClr val="353535"/>
                    </a:gs>
                    <a:gs pos="100000">
                      <a:srgbClr val="353535"/>
                    </a:gs>
                  </a:gsLst>
                  <a:lin ang="5400000" scaled="0"/>
                </a:gradFill>
                <a:effectLst/>
                <a:uLnTx/>
                <a:uFillTx/>
                <a:latin typeface="Segoe UI Semilight"/>
                <a:ea typeface="+mn-ea"/>
                <a:cs typeface="Segoe UI"/>
              </a:rPr>
              <a:t>Micro-billing</a:t>
            </a:r>
          </a:p>
        </p:txBody>
      </p:sp>
      <p:sp>
        <p:nvSpPr>
          <p:cNvPr id="60" name="TextBox 59"/>
          <p:cNvSpPr txBox="1"/>
          <p:nvPr/>
        </p:nvSpPr>
        <p:spPr>
          <a:xfrm>
            <a:off x="1344125" y="4131226"/>
            <a:ext cx="2631942" cy="1035840"/>
          </a:xfrm>
          <a:prstGeom prst="rect">
            <a:avLst/>
          </a:prstGeom>
          <a:noFill/>
        </p:spPr>
        <p:txBody>
          <a:bodyPr wrap="square" lIns="93247" tIns="149196" rIns="186494" bIns="149196" rtlCol="0">
            <a:spAutoFit/>
          </a:bodyPr>
          <a:lstStyle/>
          <a:p>
            <a:pPr marL="0" marR="0" lvl="0" indent="0" algn="ctr" defTabSz="1243192" rtl="0" eaLnBrk="1" fontAlgn="auto" latinLnBrk="0" hangingPunct="1">
              <a:lnSpc>
                <a:spcPct val="90000"/>
              </a:lnSpc>
              <a:spcBef>
                <a:spcPts val="0"/>
              </a:spcBef>
              <a:spcAft>
                <a:spcPts val="1224"/>
              </a:spcAft>
              <a:buClrTx/>
              <a:buSzTx/>
              <a:buFontTx/>
              <a:buNone/>
              <a:tabLst/>
              <a:defRPr/>
            </a:pPr>
            <a:r>
              <a:rPr kumimoji="0" lang="en-US" sz="2600" b="0" i="0" u="none" strike="noStrike" kern="0" cap="none" spc="0" normalizeH="0" baseline="0" noProof="0">
                <a:ln>
                  <a:noFill/>
                </a:ln>
                <a:gradFill>
                  <a:gsLst>
                    <a:gs pos="1250">
                      <a:srgbClr val="353535"/>
                    </a:gs>
                    <a:gs pos="100000">
                      <a:srgbClr val="353535"/>
                    </a:gs>
                  </a:gsLst>
                  <a:lin ang="5400000" scaled="0"/>
                </a:gradFill>
                <a:effectLst/>
                <a:uLnTx/>
                <a:uFillTx/>
                <a:latin typeface="Segoe UI Semilight"/>
                <a:ea typeface="+mn-ea"/>
                <a:cs typeface="Segoe UI"/>
              </a:rPr>
              <a:t>Abstraction </a:t>
            </a:r>
            <a:br>
              <a:rPr kumimoji="0" lang="en-US" sz="2600" b="0" i="0" u="none" strike="noStrike" kern="0" cap="none" spc="0" normalizeH="0" baseline="0" noProof="0">
                <a:ln>
                  <a:noFill/>
                </a:ln>
                <a:gradFill>
                  <a:gsLst>
                    <a:gs pos="1250">
                      <a:srgbClr val="353535"/>
                    </a:gs>
                    <a:gs pos="100000">
                      <a:srgbClr val="353535"/>
                    </a:gs>
                  </a:gsLst>
                  <a:lin ang="5400000" scaled="0"/>
                </a:gradFill>
                <a:effectLst/>
                <a:uLnTx/>
                <a:uFillTx/>
                <a:latin typeface="Segoe UI Semilight"/>
                <a:ea typeface="+mn-ea"/>
                <a:cs typeface="Segoe UI"/>
              </a:rPr>
            </a:br>
            <a:r>
              <a:rPr kumimoji="0" lang="en-US" sz="2600" b="0" i="0" u="none" strike="noStrike" kern="0" cap="none" spc="0" normalizeH="0" baseline="0" noProof="0">
                <a:ln>
                  <a:noFill/>
                </a:ln>
                <a:gradFill>
                  <a:gsLst>
                    <a:gs pos="1250">
                      <a:srgbClr val="353535"/>
                    </a:gs>
                    <a:gs pos="100000">
                      <a:srgbClr val="353535"/>
                    </a:gs>
                  </a:gsLst>
                  <a:lin ang="5400000" scaled="0"/>
                </a:gradFill>
                <a:effectLst/>
                <a:uLnTx/>
                <a:uFillTx/>
                <a:latin typeface="Segoe UI Semilight"/>
                <a:ea typeface="+mn-ea"/>
                <a:cs typeface="Segoe UI"/>
              </a:rPr>
              <a:t>of servers</a:t>
            </a:r>
          </a:p>
        </p:txBody>
      </p:sp>
      <p:sp>
        <p:nvSpPr>
          <p:cNvPr id="3" name="Title 2"/>
          <p:cNvSpPr>
            <a:spLocks noGrp="1"/>
          </p:cNvSpPr>
          <p:nvPr>
            <p:ph type="title"/>
          </p:nvPr>
        </p:nvSpPr>
        <p:spPr/>
        <p:txBody>
          <a:bodyPr/>
          <a:lstStyle/>
          <a:p>
            <a:r>
              <a:rPr lang="en-US"/>
              <a:t>What is </a:t>
            </a:r>
            <a:r>
              <a:rPr lang="en-US" err="1"/>
              <a:t>Serverless</a:t>
            </a:r>
            <a:r>
              <a:rPr lang="en-US"/>
              <a:t>?</a:t>
            </a:r>
            <a:br>
              <a:rPr lang="en-US"/>
            </a:br>
            <a:endParaRPr lang="en-US"/>
          </a:p>
        </p:txBody>
      </p:sp>
      <p:grpSp>
        <p:nvGrpSpPr>
          <p:cNvPr id="20" name="Group 19"/>
          <p:cNvGrpSpPr/>
          <p:nvPr/>
        </p:nvGrpSpPr>
        <p:grpSpPr>
          <a:xfrm>
            <a:off x="8982423" y="2349507"/>
            <a:ext cx="1719234" cy="1719234"/>
            <a:chOff x="8982815" y="2349343"/>
            <a:chExt cx="1719478" cy="1719478"/>
          </a:xfrm>
        </p:grpSpPr>
        <p:sp>
          <p:nvSpPr>
            <p:cNvPr id="207" name="Oval 206"/>
            <p:cNvSpPr/>
            <p:nvPr/>
          </p:nvSpPr>
          <p:spPr bwMode="auto">
            <a:xfrm>
              <a:off x="8982815" y="2349343"/>
              <a:ext cx="1719478" cy="1719478"/>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9" name="Group 4"/>
            <p:cNvGrpSpPr>
              <a:grpSpLocks noChangeAspect="1"/>
            </p:cNvGrpSpPr>
            <p:nvPr/>
          </p:nvGrpSpPr>
          <p:grpSpPr bwMode="auto">
            <a:xfrm>
              <a:off x="9516647" y="2813805"/>
              <a:ext cx="651814" cy="755044"/>
              <a:chOff x="6136" y="1969"/>
              <a:chExt cx="221" cy="256"/>
            </a:xfrm>
          </p:grpSpPr>
          <p:sp>
            <p:nvSpPr>
              <p:cNvPr id="12" name="Freeform 5"/>
              <p:cNvSpPr>
                <a:spLocks/>
              </p:cNvSpPr>
              <p:nvPr/>
            </p:nvSpPr>
            <p:spPr bwMode="auto">
              <a:xfrm>
                <a:off x="6247" y="2046"/>
                <a:ext cx="42" cy="111"/>
              </a:xfrm>
              <a:custGeom>
                <a:avLst/>
                <a:gdLst>
                  <a:gd name="T0" fmla="*/ 0 w 42"/>
                  <a:gd name="T1" fmla="*/ 0 h 111"/>
                  <a:gd name="T2" fmla="*/ 0 w 42"/>
                  <a:gd name="T3" fmla="*/ 68 h 111"/>
                  <a:gd name="T4" fmla="*/ 42 w 42"/>
                  <a:gd name="T5" fmla="*/ 111 h 111"/>
                </a:gdLst>
                <a:ahLst/>
                <a:cxnLst>
                  <a:cxn ang="0">
                    <a:pos x="T0" y="T1"/>
                  </a:cxn>
                  <a:cxn ang="0">
                    <a:pos x="T2" y="T3"/>
                  </a:cxn>
                  <a:cxn ang="0">
                    <a:pos x="T4" y="T5"/>
                  </a:cxn>
                </a:cxnLst>
                <a:rect l="0" t="0" r="r" b="b"/>
                <a:pathLst>
                  <a:path w="42" h="111">
                    <a:moveTo>
                      <a:pt x="0" y="0"/>
                    </a:moveTo>
                    <a:lnTo>
                      <a:pt x="0" y="68"/>
                    </a:lnTo>
                    <a:lnTo>
                      <a:pt x="42" y="111"/>
                    </a:lnTo>
                  </a:path>
                </a:pathLst>
              </a:custGeom>
              <a:noFill/>
              <a:ln w="26988"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3" name="Oval 6"/>
              <p:cNvSpPr>
                <a:spLocks noChangeArrowheads="1"/>
              </p:cNvSpPr>
              <p:nvPr/>
            </p:nvSpPr>
            <p:spPr bwMode="auto">
              <a:xfrm>
                <a:off x="6136" y="2003"/>
                <a:ext cx="221" cy="222"/>
              </a:xfrm>
              <a:prstGeom prst="ellipse">
                <a:avLst/>
              </a:prstGeom>
              <a:noFill/>
              <a:ln w="26988"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4" name="Line 7"/>
              <p:cNvSpPr>
                <a:spLocks noChangeShapeType="1"/>
              </p:cNvSpPr>
              <p:nvPr/>
            </p:nvSpPr>
            <p:spPr bwMode="auto">
              <a:xfrm>
                <a:off x="6221" y="1969"/>
                <a:ext cx="51" cy="0"/>
              </a:xfrm>
              <a:prstGeom prst="line">
                <a:avLst/>
              </a:prstGeom>
              <a:noFill/>
              <a:ln w="269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5" name="Line 8"/>
              <p:cNvSpPr>
                <a:spLocks noChangeShapeType="1"/>
              </p:cNvSpPr>
              <p:nvPr/>
            </p:nvSpPr>
            <p:spPr bwMode="auto">
              <a:xfrm flipV="1">
                <a:off x="6247" y="1969"/>
                <a:ext cx="0" cy="34"/>
              </a:xfrm>
              <a:prstGeom prst="line">
                <a:avLst/>
              </a:prstGeom>
              <a:noFill/>
              <a:ln w="269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6" name="Line 9"/>
              <p:cNvSpPr>
                <a:spLocks noChangeShapeType="1"/>
              </p:cNvSpPr>
              <p:nvPr/>
            </p:nvSpPr>
            <p:spPr bwMode="auto">
              <a:xfrm flipH="1">
                <a:off x="6323" y="2008"/>
                <a:ext cx="30" cy="29"/>
              </a:xfrm>
              <a:prstGeom prst="line">
                <a:avLst/>
              </a:prstGeom>
              <a:noFill/>
              <a:ln w="269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7" name="Line 10"/>
              <p:cNvSpPr>
                <a:spLocks noChangeShapeType="1"/>
              </p:cNvSpPr>
              <p:nvPr/>
            </p:nvSpPr>
            <p:spPr bwMode="auto">
              <a:xfrm>
                <a:off x="6140" y="2008"/>
                <a:ext cx="30" cy="29"/>
              </a:xfrm>
              <a:prstGeom prst="line">
                <a:avLst/>
              </a:prstGeom>
              <a:noFill/>
              <a:ln w="269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sp>
          <p:nvSpPr>
            <p:cNvPr id="18" name="Oval 17"/>
            <p:cNvSpPr/>
            <p:nvPr/>
          </p:nvSpPr>
          <p:spPr bwMode="auto">
            <a:xfrm>
              <a:off x="9558292" y="3400148"/>
              <a:ext cx="210105" cy="210105"/>
            </a:xfrm>
            <a:prstGeom prst="ellipse">
              <a:avLst/>
            </a:prstGeom>
            <a:solidFill>
              <a:schemeClr val="bg1"/>
            </a:solidFill>
            <a:ln w="254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9" name="TextBox 18"/>
            <p:cNvSpPr txBox="1"/>
            <p:nvPr/>
          </p:nvSpPr>
          <p:spPr>
            <a:xfrm>
              <a:off x="9435652" y="3287113"/>
              <a:ext cx="454292" cy="461665"/>
            </a:xfrm>
            <a:prstGeom prst="rect">
              <a:avLst/>
            </a:prstGeom>
            <a:noFill/>
          </p:spPr>
          <p:txBody>
            <a:bodyPr wrap="none" lIns="182854" tIns="146283" rIns="182854" bIns="146283"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1199" b="0" i="0" u="none" strike="noStrike" kern="1200" cap="none" spc="0" normalizeH="0" baseline="0" noProof="0">
                  <a:ln>
                    <a:noFill/>
                  </a:ln>
                  <a:gradFill>
                    <a:gsLst>
                      <a:gs pos="2917">
                        <a:srgbClr val="0078D7"/>
                      </a:gs>
                      <a:gs pos="30000">
                        <a:srgbClr val="0078D7"/>
                      </a:gs>
                    </a:gsLst>
                    <a:lin ang="5400000" scaled="0"/>
                  </a:gradFill>
                  <a:effectLst/>
                  <a:uLnTx/>
                  <a:uFillTx/>
                  <a:latin typeface="Segoe UI Semibold" panose="020B0702040204020203" pitchFamily="34" charset="0"/>
                  <a:ea typeface="+mn-ea"/>
                  <a:cs typeface="Segoe UI Semibold" panose="020B0702040204020203" pitchFamily="34" charset="0"/>
                </a:rPr>
                <a:t>$</a:t>
              </a:r>
            </a:p>
          </p:txBody>
        </p:sp>
      </p:grpSp>
      <p:grpSp>
        <p:nvGrpSpPr>
          <p:cNvPr id="27" name="Group 26"/>
          <p:cNvGrpSpPr/>
          <p:nvPr/>
        </p:nvGrpSpPr>
        <p:grpSpPr>
          <a:xfrm>
            <a:off x="5423284" y="2349507"/>
            <a:ext cx="1719234" cy="1719234"/>
            <a:chOff x="5423171" y="2349343"/>
            <a:chExt cx="1719478" cy="1719478"/>
          </a:xfrm>
        </p:grpSpPr>
        <p:sp>
          <p:nvSpPr>
            <p:cNvPr id="195" name="Oval 194"/>
            <p:cNvSpPr/>
            <p:nvPr/>
          </p:nvSpPr>
          <p:spPr bwMode="auto">
            <a:xfrm>
              <a:off x="5423171" y="2349343"/>
              <a:ext cx="1719478" cy="1719478"/>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26" name="Group 25"/>
            <p:cNvGrpSpPr/>
            <p:nvPr/>
          </p:nvGrpSpPr>
          <p:grpSpPr>
            <a:xfrm>
              <a:off x="5899566" y="2925199"/>
              <a:ext cx="712436" cy="614067"/>
              <a:chOff x="6093204" y="2914441"/>
              <a:chExt cx="379412" cy="327025"/>
            </a:xfrm>
            <a:solidFill>
              <a:schemeClr val="bg1"/>
            </a:solidFill>
          </p:grpSpPr>
          <p:sp>
            <p:nvSpPr>
              <p:cNvPr id="24" name="Freeform 14"/>
              <p:cNvSpPr>
                <a:spLocks noEditPoints="1"/>
              </p:cNvSpPr>
              <p:nvPr/>
            </p:nvSpPr>
            <p:spPr bwMode="auto">
              <a:xfrm>
                <a:off x="6093204" y="2914441"/>
                <a:ext cx="379412" cy="327025"/>
              </a:xfrm>
              <a:custGeom>
                <a:avLst/>
                <a:gdLst>
                  <a:gd name="T0" fmla="*/ 222 w 239"/>
                  <a:gd name="T1" fmla="*/ 189 h 206"/>
                  <a:gd name="T2" fmla="*/ 145 w 239"/>
                  <a:gd name="T3" fmla="*/ 189 h 206"/>
                  <a:gd name="T4" fmla="*/ 145 w 239"/>
                  <a:gd name="T5" fmla="*/ 94 h 206"/>
                  <a:gd name="T6" fmla="*/ 17 w 239"/>
                  <a:gd name="T7" fmla="*/ 94 h 206"/>
                  <a:gd name="T8" fmla="*/ 17 w 239"/>
                  <a:gd name="T9" fmla="*/ 17 h 206"/>
                  <a:gd name="T10" fmla="*/ 162 w 239"/>
                  <a:gd name="T11" fmla="*/ 17 h 206"/>
                  <a:gd name="T12" fmla="*/ 162 w 239"/>
                  <a:gd name="T13" fmla="*/ 0 h 206"/>
                  <a:gd name="T14" fmla="*/ 0 w 239"/>
                  <a:gd name="T15" fmla="*/ 0 h 206"/>
                  <a:gd name="T16" fmla="*/ 0 w 239"/>
                  <a:gd name="T17" fmla="*/ 206 h 206"/>
                  <a:gd name="T18" fmla="*/ 239 w 239"/>
                  <a:gd name="T19" fmla="*/ 206 h 206"/>
                  <a:gd name="T20" fmla="*/ 239 w 239"/>
                  <a:gd name="T21" fmla="*/ 77 h 206"/>
                  <a:gd name="T22" fmla="*/ 222 w 239"/>
                  <a:gd name="T23" fmla="*/ 77 h 206"/>
                  <a:gd name="T24" fmla="*/ 222 w 239"/>
                  <a:gd name="T25" fmla="*/ 189 h 206"/>
                  <a:gd name="T26" fmla="*/ 17 w 239"/>
                  <a:gd name="T27" fmla="*/ 112 h 206"/>
                  <a:gd name="T28" fmla="*/ 128 w 239"/>
                  <a:gd name="T29" fmla="*/ 112 h 206"/>
                  <a:gd name="T30" fmla="*/ 128 w 239"/>
                  <a:gd name="T31" fmla="*/ 189 h 206"/>
                  <a:gd name="T32" fmla="*/ 17 w 239"/>
                  <a:gd name="T33" fmla="*/ 189 h 206"/>
                  <a:gd name="T34" fmla="*/ 17 w 239"/>
                  <a:gd name="T35" fmla="*/ 112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9" h="206">
                    <a:moveTo>
                      <a:pt x="222" y="189"/>
                    </a:moveTo>
                    <a:lnTo>
                      <a:pt x="145" y="189"/>
                    </a:lnTo>
                    <a:lnTo>
                      <a:pt x="145" y="94"/>
                    </a:lnTo>
                    <a:lnTo>
                      <a:pt x="17" y="94"/>
                    </a:lnTo>
                    <a:lnTo>
                      <a:pt x="17" y="17"/>
                    </a:lnTo>
                    <a:lnTo>
                      <a:pt x="162" y="17"/>
                    </a:lnTo>
                    <a:lnTo>
                      <a:pt x="162" y="0"/>
                    </a:lnTo>
                    <a:lnTo>
                      <a:pt x="0" y="0"/>
                    </a:lnTo>
                    <a:lnTo>
                      <a:pt x="0" y="206"/>
                    </a:lnTo>
                    <a:lnTo>
                      <a:pt x="239" y="206"/>
                    </a:lnTo>
                    <a:lnTo>
                      <a:pt x="239" y="77"/>
                    </a:lnTo>
                    <a:lnTo>
                      <a:pt x="222" y="77"/>
                    </a:lnTo>
                    <a:lnTo>
                      <a:pt x="222" y="189"/>
                    </a:lnTo>
                    <a:close/>
                    <a:moveTo>
                      <a:pt x="17" y="112"/>
                    </a:moveTo>
                    <a:lnTo>
                      <a:pt x="128" y="112"/>
                    </a:lnTo>
                    <a:lnTo>
                      <a:pt x="128" y="189"/>
                    </a:lnTo>
                    <a:lnTo>
                      <a:pt x="17" y="189"/>
                    </a:lnTo>
                    <a:lnTo>
                      <a:pt x="17" y="112"/>
                    </a:lnTo>
                    <a:close/>
                  </a:path>
                </a:pathLst>
              </a:custGeom>
              <a:grpFill/>
              <a:ln w="15875">
                <a:solidFill>
                  <a:schemeClr val="tx2"/>
                </a:solidFill>
                <a:miter lim="800000"/>
                <a:headEnd/>
                <a:tailEnd/>
              </a:ln>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5" name="Freeform 15"/>
              <p:cNvSpPr>
                <a:spLocks/>
              </p:cNvSpPr>
              <p:nvPr/>
            </p:nvSpPr>
            <p:spPr bwMode="auto">
              <a:xfrm>
                <a:off x="6326566" y="2914441"/>
                <a:ext cx="146050" cy="146050"/>
              </a:xfrm>
              <a:custGeom>
                <a:avLst/>
                <a:gdLst>
                  <a:gd name="T0" fmla="*/ 32 w 92"/>
                  <a:gd name="T1" fmla="*/ 17 h 92"/>
                  <a:gd name="T2" fmla="*/ 62 w 92"/>
                  <a:gd name="T3" fmla="*/ 17 h 92"/>
                  <a:gd name="T4" fmla="*/ 0 w 92"/>
                  <a:gd name="T5" fmla="*/ 79 h 92"/>
                  <a:gd name="T6" fmla="*/ 13 w 92"/>
                  <a:gd name="T7" fmla="*/ 92 h 92"/>
                  <a:gd name="T8" fmla="*/ 75 w 92"/>
                  <a:gd name="T9" fmla="*/ 30 h 92"/>
                  <a:gd name="T10" fmla="*/ 75 w 92"/>
                  <a:gd name="T11" fmla="*/ 60 h 92"/>
                  <a:gd name="T12" fmla="*/ 92 w 92"/>
                  <a:gd name="T13" fmla="*/ 60 h 92"/>
                  <a:gd name="T14" fmla="*/ 92 w 92"/>
                  <a:gd name="T15" fmla="*/ 0 h 92"/>
                  <a:gd name="T16" fmla="*/ 32 w 92"/>
                  <a:gd name="T17" fmla="*/ 0 h 92"/>
                  <a:gd name="T18" fmla="*/ 32 w 92"/>
                  <a:gd name="T19" fmla="*/ 17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2" h="92">
                    <a:moveTo>
                      <a:pt x="32" y="17"/>
                    </a:moveTo>
                    <a:lnTo>
                      <a:pt x="62" y="17"/>
                    </a:lnTo>
                    <a:lnTo>
                      <a:pt x="0" y="79"/>
                    </a:lnTo>
                    <a:lnTo>
                      <a:pt x="13" y="92"/>
                    </a:lnTo>
                    <a:lnTo>
                      <a:pt x="75" y="30"/>
                    </a:lnTo>
                    <a:lnTo>
                      <a:pt x="75" y="60"/>
                    </a:lnTo>
                    <a:lnTo>
                      <a:pt x="92" y="60"/>
                    </a:lnTo>
                    <a:lnTo>
                      <a:pt x="92" y="0"/>
                    </a:lnTo>
                    <a:lnTo>
                      <a:pt x="32" y="0"/>
                    </a:lnTo>
                    <a:lnTo>
                      <a:pt x="32" y="17"/>
                    </a:lnTo>
                    <a:close/>
                  </a:path>
                </a:pathLst>
              </a:custGeom>
              <a:grpFill/>
              <a:ln w="15875">
                <a:solidFill>
                  <a:schemeClr val="tx2"/>
                </a:solidFill>
                <a:miter lim="800000"/>
                <a:headEnd/>
                <a:tailEnd/>
              </a:ln>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grpSp>
      <p:grpSp>
        <p:nvGrpSpPr>
          <p:cNvPr id="30" name="Group 29"/>
          <p:cNvGrpSpPr/>
          <p:nvPr/>
        </p:nvGrpSpPr>
        <p:grpSpPr>
          <a:xfrm>
            <a:off x="1800479" y="2349507"/>
            <a:ext cx="1719234" cy="1719234"/>
            <a:chOff x="1799852" y="2349343"/>
            <a:chExt cx="1719478" cy="1719478"/>
          </a:xfrm>
        </p:grpSpPr>
        <p:sp>
          <p:nvSpPr>
            <p:cNvPr id="190" name="Oval 189"/>
            <p:cNvSpPr/>
            <p:nvPr/>
          </p:nvSpPr>
          <p:spPr bwMode="auto">
            <a:xfrm>
              <a:off x="1799852" y="2349343"/>
              <a:ext cx="1719478" cy="1719478"/>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209" name="Group 4"/>
            <p:cNvGrpSpPr>
              <a:grpSpLocks noChangeAspect="1"/>
            </p:cNvGrpSpPr>
            <p:nvPr/>
          </p:nvGrpSpPr>
          <p:grpSpPr bwMode="auto">
            <a:xfrm>
              <a:off x="2340343" y="2748281"/>
              <a:ext cx="562401" cy="902183"/>
              <a:chOff x="6" y="12"/>
              <a:chExt cx="192" cy="308"/>
            </a:xfrm>
          </p:grpSpPr>
          <p:sp>
            <p:nvSpPr>
              <p:cNvPr id="210" name="Rectangle 209"/>
              <p:cNvSpPr>
                <a:spLocks noChangeArrowheads="1"/>
              </p:cNvSpPr>
              <p:nvPr/>
            </p:nvSpPr>
            <p:spPr bwMode="auto">
              <a:xfrm>
                <a:off x="28" y="12"/>
                <a:ext cx="170" cy="308"/>
              </a:xfrm>
              <a:prstGeom prst="rect">
                <a:avLst/>
              </a:prstGeom>
              <a:noFill/>
              <a:ln w="254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11" name="Rectangle 210"/>
              <p:cNvSpPr>
                <a:spLocks noChangeArrowheads="1"/>
              </p:cNvSpPr>
              <p:nvPr/>
            </p:nvSpPr>
            <p:spPr bwMode="auto">
              <a:xfrm>
                <a:off x="53" y="35"/>
                <a:ext cx="120" cy="32"/>
              </a:xfrm>
              <a:prstGeom prst="rect">
                <a:avLst/>
              </a:prstGeom>
              <a:noFill/>
              <a:ln w="254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12" name="Rectangle 211"/>
              <p:cNvSpPr>
                <a:spLocks noChangeArrowheads="1"/>
              </p:cNvSpPr>
              <p:nvPr/>
            </p:nvSpPr>
            <p:spPr bwMode="auto">
              <a:xfrm>
                <a:off x="53" y="100"/>
                <a:ext cx="120" cy="32"/>
              </a:xfrm>
              <a:prstGeom prst="rect">
                <a:avLst/>
              </a:prstGeom>
              <a:noFill/>
              <a:ln w="254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13" name="Rectangle 212"/>
              <p:cNvSpPr>
                <a:spLocks noChangeArrowheads="1"/>
              </p:cNvSpPr>
              <p:nvPr/>
            </p:nvSpPr>
            <p:spPr bwMode="auto">
              <a:xfrm>
                <a:off x="53" y="166"/>
                <a:ext cx="120" cy="32"/>
              </a:xfrm>
              <a:prstGeom prst="rect">
                <a:avLst/>
              </a:prstGeom>
              <a:noFill/>
              <a:ln w="254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14" name="Freeform 9"/>
              <p:cNvSpPr>
                <a:spLocks/>
              </p:cNvSpPr>
              <p:nvPr/>
            </p:nvSpPr>
            <p:spPr bwMode="auto">
              <a:xfrm>
                <a:off x="6" y="50"/>
                <a:ext cx="22" cy="55"/>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noFill/>
              <a:ln w="254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15" name="Freeform 10"/>
              <p:cNvSpPr>
                <a:spLocks/>
              </p:cNvSpPr>
              <p:nvPr/>
            </p:nvSpPr>
            <p:spPr bwMode="auto">
              <a:xfrm>
                <a:off x="6" y="162"/>
                <a:ext cx="22" cy="53"/>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noFill/>
              <a:ln w="254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16" name="Oval 215"/>
              <p:cNvSpPr>
                <a:spLocks noChangeArrowheads="1"/>
              </p:cNvSpPr>
              <p:nvPr/>
            </p:nvSpPr>
            <p:spPr bwMode="auto">
              <a:xfrm>
                <a:off x="53" y="263"/>
                <a:ext cx="26" cy="26"/>
              </a:xfrm>
              <a:prstGeom prst="ellipse">
                <a:avLst/>
              </a:prstGeom>
              <a:noFill/>
              <a:ln w="254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17" name="Oval 216"/>
              <p:cNvSpPr>
                <a:spLocks noChangeArrowheads="1"/>
              </p:cNvSpPr>
              <p:nvPr/>
            </p:nvSpPr>
            <p:spPr bwMode="auto">
              <a:xfrm>
                <a:off x="100" y="263"/>
                <a:ext cx="26" cy="26"/>
              </a:xfrm>
              <a:prstGeom prst="ellipse">
                <a:avLst/>
              </a:prstGeom>
              <a:noFill/>
              <a:ln w="254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18" name="Rectangle 217"/>
              <p:cNvSpPr>
                <a:spLocks noChangeArrowheads="1"/>
              </p:cNvSpPr>
              <p:nvPr/>
            </p:nvSpPr>
            <p:spPr bwMode="auto">
              <a:xfrm>
                <a:off x="149" y="263"/>
                <a:ext cx="24" cy="24"/>
              </a:xfrm>
              <a:prstGeom prst="rect">
                <a:avLst/>
              </a:prstGeom>
              <a:noFill/>
              <a:ln w="254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sp>
          <p:nvSpPr>
            <p:cNvPr id="29" name="Rectangle 28"/>
            <p:cNvSpPr/>
            <p:nvPr/>
          </p:nvSpPr>
          <p:spPr bwMode="auto">
            <a:xfrm>
              <a:off x="2540162" y="2722564"/>
              <a:ext cx="57247" cy="5724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19" name="Rectangle 218"/>
            <p:cNvSpPr/>
            <p:nvPr/>
          </p:nvSpPr>
          <p:spPr bwMode="auto">
            <a:xfrm>
              <a:off x="2720322" y="2718442"/>
              <a:ext cx="57247" cy="5724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20" name="Rectangle 219"/>
            <p:cNvSpPr/>
            <p:nvPr/>
          </p:nvSpPr>
          <p:spPr bwMode="auto">
            <a:xfrm>
              <a:off x="2797315" y="2716060"/>
              <a:ext cx="57247" cy="5724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21" name="Rectangle 220"/>
            <p:cNvSpPr/>
            <p:nvPr/>
          </p:nvSpPr>
          <p:spPr bwMode="auto">
            <a:xfrm>
              <a:off x="2865967" y="2719713"/>
              <a:ext cx="57247" cy="5724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22" name="Rectangle 221"/>
            <p:cNvSpPr/>
            <p:nvPr/>
          </p:nvSpPr>
          <p:spPr bwMode="auto">
            <a:xfrm>
              <a:off x="2791040" y="2793014"/>
              <a:ext cx="57247" cy="5724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23" name="Rectangle 222"/>
            <p:cNvSpPr/>
            <p:nvPr/>
          </p:nvSpPr>
          <p:spPr bwMode="auto">
            <a:xfrm>
              <a:off x="2717221" y="2781108"/>
              <a:ext cx="57247" cy="5724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24" name="Rectangle 223"/>
            <p:cNvSpPr/>
            <p:nvPr/>
          </p:nvSpPr>
          <p:spPr bwMode="auto">
            <a:xfrm>
              <a:off x="2793421" y="2859589"/>
              <a:ext cx="57247" cy="72434"/>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25" name="Rectangle 224"/>
            <p:cNvSpPr/>
            <p:nvPr/>
          </p:nvSpPr>
          <p:spPr bwMode="auto">
            <a:xfrm>
              <a:off x="2628239" y="2715498"/>
              <a:ext cx="57247" cy="5724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27" name="Rectangle 226"/>
            <p:cNvSpPr/>
            <p:nvPr/>
          </p:nvSpPr>
          <p:spPr bwMode="auto">
            <a:xfrm>
              <a:off x="2878277" y="2792260"/>
              <a:ext cx="57247" cy="5724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28" name="Rectangle 227"/>
            <p:cNvSpPr/>
            <p:nvPr/>
          </p:nvSpPr>
          <p:spPr bwMode="auto">
            <a:xfrm>
              <a:off x="2877485" y="2870842"/>
              <a:ext cx="57247" cy="5724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29" name="Rectangle 228"/>
            <p:cNvSpPr/>
            <p:nvPr/>
          </p:nvSpPr>
          <p:spPr bwMode="auto">
            <a:xfrm>
              <a:off x="2873508" y="2956004"/>
              <a:ext cx="57247" cy="5724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30" name="Rectangle 229"/>
            <p:cNvSpPr/>
            <p:nvPr/>
          </p:nvSpPr>
          <p:spPr bwMode="auto">
            <a:xfrm>
              <a:off x="2873508" y="3048980"/>
              <a:ext cx="57247" cy="5724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31" name="Rectangle 230"/>
            <p:cNvSpPr/>
            <p:nvPr/>
          </p:nvSpPr>
          <p:spPr bwMode="auto">
            <a:xfrm>
              <a:off x="2715944" y="2881977"/>
              <a:ext cx="57247" cy="5724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32" name="Rectangle 231"/>
            <p:cNvSpPr/>
            <p:nvPr/>
          </p:nvSpPr>
          <p:spPr bwMode="auto">
            <a:xfrm>
              <a:off x="2753880" y="2981337"/>
              <a:ext cx="57247" cy="5724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33" name="Rectangle 232"/>
            <p:cNvSpPr/>
            <p:nvPr/>
          </p:nvSpPr>
          <p:spPr bwMode="auto">
            <a:xfrm>
              <a:off x="2796117" y="3016317"/>
              <a:ext cx="57247" cy="5724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34" name="Rectangle 233"/>
            <p:cNvSpPr/>
            <p:nvPr/>
          </p:nvSpPr>
          <p:spPr bwMode="auto">
            <a:xfrm>
              <a:off x="2678699" y="2980353"/>
              <a:ext cx="57247" cy="5724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35" name="Rectangle 234"/>
            <p:cNvSpPr/>
            <p:nvPr/>
          </p:nvSpPr>
          <p:spPr bwMode="auto">
            <a:xfrm>
              <a:off x="2628238" y="2775588"/>
              <a:ext cx="57247" cy="5724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36" name="Rectangle 235"/>
            <p:cNvSpPr/>
            <p:nvPr/>
          </p:nvSpPr>
          <p:spPr bwMode="auto">
            <a:xfrm>
              <a:off x="2633652" y="2889549"/>
              <a:ext cx="57247" cy="5724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Tree>
    <p:extLst>
      <p:ext uri="{BB962C8B-B14F-4D97-AF65-F5344CB8AC3E}">
        <p14:creationId xmlns:p14="http://schemas.microsoft.com/office/powerpoint/2010/main" val="22732599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p:cTn id="7" dur="500" fill="hold"/>
                                        <p:tgtEl>
                                          <p:spTgt spid="30"/>
                                        </p:tgtEl>
                                        <p:attrNameLst>
                                          <p:attrName>ppt_w</p:attrName>
                                        </p:attrNameLst>
                                      </p:cBhvr>
                                      <p:tavLst>
                                        <p:tav tm="0">
                                          <p:val>
                                            <p:fltVal val="0"/>
                                          </p:val>
                                        </p:tav>
                                        <p:tav tm="100000">
                                          <p:val>
                                            <p:strVal val="#ppt_w"/>
                                          </p:val>
                                        </p:tav>
                                      </p:tavLst>
                                    </p:anim>
                                    <p:anim calcmode="lin" valueType="num">
                                      <p:cBhvr>
                                        <p:cTn id="8" dur="500" fill="hold"/>
                                        <p:tgtEl>
                                          <p:spTgt spid="30"/>
                                        </p:tgtEl>
                                        <p:attrNameLst>
                                          <p:attrName>ppt_h</p:attrName>
                                        </p:attrNameLst>
                                      </p:cBhvr>
                                      <p:tavLst>
                                        <p:tav tm="0">
                                          <p:val>
                                            <p:fltVal val="0"/>
                                          </p:val>
                                        </p:tav>
                                        <p:tav tm="100000">
                                          <p:val>
                                            <p:strVal val="#ppt_h"/>
                                          </p:val>
                                        </p:tav>
                                      </p:tavLst>
                                    </p:anim>
                                    <p:animEffect transition="in" filter="fade">
                                      <p:cBhvr>
                                        <p:cTn id="9" dur="500"/>
                                        <p:tgtEl>
                                          <p:spTgt spid="30"/>
                                        </p:tgtEl>
                                      </p:cBhvr>
                                    </p:animEffect>
                                  </p:childTnLst>
                                </p:cTn>
                              </p:par>
                              <p:par>
                                <p:cTn id="10" presetID="10" presetClass="entr" presetSubtype="0" fill="hold" grpId="0" nodeType="withEffect">
                                  <p:stCondLst>
                                    <p:cond delay="0"/>
                                  </p:stCondLst>
                                  <p:childTnLst>
                                    <p:set>
                                      <p:cBhvr>
                                        <p:cTn id="11" dur="1" fill="hold">
                                          <p:stCondLst>
                                            <p:cond delay="0"/>
                                          </p:stCondLst>
                                        </p:cTn>
                                        <p:tgtEl>
                                          <p:spTgt spid="60"/>
                                        </p:tgtEl>
                                        <p:attrNameLst>
                                          <p:attrName>style.visibility</p:attrName>
                                        </p:attrNameLst>
                                      </p:cBhvr>
                                      <p:to>
                                        <p:strVal val="visible"/>
                                      </p:to>
                                    </p:set>
                                    <p:animEffect transition="in" filter="fade">
                                      <p:cBhvr>
                                        <p:cTn id="12" dur="500"/>
                                        <p:tgtEl>
                                          <p:spTgt spid="60"/>
                                        </p:tgtEl>
                                      </p:cBhvr>
                                    </p:animEffect>
                                  </p:childTnLst>
                                </p:cTn>
                              </p:par>
                              <p:par>
                                <p:cTn id="13" presetID="42" presetClass="path" presetSubtype="0" decel="100000" fill="hold" grpId="1" nodeType="withEffect">
                                  <p:stCondLst>
                                    <p:cond delay="0"/>
                                  </p:stCondLst>
                                  <p:childTnLst>
                                    <p:animMotion origin="layout" path="M 3.55629E-6 4.87971E-6 L 3.55629E-6 -0.05448 " pathEditMode="relative" rAng="0" ptsTypes="AA">
                                      <p:cBhvr>
                                        <p:cTn id="14" dur="500" spd="-100000" fill="hold"/>
                                        <p:tgtEl>
                                          <p:spTgt spid="60"/>
                                        </p:tgtEl>
                                        <p:attrNameLst>
                                          <p:attrName>ppt_x</p:attrName>
                                          <p:attrName>ppt_y</p:attrName>
                                        </p:attrNameLst>
                                      </p:cBhvr>
                                      <p:rCtr x="0" y="-2724"/>
                                    </p:animMotion>
                                  </p:childTnLst>
                                </p:cTn>
                              </p:par>
                              <p:par>
                                <p:cTn id="15" presetID="53" presetClass="entr" presetSubtype="16" fill="hold" nodeType="withEffect">
                                  <p:stCondLst>
                                    <p:cond delay="200"/>
                                  </p:stCondLst>
                                  <p:childTnLst>
                                    <p:set>
                                      <p:cBhvr>
                                        <p:cTn id="16" dur="1" fill="hold">
                                          <p:stCondLst>
                                            <p:cond delay="0"/>
                                          </p:stCondLst>
                                        </p:cTn>
                                        <p:tgtEl>
                                          <p:spTgt spid="27"/>
                                        </p:tgtEl>
                                        <p:attrNameLst>
                                          <p:attrName>style.visibility</p:attrName>
                                        </p:attrNameLst>
                                      </p:cBhvr>
                                      <p:to>
                                        <p:strVal val="visible"/>
                                      </p:to>
                                    </p:set>
                                    <p:anim calcmode="lin" valueType="num">
                                      <p:cBhvr>
                                        <p:cTn id="17" dur="500" fill="hold"/>
                                        <p:tgtEl>
                                          <p:spTgt spid="27"/>
                                        </p:tgtEl>
                                        <p:attrNameLst>
                                          <p:attrName>ppt_w</p:attrName>
                                        </p:attrNameLst>
                                      </p:cBhvr>
                                      <p:tavLst>
                                        <p:tav tm="0">
                                          <p:val>
                                            <p:fltVal val="0"/>
                                          </p:val>
                                        </p:tav>
                                        <p:tav tm="100000">
                                          <p:val>
                                            <p:strVal val="#ppt_w"/>
                                          </p:val>
                                        </p:tav>
                                      </p:tavLst>
                                    </p:anim>
                                    <p:anim calcmode="lin" valueType="num">
                                      <p:cBhvr>
                                        <p:cTn id="18" dur="500" fill="hold"/>
                                        <p:tgtEl>
                                          <p:spTgt spid="27"/>
                                        </p:tgtEl>
                                        <p:attrNameLst>
                                          <p:attrName>ppt_h</p:attrName>
                                        </p:attrNameLst>
                                      </p:cBhvr>
                                      <p:tavLst>
                                        <p:tav tm="0">
                                          <p:val>
                                            <p:fltVal val="0"/>
                                          </p:val>
                                        </p:tav>
                                        <p:tav tm="100000">
                                          <p:val>
                                            <p:strVal val="#ppt_h"/>
                                          </p:val>
                                        </p:tav>
                                      </p:tavLst>
                                    </p:anim>
                                    <p:animEffect transition="in" filter="fade">
                                      <p:cBhvr>
                                        <p:cTn id="19" dur="500"/>
                                        <p:tgtEl>
                                          <p:spTgt spid="27"/>
                                        </p:tgtEl>
                                      </p:cBhvr>
                                    </p:animEffect>
                                  </p:childTnLst>
                                </p:cTn>
                              </p:par>
                              <p:par>
                                <p:cTn id="20" presetID="10" presetClass="entr" presetSubtype="0" fill="hold" grpId="0" nodeType="withEffect">
                                  <p:stCondLst>
                                    <p:cond delay="20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par>
                                <p:cTn id="23" presetID="42" presetClass="path" presetSubtype="0" decel="100000" fill="hold" grpId="1" nodeType="withEffect">
                                  <p:stCondLst>
                                    <p:cond delay="200"/>
                                  </p:stCondLst>
                                  <p:childTnLst>
                                    <p:animMotion origin="layout" path="M 3.55629E-6 4.87971E-6 L 3.55629E-6 -0.05448 " pathEditMode="relative" rAng="0" ptsTypes="AA">
                                      <p:cBhvr>
                                        <p:cTn id="24" dur="500" spd="-100000" fill="hold"/>
                                        <p:tgtEl>
                                          <p:spTgt spid="10"/>
                                        </p:tgtEl>
                                        <p:attrNameLst>
                                          <p:attrName>ppt_x</p:attrName>
                                          <p:attrName>ppt_y</p:attrName>
                                        </p:attrNameLst>
                                      </p:cBhvr>
                                      <p:rCtr x="0" y="-2724"/>
                                    </p:animMotion>
                                  </p:childTnLst>
                                </p:cTn>
                              </p:par>
                              <p:par>
                                <p:cTn id="25" presetID="53" presetClass="entr" presetSubtype="16" fill="hold" nodeType="withEffect">
                                  <p:stCondLst>
                                    <p:cond delay="400"/>
                                  </p:stCondLst>
                                  <p:childTnLst>
                                    <p:set>
                                      <p:cBhvr>
                                        <p:cTn id="26" dur="1" fill="hold">
                                          <p:stCondLst>
                                            <p:cond delay="0"/>
                                          </p:stCondLst>
                                        </p:cTn>
                                        <p:tgtEl>
                                          <p:spTgt spid="20"/>
                                        </p:tgtEl>
                                        <p:attrNameLst>
                                          <p:attrName>style.visibility</p:attrName>
                                        </p:attrNameLst>
                                      </p:cBhvr>
                                      <p:to>
                                        <p:strVal val="visible"/>
                                      </p:to>
                                    </p:set>
                                    <p:anim calcmode="lin" valueType="num">
                                      <p:cBhvr>
                                        <p:cTn id="27" dur="500" fill="hold"/>
                                        <p:tgtEl>
                                          <p:spTgt spid="20"/>
                                        </p:tgtEl>
                                        <p:attrNameLst>
                                          <p:attrName>ppt_w</p:attrName>
                                        </p:attrNameLst>
                                      </p:cBhvr>
                                      <p:tavLst>
                                        <p:tav tm="0">
                                          <p:val>
                                            <p:fltVal val="0"/>
                                          </p:val>
                                        </p:tav>
                                        <p:tav tm="100000">
                                          <p:val>
                                            <p:strVal val="#ppt_w"/>
                                          </p:val>
                                        </p:tav>
                                      </p:tavLst>
                                    </p:anim>
                                    <p:anim calcmode="lin" valueType="num">
                                      <p:cBhvr>
                                        <p:cTn id="28" dur="500" fill="hold"/>
                                        <p:tgtEl>
                                          <p:spTgt spid="20"/>
                                        </p:tgtEl>
                                        <p:attrNameLst>
                                          <p:attrName>ppt_h</p:attrName>
                                        </p:attrNameLst>
                                      </p:cBhvr>
                                      <p:tavLst>
                                        <p:tav tm="0">
                                          <p:val>
                                            <p:fltVal val="0"/>
                                          </p:val>
                                        </p:tav>
                                        <p:tav tm="100000">
                                          <p:val>
                                            <p:strVal val="#ppt_h"/>
                                          </p:val>
                                        </p:tav>
                                      </p:tavLst>
                                    </p:anim>
                                    <p:animEffect transition="in" filter="fade">
                                      <p:cBhvr>
                                        <p:cTn id="29" dur="500"/>
                                        <p:tgtEl>
                                          <p:spTgt spid="20"/>
                                        </p:tgtEl>
                                      </p:cBhvr>
                                    </p:animEffect>
                                  </p:childTnLst>
                                </p:cTn>
                              </p:par>
                              <p:par>
                                <p:cTn id="30" presetID="10" presetClass="entr" presetSubtype="0" fill="hold" grpId="0" nodeType="withEffect">
                                  <p:stCondLst>
                                    <p:cond delay="400"/>
                                  </p:stCondLst>
                                  <p:childTnLst>
                                    <p:set>
                                      <p:cBhvr>
                                        <p:cTn id="31" dur="1" fill="hold">
                                          <p:stCondLst>
                                            <p:cond delay="0"/>
                                          </p:stCondLst>
                                        </p:cTn>
                                        <p:tgtEl>
                                          <p:spTgt spid="61"/>
                                        </p:tgtEl>
                                        <p:attrNameLst>
                                          <p:attrName>style.visibility</p:attrName>
                                        </p:attrNameLst>
                                      </p:cBhvr>
                                      <p:to>
                                        <p:strVal val="visible"/>
                                      </p:to>
                                    </p:set>
                                    <p:animEffect transition="in" filter="fade">
                                      <p:cBhvr>
                                        <p:cTn id="32" dur="500"/>
                                        <p:tgtEl>
                                          <p:spTgt spid="61"/>
                                        </p:tgtEl>
                                      </p:cBhvr>
                                    </p:animEffect>
                                  </p:childTnLst>
                                </p:cTn>
                              </p:par>
                              <p:par>
                                <p:cTn id="33" presetID="42" presetClass="path" presetSubtype="0" decel="100000" fill="hold" grpId="1" nodeType="withEffect">
                                  <p:stCondLst>
                                    <p:cond delay="400"/>
                                  </p:stCondLst>
                                  <p:childTnLst>
                                    <p:animMotion origin="layout" path="M 3.55629E-6 4.87971E-6 L 3.55629E-6 -0.05448 " pathEditMode="relative" rAng="0" ptsTypes="AA">
                                      <p:cBhvr>
                                        <p:cTn id="34" dur="500" spd="-100000" fill="hold"/>
                                        <p:tgtEl>
                                          <p:spTgt spid="61"/>
                                        </p:tgtEl>
                                        <p:attrNameLst>
                                          <p:attrName>ppt_x</p:attrName>
                                          <p:attrName>ppt_y</p:attrName>
                                        </p:attrNameLst>
                                      </p:cBhvr>
                                      <p:rCtr x="0" y="-272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P spid="61" grpId="0"/>
      <p:bldP spid="61" grpId="1"/>
      <p:bldP spid="60" grpId="0"/>
      <p:bldP spid="60" grpId="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4923021" y="4131226"/>
            <a:ext cx="2719762" cy="1035840"/>
          </a:xfrm>
          <a:prstGeom prst="rect">
            <a:avLst/>
          </a:prstGeom>
          <a:noFill/>
        </p:spPr>
        <p:txBody>
          <a:bodyPr wrap="square" lIns="93247" tIns="149196" rIns="186494" bIns="149196" rtlCol="0">
            <a:spAutoFit/>
          </a:bodyPr>
          <a:lstStyle/>
          <a:p>
            <a:pPr marL="0" marR="0" lvl="0" indent="0" algn="ctr" defTabSz="1243192" rtl="0" eaLnBrk="1" fontAlgn="auto" latinLnBrk="0" hangingPunct="1">
              <a:lnSpc>
                <a:spcPct val="90000"/>
              </a:lnSpc>
              <a:spcBef>
                <a:spcPts val="0"/>
              </a:spcBef>
              <a:spcAft>
                <a:spcPts val="1224"/>
              </a:spcAft>
              <a:buClrTx/>
              <a:buSzTx/>
              <a:buFontTx/>
              <a:buNone/>
              <a:tabLst/>
              <a:defRPr/>
            </a:pPr>
            <a:r>
              <a:rPr kumimoji="0" lang="en-US" sz="2600" b="0" i="0" u="none" strike="noStrike" kern="0" cap="none" spc="0" normalizeH="0" baseline="0" noProof="0">
                <a:ln>
                  <a:noFill/>
                </a:ln>
                <a:gradFill>
                  <a:gsLst>
                    <a:gs pos="1250">
                      <a:srgbClr val="353535"/>
                    </a:gs>
                    <a:gs pos="100000">
                      <a:srgbClr val="353535"/>
                    </a:gs>
                  </a:gsLst>
                  <a:lin ang="5400000" scaled="0"/>
                </a:gradFill>
                <a:effectLst/>
                <a:uLnTx/>
                <a:uFillTx/>
                <a:latin typeface="Segoe UI Semilight"/>
                <a:ea typeface="+mn-ea"/>
                <a:cs typeface="Segoe UI"/>
              </a:rPr>
              <a:t>Focus on business logic</a:t>
            </a:r>
          </a:p>
        </p:txBody>
      </p:sp>
      <p:sp>
        <p:nvSpPr>
          <p:cNvPr id="61" name="TextBox 60"/>
          <p:cNvSpPr txBox="1"/>
          <p:nvPr/>
        </p:nvSpPr>
        <p:spPr>
          <a:xfrm>
            <a:off x="8589736" y="4131226"/>
            <a:ext cx="2504611" cy="1035840"/>
          </a:xfrm>
          <a:prstGeom prst="rect">
            <a:avLst/>
          </a:prstGeom>
          <a:noFill/>
        </p:spPr>
        <p:txBody>
          <a:bodyPr wrap="square" lIns="93247" tIns="149196" rIns="186494" bIns="149196" rtlCol="0">
            <a:spAutoFit/>
          </a:bodyPr>
          <a:lstStyle/>
          <a:p>
            <a:pPr marL="0" marR="0" lvl="0" indent="0" algn="ctr" defTabSz="1243192" rtl="0" eaLnBrk="1" fontAlgn="auto" latinLnBrk="0" hangingPunct="1">
              <a:lnSpc>
                <a:spcPct val="90000"/>
              </a:lnSpc>
              <a:spcBef>
                <a:spcPts val="0"/>
              </a:spcBef>
              <a:spcAft>
                <a:spcPts val="1224"/>
              </a:spcAft>
              <a:buClrTx/>
              <a:buSzTx/>
              <a:buFontTx/>
              <a:buNone/>
              <a:tabLst/>
              <a:defRPr/>
            </a:pPr>
            <a:r>
              <a:rPr kumimoji="0" lang="en-US" sz="2600" b="0" i="0" u="none" strike="noStrike" kern="0" cap="none" spc="0" normalizeH="0" baseline="0" noProof="0">
                <a:ln>
                  <a:noFill/>
                </a:ln>
                <a:gradFill>
                  <a:gsLst>
                    <a:gs pos="1250">
                      <a:srgbClr val="353535"/>
                    </a:gs>
                    <a:gs pos="100000">
                      <a:srgbClr val="353535"/>
                    </a:gs>
                  </a:gsLst>
                  <a:lin ang="5400000" scaled="0"/>
                </a:gradFill>
                <a:effectLst/>
                <a:uLnTx/>
                <a:uFillTx/>
                <a:latin typeface="Segoe UI Semilight"/>
                <a:ea typeface="+mn-ea"/>
                <a:cs typeface="Segoe UI"/>
              </a:rPr>
              <a:t>Faster time to market</a:t>
            </a:r>
          </a:p>
        </p:txBody>
      </p:sp>
      <p:sp>
        <p:nvSpPr>
          <p:cNvPr id="60" name="TextBox 59"/>
          <p:cNvSpPr txBox="1"/>
          <p:nvPr/>
        </p:nvSpPr>
        <p:spPr>
          <a:xfrm>
            <a:off x="1282956" y="4131226"/>
            <a:ext cx="2631942" cy="1035840"/>
          </a:xfrm>
          <a:prstGeom prst="rect">
            <a:avLst/>
          </a:prstGeom>
          <a:noFill/>
        </p:spPr>
        <p:txBody>
          <a:bodyPr wrap="square" lIns="93247" tIns="149196" rIns="186494" bIns="149196" rtlCol="0">
            <a:spAutoFit/>
          </a:bodyPr>
          <a:lstStyle/>
          <a:p>
            <a:pPr marL="0" marR="0" lvl="0" indent="0" algn="ctr" defTabSz="1243192" rtl="0" eaLnBrk="1" fontAlgn="auto" latinLnBrk="0" hangingPunct="1">
              <a:lnSpc>
                <a:spcPct val="90000"/>
              </a:lnSpc>
              <a:spcBef>
                <a:spcPts val="0"/>
              </a:spcBef>
              <a:spcAft>
                <a:spcPts val="1224"/>
              </a:spcAft>
              <a:buClrTx/>
              <a:buSzTx/>
              <a:buFontTx/>
              <a:buNone/>
              <a:tabLst/>
              <a:defRPr/>
            </a:pPr>
            <a:r>
              <a:rPr kumimoji="0" lang="en-US" sz="2600" b="0" i="0" u="none" strike="noStrike" kern="0" cap="none" spc="0" normalizeH="0" baseline="0" noProof="0">
                <a:ln>
                  <a:noFill/>
                </a:ln>
                <a:gradFill>
                  <a:gsLst>
                    <a:gs pos="1250">
                      <a:srgbClr val="353535"/>
                    </a:gs>
                    <a:gs pos="100000">
                      <a:srgbClr val="353535"/>
                    </a:gs>
                  </a:gsLst>
                  <a:lin ang="5400000" scaled="0"/>
                </a:gradFill>
                <a:effectLst/>
                <a:uLnTx/>
                <a:uFillTx/>
                <a:latin typeface="Segoe UI Semilight"/>
                <a:ea typeface="+mn-ea"/>
                <a:cs typeface="Segoe UI"/>
              </a:rPr>
              <a:t>DevOps Productivity</a:t>
            </a:r>
          </a:p>
        </p:txBody>
      </p:sp>
      <p:sp>
        <p:nvSpPr>
          <p:cNvPr id="3" name="Title 2"/>
          <p:cNvSpPr>
            <a:spLocks noGrp="1"/>
          </p:cNvSpPr>
          <p:nvPr>
            <p:ph type="title"/>
          </p:nvPr>
        </p:nvSpPr>
        <p:spPr/>
        <p:txBody>
          <a:bodyPr/>
          <a:lstStyle/>
          <a:p>
            <a:r>
              <a:rPr lang="en-US" dirty="0" err="1"/>
              <a:t>Serverless</a:t>
            </a:r>
            <a:r>
              <a:rPr lang="en-US" dirty="0"/>
              <a:t> is Great!</a:t>
            </a:r>
            <a:br>
              <a:rPr lang="en-US" dirty="0"/>
            </a:br>
            <a:endParaRPr lang="en-US" dirty="0"/>
          </a:p>
        </p:txBody>
      </p:sp>
      <p:grpSp>
        <p:nvGrpSpPr>
          <p:cNvPr id="237" name="Group 236"/>
          <p:cNvGrpSpPr/>
          <p:nvPr/>
        </p:nvGrpSpPr>
        <p:grpSpPr>
          <a:xfrm>
            <a:off x="1800479" y="2349507"/>
            <a:ext cx="1719234" cy="1719234"/>
            <a:chOff x="1799852" y="2349343"/>
            <a:chExt cx="1719478" cy="1719478"/>
          </a:xfrm>
        </p:grpSpPr>
        <p:sp>
          <p:nvSpPr>
            <p:cNvPr id="190" name="Oval 189"/>
            <p:cNvSpPr/>
            <p:nvPr/>
          </p:nvSpPr>
          <p:spPr bwMode="auto">
            <a:xfrm>
              <a:off x="1799852" y="2349343"/>
              <a:ext cx="1719478" cy="1719478"/>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4" name="Group 4"/>
            <p:cNvGrpSpPr>
              <a:grpSpLocks noChangeAspect="1"/>
            </p:cNvGrpSpPr>
            <p:nvPr/>
          </p:nvGrpSpPr>
          <p:grpSpPr bwMode="auto">
            <a:xfrm>
              <a:off x="2084315" y="2864915"/>
              <a:ext cx="1119410" cy="646770"/>
              <a:chOff x="12" y="8"/>
              <a:chExt cx="270" cy="156"/>
            </a:xfrm>
          </p:grpSpPr>
          <p:sp>
            <p:nvSpPr>
              <p:cNvPr id="6" name="Oval 5"/>
              <p:cNvSpPr>
                <a:spLocks noChangeArrowheads="1"/>
              </p:cNvSpPr>
              <p:nvPr/>
            </p:nvSpPr>
            <p:spPr bwMode="auto">
              <a:xfrm>
                <a:off x="31" y="8"/>
                <a:ext cx="89" cy="91"/>
              </a:xfrm>
              <a:prstGeom prst="ellipse">
                <a:avLst/>
              </a:prstGeom>
              <a:noFill/>
              <a:ln w="26988"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7" name="Freeform 6"/>
              <p:cNvSpPr>
                <a:spLocks/>
              </p:cNvSpPr>
              <p:nvPr/>
            </p:nvSpPr>
            <p:spPr bwMode="auto">
              <a:xfrm>
                <a:off x="12" y="99"/>
                <a:ext cx="124" cy="65"/>
              </a:xfrm>
              <a:custGeom>
                <a:avLst/>
                <a:gdLst>
                  <a:gd name="T0" fmla="*/ 59 w 59"/>
                  <a:gd name="T1" fmla="*/ 30 h 30"/>
                  <a:gd name="T2" fmla="*/ 30 w 59"/>
                  <a:gd name="T3" fmla="*/ 0 h 30"/>
                  <a:gd name="T4" fmla="*/ 0 w 59"/>
                  <a:gd name="T5" fmla="*/ 30 h 30"/>
                </a:gdLst>
                <a:ahLst/>
                <a:cxnLst>
                  <a:cxn ang="0">
                    <a:pos x="T0" y="T1"/>
                  </a:cxn>
                  <a:cxn ang="0">
                    <a:pos x="T2" y="T3"/>
                  </a:cxn>
                  <a:cxn ang="0">
                    <a:pos x="T4" y="T5"/>
                  </a:cxn>
                </a:cxnLst>
                <a:rect l="0" t="0" r="r" b="b"/>
                <a:pathLst>
                  <a:path w="59" h="30">
                    <a:moveTo>
                      <a:pt x="59" y="30"/>
                    </a:moveTo>
                    <a:cubicBezTo>
                      <a:pt x="59" y="13"/>
                      <a:pt x="46" y="0"/>
                      <a:pt x="30" y="0"/>
                    </a:cubicBezTo>
                    <a:cubicBezTo>
                      <a:pt x="13" y="0"/>
                      <a:pt x="0" y="13"/>
                      <a:pt x="0" y="30"/>
                    </a:cubicBezTo>
                  </a:path>
                </a:pathLst>
              </a:custGeom>
              <a:noFill/>
              <a:ln w="26988"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8" name="Freeform 7"/>
              <p:cNvSpPr>
                <a:spLocks/>
              </p:cNvSpPr>
              <p:nvPr/>
            </p:nvSpPr>
            <p:spPr bwMode="auto">
              <a:xfrm>
                <a:off x="113" y="30"/>
                <a:ext cx="125" cy="93"/>
              </a:xfrm>
              <a:custGeom>
                <a:avLst/>
                <a:gdLst>
                  <a:gd name="T0" fmla="*/ 11 w 125"/>
                  <a:gd name="T1" fmla="*/ 93 h 93"/>
                  <a:gd name="T2" fmla="*/ 125 w 125"/>
                  <a:gd name="T3" fmla="*/ 93 h 93"/>
                  <a:gd name="T4" fmla="*/ 125 w 125"/>
                  <a:gd name="T5" fmla="*/ 0 h 93"/>
                  <a:gd name="T6" fmla="*/ 0 w 125"/>
                  <a:gd name="T7" fmla="*/ 0 h 93"/>
                </a:gdLst>
                <a:ahLst/>
                <a:cxnLst>
                  <a:cxn ang="0">
                    <a:pos x="T0" y="T1"/>
                  </a:cxn>
                  <a:cxn ang="0">
                    <a:pos x="T2" y="T3"/>
                  </a:cxn>
                  <a:cxn ang="0">
                    <a:pos x="T4" y="T5"/>
                  </a:cxn>
                  <a:cxn ang="0">
                    <a:pos x="T6" y="T7"/>
                  </a:cxn>
                </a:cxnLst>
                <a:rect l="0" t="0" r="r" b="b"/>
                <a:pathLst>
                  <a:path w="125" h="93">
                    <a:moveTo>
                      <a:pt x="11" y="93"/>
                    </a:moveTo>
                    <a:lnTo>
                      <a:pt x="125" y="93"/>
                    </a:lnTo>
                    <a:lnTo>
                      <a:pt x="125" y="0"/>
                    </a:lnTo>
                    <a:lnTo>
                      <a:pt x="0" y="0"/>
                    </a:lnTo>
                  </a:path>
                </a:pathLst>
              </a:custGeom>
              <a:noFill/>
              <a:ln w="26988"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1" name="Line 8"/>
              <p:cNvSpPr>
                <a:spLocks noChangeShapeType="1"/>
              </p:cNvSpPr>
              <p:nvPr/>
            </p:nvSpPr>
            <p:spPr bwMode="auto">
              <a:xfrm flipV="1">
                <a:off x="170" y="123"/>
                <a:ext cx="0" cy="32"/>
              </a:xfrm>
              <a:prstGeom prst="line">
                <a:avLst/>
              </a:prstGeom>
              <a:noFill/>
              <a:ln w="269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1" name="Freeform 9"/>
              <p:cNvSpPr>
                <a:spLocks/>
              </p:cNvSpPr>
              <p:nvPr/>
            </p:nvSpPr>
            <p:spPr bwMode="auto">
              <a:xfrm>
                <a:off x="223" y="47"/>
                <a:ext cx="59" cy="108"/>
              </a:xfrm>
              <a:custGeom>
                <a:avLst/>
                <a:gdLst>
                  <a:gd name="T0" fmla="*/ 15 w 59"/>
                  <a:gd name="T1" fmla="*/ 0 h 108"/>
                  <a:gd name="T2" fmla="*/ 59 w 59"/>
                  <a:gd name="T3" fmla="*/ 0 h 108"/>
                  <a:gd name="T4" fmla="*/ 59 w 59"/>
                  <a:gd name="T5" fmla="*/ 108 h 108"/>
                  <a:gd name="T6" fmla="*/ 0 w 59"/>
                  <a:gd name="T7" fmla="*/ 108 h 108"/>
                  <a:gd name="T8" fmla="*/ 0 w 59"/>
                  <a:gd name="T9" fmla="*/ 76 h 108"/>
                </a:gdLst>
                <a:ahLst/>
                <a:cxnLst>
                  <a:cxn ang="0">
                    <a:pos x="T0" y="T1"/>
                  </a:cxn>
                  <a:cxn ang="0">
                    <a:pos x="T2" y="T3"/>
                  </a:cxn>
                  <a:cxn ang="0">
                    <a:pos x="T4" y="T5"/>
                  </a:cxn>
                  <a:cxn ang="0">
                    <a:pos x="T6" y="T7"/>
                  </a:cxn>
                  <a:cxn ang="0">
                    <a:pos x="T8" y="T9"/>
                  </a:cxn>
                </a:cxnLst>
                <a:rect l="0" t="0" r="r" b="b"/>
                <a:pathLst>
                  <a:path w="59" h="108">
                    <a:moveTo>
                      <a:pt x="15" y="0"/>
                    </a:moveTo>
                    <a:lnTo>
                      <a:pt x="59" y="0"/>
                    </a:lnTo>
                    <a:lnTo>
                      <a:pt x="59" y="108"/>
                    </a:lnTo>
                    <a:lnTo>
                      <a:pt x="0" y="108"/>
                    </a:lnTo>
                    <a:lnTo>
                      <a:pt x="0" y="76"/>
                    </a:lnTo>
                  </a:path>
                </a:pathLst>
              </a:custGeom>
              <a:noFill/>
              <a:ln w="26988"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2" name="Line 10"/>
              <p:cNvSpPr>
                <a:spLocks noChangeShapeType="1"/>
              </p:cNvSpPr>
              <p:nvPr/>
            </p:nvSpPr>
            <p:spPr bwMode="auto">
              <a:xfrm flipH="1">
                <a:off x="130" y="155"/>
                <a:ext cx="68" cy="0"/>
              </a:xfrm>
              <a:prstGeom prst="line">
                <a:avLst/>
              </a:prstGeom>
              <a:noFill/>
              <a:ln w="269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3" name="Line 11"/>
              <p:cNvSpPr>
                <a:spLocks noChangeShapeType="1"/>
              </p:cNvSpPr>
              <p:nvPr/>
            </p:nvSpPr>
            <p:spPr bwMode="auto">
              <a:xfrm flipH="1">
                <a:off x="238" y="82"/>
                <a:ext cx="44" cy="0"/>
              </a:xfrm>
              <a:prstGeom prst="line">
                <a:avLst/>
              </a:prstGeom>
              <a:noFill/>
              <a:ln w="269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8" name="Line 12"/>
              <p:cNvSpPr>
                <a:spLocks noChangeShapeType="1"/>
              </p:cNvSpPr>
              <p:nvPr/>
            </p:nvSpPr>
            <p:spPr bwMode="auto">
              <a:xfrm flipH="1">
                <a:off x="238" y="110"/>
                <a:ext cx="44" cy="0"/>
              </a:xfrm>
              <a:prstGeom prst="line">
                <a:avLst/>
              </a:prstGeom>
              <a:noFill/>
              <a:ln w="269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1" name="Line 13"/>
              <p:cNvSpPr>
                <a:spLocks noChangeShapeType="1"/>
              </p:cNvSpPr>
              <p:nvPr/>
            </p:nvSpPr>
            <p:spPr bwMode="auto">
              <a:xfrm>
                <a:off x="145" y="58"/>
                <a:ext cx="19" cy="37"/>
              </a:xfrm>
              <a:prstGeom prst="line">
                <a:avLst/>
              </a:prstGeom>
              <a:noFill/>
              <a:ln w="2063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26" name="Freeform 14"/>
              <p:cNvSpPr>
                <a:spLocks/>
              </p:cNvSpPr>
              <p:nvPr/>
            </p:nvSpPr>
            <p:spPr bwMode="auto">
              <a:xfrm>
                <a:off x="183" y="54"/>
                <a:ext cx="19" cy="41"/>
              </a:xfrm>
              <a:custGeom>
                <a:avLst/>
                <a:gdLst>
                  <a:gd name="T0" fmla="*/ 0 w 19"/>
                  <a:gd name="T1" fmla="*/ 0 h 41"/>
                  <a:gd name="T2" fmla="*/ 19 w 19"/>
                  <a:gd name="T3" fmla="*/ 21 h 41"/>
                  <a:gd name="T4" fmla="*/ 0 w 19"/>
                  <a:gd name="T5" fmla="*/ 41 h 41"/>
                </a:gdLst>
                <a:ahLst/>
                <a:cxnLst>
                  <a:cxn ang="0">
                    <a:pos x="T0" y="T1"/>
                  </a:cxn>
                  <a:cxn ang="0">
                    <a:pos x="T2" y="T3"/>
                  </a:cxn>
                  <a:cxn ang="0">
                    <a:pos x="T4" y="T5"/>
                  </a:cxn>
                </a:cxnLst>
                <a:rect l="0" t="0" r="r" b="b"/>
                <a:pathLst>
                  <a:path w="19" h="41">
                    <a:moveTo>
                      <a:pt x="0" y="0"/>
                    </a:moveTo>
                    <a:lnTo>
                      <a:pt x="19" y="21"/>
                    </a:lnTo>
                    <a:lnTo>
                      <a:pt x="0" y="41"/>
                    </a:lnTo>
                  </a:path>
                </a:pathLst>
              </a:custGeom>
              <a:noFill/>
              <a:ln w="20638"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grpSp>
      <p:grpSp>
        <p:nvGrpSpPr>
          <p:cNvPr id="250" name="Group 249"/>
          <p:cNvGrpSpPr/>
          <p:nvPr/>
        </p:nvGrpSpPr>
        <p:grpSpPr>
          <a:xfrm>
            <a:off x="5423284" y="2349507"/>
            <a:ext cx="1719234" cy="1719234"/>
            <a:chOff x="5423171" y="2349343"/>
            <a:chExt cx="1719478" cy="1719478"/>
          </a:xfrm>
        </p:grpSpPr>
        <p:sp>
          <p:nvSpPr>
            <p:cNvPr id="195" name="Oval 194"/>
            <p:cNvSpPr/>
            <p:nvPr/>
          </p:nvSpPr>
          <p:spPr bwMode="auto">
            <a:xfrm>
              <a:off x="5423171" y="2349343"/>
              <a:ext cx="1719478" cy="1719478"/>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240" name="Group 17"/>
            <p:cNvGrpSpPr>
              <a:grpSpLocks noChangeAspect="1"/>
            </p:cNvGrpSpPr>
            <p:nvPr/>
          </p:nvGrpSpPr>
          <p:grpSpPr bwMode="auto">
            <a:xfrm>
              <a:off x="5954114" y="2865066"/>
              <a:ext cx="646697" cy="749504"/>
              <a:chOff x="9" y="9"/>
              <a:chExt cx="195" cy="226"/>
            </a:xfrm>
          </p:grpSpPr>
          <p:sp>
            <p:nvSpPr>
              <p:cNvPr id="242" name="Freeform 18"/>
              <p:cNvSpPr>
                <a:spLocks/>
              </p:cNvSpPr>
              <p:nvPr/>
            </p:nvSpPr>
            <p:spPr bwMode="auto">
              <a:xfrm>
                <a:off x="9" y="204"/>
                <a:ext cx="195" cy="31"/>
              </a:xfrm>
              <a:custGeom>
                <a:avLst/>
                <a:gdLst>
                  <a:gd name="T0" fmla="*/ 0 w 91"/>
                  <a:gd name="T1" fmla="*/ 0 h 15"/>
                  <a:gd name="T2" fmla="*/ 16 w 91"/>
                  <a:gd name="T3" fmla="*/ 15 h 15"/>
                  <a:gd name="T4" fmla="*/ 31 w 91"/>
                  <a:gd name="T5" fmla="*/ 0 h 15"/>
                  <a:gd name="T6" fmla="*/ 91 w 91"/>
                  <a:gd name="T7" fmla="*/ 0 h 15"/>
                  <a:gd name="T8" fmla="*/ 75 w 91"/>
                  <a:gd name="T9" fmla="*/ 15 h 15"/>
                  <a:gd name="T10" fmla="*/ 16 w 91"/>
                  <a:gd name="T11" fmla="*/ 15 h 15"/>
                </a:gdLst>
                <a:ahLst/>
                <a:cxnLst>
                  <a:cxn ang="0">
                    <a:pos x="T0" y="T1"/>
                  </a:cxn>
                  <a:cxn ang="0">
                    <a:pos x="T2" y="T3"/>
                  </a:cxn>
                  <a:cxn ang="0">
                    <a:pos x="T4" y="T5"/>
                  </a:cxn>
                  <a:cxn ang="0">
                    <a:pos x="T6" y="T7"/>
                  </a:cxn>
                  <a:cxn ang="0">
                    <a:pos x="T8" y="T9"/>
                  </a:cxn>
                  <a:cxn ang="0">
                    <a:pos x="T10" y="T11"/>
                  </a:cxn>
                </a:cxnLst>
                <a:rect l="0" t="0" r="r" b="b"/>
                <a:pathLst>
                  <a:path w="91" h="15">
                    <a:moveTo>
                      <a:pt x="0" y="0"/>
                    </a:moveTo>
                    <a:cubicBezTo>
                      <a:pt x="0" y="8"/>
                      <a:pt x="7" y="15"/>
                      <a:pt x="16" y="15"/>
                    </a:cubicBezTo>
                    <a:cubicBezTo>
                      <a:pt x="24" y="15"/>
                      <a:pt x="31" y="8"/>
                      <a:pt x="31" y="0"/>
                    </a:cubicBezTo>
                    <a:cubicBezTo>
                      <a:pt x="91" y="0"/>
                      <a:pt x="91" y="0"/>
                      <a:pt x="91" y="0"/>
                    </a:cubicBezTo>
                    <a:cubicBezTo>
                      <a:pt x="91" y="8"/>
                      <a:pt x="84" y="15"/>
                      <a:pt x="75" y="15"/>
                    </a:cubicBezTo>
                    <a:cubicBezTo>
                      <a:pt x="16" y="15"/>
                      <a:pt x="16" y="15"/>
                      <a:pt x="16" y="15"/>
                    </a:cubicBezTo>
                  </a:path>
                </a:pathLst>
              </a:custGeom>
              <a:noFill/>
              <a:ln w="26988"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43" name="Freeform 19"/>
              <p:cNvSpPr>
                <a:spLocks/>
              </p:cNvSpPr>
              <p:nvPr/>
            </p:nvSpPr>
            <p:spPr bwMode="auto">
              <a:xfrm>
                <a:off x="9" y="9"/>
                <a:ext cx="172" cy="197"/>
              </a:xfrm>
              <a:custGeom>
                <a:avLst/>
                <a:gdLst>
                  <a:gd name="T0" fmla="*/ 0 w 172"/>
                  <a:gd name="T1" fmla="*/ 197 h 197"/>
                  <a:gd name="T2" fmla="*/ 0 w 172"/>
                  <a:gd name="T3" fmla="*/ 0 h 197"/>
                  <a:gd name="T4" fmla="*/ 172 w 172"/>
                  <a:gd name="T5" fmla="*/ 0 h 197"/>
                  <a:gd name="T6" fmla="*/ 172 w 172"/>
                  <a:gd name="T7" fmla="*/ 195 h 197"/>
                </a:gdLst>
                <a:ahLst/>
                <a:cxnLst>
                  <a:cxn ang="0">
                    <a:pos x="T0" y="T1"/>
                  </a:cxn>
                  <a:cxn ang="0">
                    <a:pos x="T2" y="T3"/>
                  </a:cxn>
                  <a:cxn ang="0">
                    <a:pos x="T4" y="T5"/>
                  </a:cxn>
                  <a:cxn ang="0">
                    <a:pos x="T6" y="T7"/>
                  </a:cxn>
                </a:cxnLst>
                <a:rect l="0" t="0" r="r" b="b"/>
                <a:pathLst>
                  <a:path w="172" h="197">
                    <a:moveTo>
                      <a:pt x="0" y="197"/>
                    </a:moveTo>
                    <a:lnTo>
                      <a:pt x="0" y="0"/>
                    </a:lnTo>
                    <a:lnTo>
                      <a:pt x="172" y="0"/>
                    </a:lnTo>
                    <a:lnTo>
                      <a:pt x="172" y="195"/>
                    </a:lnTo>
                  </a:path>
                </a:pathLst>
              </a:custGeom>
              <a:noFill/>
              <a:ln w="26988"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44" name="Line 20"/>
              <p:cNvSpPr>
                <a:spLocks noChangeShapeType="1"/>
              </p:cNvSpPr>
              <p:nvPr/>
            </p:nvSpPr>
            <p:spPr bwMode="auto">
              <a:xfrm>
                <a:off x="78" y="58"/>
                <a:ext cx="69" cy="0"/>
              </a:xfrm>
              <a:prstGeom prst="line">
                <a:avLst/>
              </a:prstGeom>
              <a:noFill/>
              <a:ln w="269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45" name="Line 21"/>
              <p:cNvSpPr>
                <a:spLocks noChangeShapeType="1"/>
              </p:cNvSpPr>
              <p:nvPr/>
            </p:nvSpPr>
            <p:spPr bwMode="auto">
              <a:xfrm>
                <a:off x="78" y="105"/>
                <a:ext cx="69" cy="0"/>
              </a:xfrm>
              <a:prstGeom prst="line">
                <a:avLst/>
              </a:prstGeom>
              <a:noFill/>
              <a:ln w="269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46" name="Line 22"/>
              <p:cNvSpPr>
                <a:spLocks noChangeShapeType="1"/>
              </p:cNvSpPr>
              <p:nvPr/>
            </p:nvSpPr>
            <p:spPr bwMode="auto">
              <a:xfrm>
                <a:off x="78" y="154"/>
                <a:ext cx="69" cy="0"/>
              </a:xfrm>
              <a:prstGeom prst="line">
                <a:avLst/>
              </a:prstGeom>
              <a:noFill/>
              <a:ln w="269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47" name="Line 23"/>
              <p:cNvSpPr>
                <a:spLocks noChangeShapeType="1"/>
              </p:cNvSpPr>
              <p:nvPr/>
            </p:nvSpPr>
            <p:spPr bwMode="auto">
              <a:xfrm>
                <a:off x="44" y="58"/>
                <a:ext cx="17" cy="0"/>
              </a:xfrm>
              <a:prstGeom prst="line">
                <a:avLst/>
              </a:prstGeom>
              <a:noFill/>
              <a:ln w="269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48" name="Line 24"/>
              <p:cNvSpPr>
                <a:spLocks noChangeShapeType="1"/>
              </p:cNvSpPr>
              <p:nvPr/>
            </p:nvSpPr>
            <p:spPr bwMode="auto">
              <a:xfrm>
                <a:off x="44" y="105"/>
                <a:ext cx="17" cy="0"/>
              </a:xfrm>
              <a:prstGeom prst="line">
                <a:avLst/>
              </a:prstGeom>
              <a:noFill/>
              <a:ln w="269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49" name="Line 25"/>
              <p:cNvSpPr>
                <a:spLocks noChangeShapeType="1"/>
              </p:cNvSpPr>
              <p:nvPr/>
            </p:nvSpPr>
            <p:spPr bwMode="auto">
              <a:xfrm>
                <a:off x="44" y="154"/>
                <a:ext cx="17" cy="0"/>
              </a:xfrm>
              <a:prstGeom prst="line">
                <a:avLst/>
              </a:prstGeom>
              <a:noFill/>
              <a:ln w="269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grpSp>
      <p:grpSp>
        <p:nvGrpSpPr>
          <p:cNvPr id="33" name="Group 32"/>
          <p:cNvGrpSpPr/>
          <p:nvPr/>
        </p:nvGrpSpPr>
        <p:grpSpPr>
          <a:xfrm>
            <a:off x="8982423" y="2349507"/>
            <a:ext cx="1719234" cy="1719234"/>
            <a:chOff x="8982815" y="2349343"/>
            <a:chExt cx="1719478" cy="1719478"/>
          </a:xfrm>
        </p:grpSpPr>
        <p:sp>
          <p:nvSpPr>
            <p:cNvPr id="207" name="Oval 206"/>
            <p:cNvSpPr/>
            <p:nvPr/>
          </p:nvSpPr>
          <p:spPr bwMode="auto">
            <a:xfrm>
              <a:off x="8982815" y="2349343"/>
              <a:ext cx="1719478" cy="1719478"/>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252" name="Group 28"/>
            <p:cNvGrpSpPr>
              <a:grpSpLocks noChangeAspect="1"/>
            </p:cNvGrpSpPr>
            <p:nvPr/>
          </p:nvGrpSpPr>
          <p:grpSpPr bwMode="auto">
            <a:xfrm>
              <a:off x="9491591" y="2863270"/>
              <a:ext cx="684072" cy="686754"/>
              <a:chOff x="8" y="7"/>
              <a:chExt cx="255" cy="256"/>
            </a:xfrm>
          </p:grpSpPr>
          <p:sp>
            <p:nvSpPr>
              <p:cNvPr id="254" name="Freeform 29"/>
              <p:cNvSpPr>
                <a:spLocks/>
              </p:cNvSpPr>
              <p:nvPr/>
            </p:nvSpPr>
            <p:spPr bwMode="auto">
              <a:xfrm>
                <a:off x="8" y="7"/>
                <a:ext cx="255" cy="256"/>
              </a:xfrm>
              <a:custGeom>
                <a:avLst/>
                <a:gdLst>
                  <a:gd name="T0" fmla="*/ 4 w 120"/>
                  <a:gd name="T1" fmla="*/ 38 h 120"/>
                  <a:gd name="T2" fmla="*/ 5 w 120"/>
                  <a:gd name="T3" fmla="*/ 36 h 120"/>
                  <a:gd name="T4" fmla="*/ 9 w 120"/>
                  <a:gd name="T5" fmla="*/ 28 h 120"/>
                  <a:gd name="T6" fmla="*/ 60 w 120"/>
                  <a:gd name="T7" fmla="*/ 0 h 120"/>
                  <a:gd name="T8" fmla="*/ 120 w 120"/>
                  <a:gd name="T9" fmla="*/ 60 h 120"/>
                  <a:gd name="T10" fmla="*/ 60 w 120"/>
                  <a:gd name="T11" fmla="*/ 120 h 120"/>
                  <a:gd name="T12" fmla="*/ 0 w 120"/>
                  <a:gd name="T13" fmla="*/ 60 h 120"/>
                </a:gdLst>
                <a:ahLst/>
                <a:cxnLst>
                  <a:cxn ang="0">
                    <a:pos x="T0" y="T1"/>
                  </a:cxn>
                  <a:cxn ang="0">
                    <a:pos x="T2" y="T3"/>
                  </a:cxn>
                  <a:cxn ang="0">
                    <a:pos x="T4" y="T5"/>
                  </a:cxn>
                  <a:cxn ang="0">
                    <a:pos x="T6" y="T7"/>
                  </a:cxn>
                  <a:cxn ang="0">
                    <a:pos x="T8" y="T9"/>
                  </a:cxn>
                  <a:cxn ang="0">
                    <a:pos x="T10" y="T11"/>
                  </a:cxn>
                  <a:cxn ang="0">
                    <a:pos x="T12" y="T13"/>
                  </a:cxn>
                </a:cxnLst>
                <a:rect l="0" t="0" r="r" b="b"/>
                <a:pathLst>
                  <a:path w="120" h="120">
                    <a:moveTo>
                      <a:pt x="4" y="38"/>
                    </a:moveTo>
                    <a:cubicBezTo>
                      <a:pt x="4" y="38"/>
                      <a:pt x="5" y="37"/>
                      <a:pt x="5" y="36"/>
                    </a:cubicBezTo>
                    <a:cubicBezTo>
                      <a:pt x="6" y="33"/>
                      <a:pt x="8" y="31"/>
                      <a:pt x="9" y="28"/>
                    </a:cubicBezTo>
                    <a:cubicBezTo>
                      <a:pt x="20" y="11"/>
                      <a:pt x="39" y="0"/>
                      <a:pt x="60" y="0"/>
                    </a:cubicBezTo>
                    <a:cubicBezTo>
                      <a:pt x="93" y="0"/>
                      <a:pt x="120" y="27"/>
                      <a:pt x="120" y="60"/>
                    </a:cubicBezTo>
                    <a:cubicBezTo>
                      <a:pt x="120" y="93"/>
                      <a:pt x="93" y="120"/>
                      <a:pt x="60" y="120"/>
                    </a:cubicBezTo>
                    <a:cubicBezTo>
                      <a:pt x="27" y="120"/>
                      <a:pt x="0" y="93"/>
                      <a:pt x="0" y="60"/>
                    </a:cubicBezTo>
                  </a:path>
                </a:pathLst>
              </a:custGeom>
              <a:noFill/>
              <a:ln w="26988"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55" name="Freeform 30"/>
              <p:cNvSpPr>
                <a:spLocks/>
              </p:cNvSpPr>
              <p:nvPr/>
            </p:nvSpPr>
            <p:spPr bwMode="auto">
              <a:xfrm>
                <a:off x="136" y="67"/>
                <a:ext cx="48" cy="117"/>
              </a:xfrm>
              <a:custGeom>
                <a:avLst/>
                <a:gdLst>
                  <a:gd name="T0" fmla="*/ 0 w 48"/>
                  <a:gd name="T1" fmla="*/ 0 h 117"/>
                  <a:gd name="T2" fmla="*/ 0 w 48"/>
                  <a:gd name="T3" fmla="*/ 68 h 117"/>
                  <a:gd name="T4" fmla="*/ 48 w 48"/>
                  <a:gd name="T5" fmla="*/ 117 h 117"/>
                </a:gdLst>
                <a:ahLst/>
                <a:cxnLst>
                  <a:cxn ang="0">
                    <a:pos x="T0" y="T1"/>
                  </a:cxn>
                  <a:cxn ang="0">
                    <a:pos x="T2" y="T3"/>
                  </a:cxn>
                  <a:cxn ang="0">
                    <a:pos x="T4" y="T5"/>
                  </a:cxn>
                </a:cxnLst>
                <a:rect l="0" t="0" r="r" b="b"/>
                <a:pathLst>
                  <a:path w="48" h="117">
                    <a:moveTo>
                      <a:pt x="0" y="0"/>
                    </a:moveTo>
                    <a:lnTo>
                      <a:pt x="0" y="68"/>
                    </a:lnTo>
                    <a:lnTo>
                      <a:pt x="48" y="117"/>
                    </a:lnTo>
                  </a:path>
                </a:pathLst>
              </a:custGeom>
              <a:noFill/>
              <a:ln w="26988"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2" name="Freeform 31"/>
              <p:cNvSpPr>
                <a:spLocks/>
              </p:cNvSpPr>
              <p:nvPr/>
            </p:nvSpPr>
            <p:spPr bwMode="auto">
              <a:xfrm>
                <a:off x="8" y="33"/>
                <a:ext cx="60" cy="59"/>
              </a:xfrm>
              <a:custGeom>
                <a:avLst/>
                <a:gdLst>
                  <a:gd name="T0" fmla="*/ 60 w 60"/>
                  <a:gd name="T1" fmla="*/ 59 h 59"/>
                  <a:gd name="T2" fmla="*/ 0 w 60"/>
                  <a:gd name="T3" fmla="*/ 59 h 59"/>
                  <a:gd name="T4" fmla="*/ 0 w 60"/>
                  <a:gd name="T5" fmla="*/ 0 h 59"/>
                </a:gdLst>
                <a:ahLst/>
                <a:cxnLst>
                  <a:cxn ang="0">
                    <a:pos x="T0" y="T1"/>
                  </a:cxn>
                  <a:cxn ang="0">
                    <a:pos x="T2" y="T3"/>
                  </a:cxn>
                  <a:cxn ang="0">
                    <a:pos x="T4" y="T5"/>
                  </a:cxn>
                </a:cxnLst>
                <a:rect l="0" t="0" r="r" b="b"/>
                <a:pathLst>
                  <a:path w="60" h="59">
                    <a:moveTo>
                      <a:pt x="60" y="59"/>
                    </a:moveTo>
                    <a:lnTo>
                      <a:pt x="0" y="59"/>
                    </a:lnTo>
                    <a:lnTo>
                      <a:pt x="0" y="0"/>
                    </a:lnTo>
                  </a:path>
                </a:pathLst>
              </a:custGeom>
              <a:noFill/>
              <a:ln w="26988"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grpSp>
    </p:spTree>
    <p:extLst>
      <p:ext uri="{BB962C8B-B14F-4D97-AF65-F5344CB8AC3E}">
        <p14:creationId xmlns:p14="http://schemas.microsoft.com/office/powerpoint/2010/main" val="7445744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237"/>
                                        </p:tgtEl>
                                        <p:attrNameLst>
                                          <p:attrName>style.visibility</p:attrName>
                                        </p:attrNameLst>
                                      </p:cBhvr>
                                      <p:to>
                                        <p:strVal val="visible"/>
                                      </p:to>
                                    </p:set>
                                    <p:anim calcmode="lin" valueType="num">
                                      <p:cBhvr>
                                        <p:cTn id="7" dur="500" fill="hold"/>
                                        <p:tgtEl>
                                          <p:spTgt spid="237"/>
                                        </p:tgtEl>
                                        <p:attrNameLst>
                                          <p:attrName>ppt_w</p:attrName>
                                        </p:attrNameLst>
                                      </p:cBhvr>
                                      <p:tavLst>
                                        <p:tav tm="0">
                                          <p:val>
                                            <p:fltVal val="0"/>
                                          </p:val>
                                        </p:tav>
                                        <p:tav tm="100000">
                                          <p:val>
                                            <p:strVal val="#ppt_w"/>
                                          </p:val>
                                        </p:tav>
                                      </p:tavLst>
                                    </p:anim>
                                    <p:anim calcmode="lin" valueType="num">
                                      <p:cBhvr>
                                        <p:cTn id="8" dur="500" fill="hold"/>
                                        <p:tgtEl>
                                          <p:spTgt spid="237"/>
                                        </p:tgtEl>
                                        <p:attrNameLst>
                                          <p:attrName>ppt_h</p:attrName>
                                        </p:attrNameLst>
                                      </p:cBhvr>
                                      <p:tavLst>
                                        <p:tav tm="0">
                                          <p:val>
                                            <p:fltVal val="0"/>
                                          </p:val>
                                        </p:tav>
                                        <p:tav tm="100000">
                                          <p:val>
                                            <p:strVal val="#ppt_h"/>
                                          </p:val>
                                        </p:tav>
                                      </p:tavLst>
                                    </p:anim>
                                    <p:animEffect transition="in" filter="fade">
                                      <p:cBhvr>
                                        <p:cTn id="9" dur="500"/>
                                        <p:tgtEl>
                                          <p:spTgt spid="237"/>
                                        </p:tgtEl>
                                      </p:cBhvr>
                                    </p:animEffect>
                                  </p:childTnLst>
                                </p:cTn>
                              </p:par>
                              <p:par>
                                <p:cTn id="10" presetID="10" presetClass="entr" presetSubtype="0" fill="hold" grpId="0" nodeType="withEffect">
                                  <p:stCondLst>
                                    <p:cond delay="0"/>
                                  </p:stCondLst>
                                  <p:childTnLst>
                                    <p:set>
                                      <p:cBhvr>
                                        <p:cTn id="11" dur="1" fill="hold">
                                          <p:stCondLst>
                                            <p:cond delay="0"/>
                                          </p:stCondLst>
                                        </p:cTn>
                                        <p:tgtEl>
                                          <p:spTgt spid="60"/>
                                        </p:tgtEl>
                                        <p:attrNameLst>
                                          <p:attrName>style.visibility</p:attrName>
                                        </p:attrNameLst>
                                      </p:cBhvr>
                                      <p:to>
                                        <p:strVal val="visible"/>
                                      </p:to>
                                    </p:set>
                                    <p:animEffect transition="in" filter="fade">
                                      <p:cBhvr>
                                        <p:cTn id="12" dur="500"/>
                                        <p:tgtEl>
                                          <p:spTgt spid="60"/>
                                        </p:tgtEl>
                                      </p:cBhvr>
                                    </p:animEffect>
                                  </p:childTnLst>
                                </p:cTn>
                              </p:par>
                              <p:par>
                                <p:cTn id="13" presetID="42" presetClass="path" presetSubtype="0" decel="100000" fill="hold" grpId="1" nodeType="withEffect">
                                  <p:stCondLst>
                                    <p:cond delay="0"/>
                                  </p:stCondLst>
                                  <p:childTnLst>
                                    <p:animMotion origin="layout" path="M -1.5905E-6 -4.90241E-7 L -1.5905E-6 -0.05447 " pathEditMode="relative" rAng="0" ptsTypes="AA">
                                      <p:cBhvr>
                                        <p:cTn id="14" dur="500" spd="-100000" fill="hold"/>
                                        <p:tgtEl>
                                          <p:spTgt spid="60"/>
                                        </p:tgtEl>
                                        <p:attrNameLst>
                                          <p:attrName>ppt_x</p:attrName>
                                          <p:attrName>ppt_y</p:attrName>
                                        </p:attrNameLst>
                                      </p:cBhvr>
                                      <p:rCtr x="0" y="-2724"/>
                                    </p:animMotion>
                                  </p:childTnLst>
                                </p:cTn>
                              </p:par>
                              <p:par>
                                <p:cTn id="15" presetID="53" presetClass="entr" presetSubtype="16" fill="hold" nodeType="withEffect">
                                  <p:stCondLst>
                                    <p:cond delay="200"/>
                                  </p:stCondLst>
                                  <p:childTnLst>
                                    <p:set>
                                      <p:cBhvr>
                                        <p:cTn id="16" dur="1" fill="hold">
                                          <p:stCondLst>
                                            <p:cond delay="0"/>
                                          </p:stCondLst>
                                        </p:cTn>
                                        <p:tgtEl>
                                          <p:spTgt spid="250"/>
                                        </p:tgtEl>
                                        <p:attrNameLst>
                                          <p:attrName>style.visibility</p:attrName>
                                        </p:attrNameLst>
                                      </p:cBhvr>
                                      <p:to>
                                        <p:strVal val="visible"/>
                                      </p:to>
                                    </p:set>
                                    <p:anim calcmode="lin" valueType="num">
                                      <p:cBhvr>
                                        <p:cTn id="17" dur="500" fill="hold"/>
                                        <p:tgtEl>
                                          <p:spTgt spid="250"/>
                                        </p:tgtEl>
                                        <p:attrNameLst>
                                          <p:attrName>ppt_w</p:attrName>
                                        </p:attrNameLst>
                                      </p:cBhvr>
                                      <p:tavLst>
                                        <p:tav tm="0">
                                          <p:val>
                                            <p:fltVal val="0"/>
                                          </p:val>
                                        </p:tav>
                                        <p:tav tm="100000">
                                          <p:val>
                                            <p:strVal val="#ppt_w"/>
                                          </p:val>
                                        </p:tav>
                                      </p:tavLst>
                                    </p:anim>
                                    <p:anim calcmode="lin" valueType="num">
                                      <p:cBhvr>
                                        <p:cTn id="18" dur="500" fill="hold"/>
                                        <p:tgtEl>
                                          <p:spTgt spid="250"/>
                                        </p:tgtEl>
                                        <p:attrNameLst>
                                          <p:attrName>ppt_h</p:attrName>
                                        </p:attrNameLst>
                                      </p:cBhvr>
                                      <p:tavLst>
                                        <p:tav tm="0">
                                          <p:val>
                                            <p:fltVal val="0"/>
                                          </p:val>
                                        </p:tav>
                                        <p:tav tm="100000">
                                          <p:val>
                                            <p:strVal val="#ppt_h"/>
                                          </p:val>
                                        </p:tav>
                                      </p:tavLst>
                                    </p:anim>
                                    <p:animEffect transition="in" filter="fade">
                                      <p:cBhvr>
                                        <p:cTn id="19" dur="500"/>
                                        <p:tgtEl>
                                          <p:spTgt spid="250"/>
                                        </p:tgtEl>
                                      </p:cBhvr>
                                    </p:animEffect>
                                  </p:childTnLst>
                                </p:cTn>
                              </p:par>
                              <p:par>
                                <p:cTn id="20" presetID="10" presetClass="entr" presetSubtype="0" fill="hold" grpId="0" nodeType="withEffect">
                                  <p:stCondLst>
                                    <p:cond delay="20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par>
                                <p:cTn id="23" presetID="42" presetClass="path" presetSubtype="0" decel="100000" fill="hold" grpId="1" nodeType="withEffect">
                                  <p:stCondLst>
                                    <p:cond delay="200"/>
                                  </p:stCondLst>
                                  <p:childTnLst>
                                    <p:animMotion origin="layout" path="M 4.05157E-6 -4.90241E-7 L 4.05157E-6 -0.05447 " pathEditMode="relative" rAng="0" ptsTypes="AA">
                                      <p:cBhvr>
                                        <p:cTn id="24" dur="500" spd="-100000" fill="hold"/>
                                        <p:tgtEl>
                                          <p:spTgt spid="10"/>
                                        </p:tgtEl>
                                        <p:attrNameLst>
                                          <p:attrName>ppt_x</p:attrName>
                                          <p:attrName>ppt_y</p:attrName>
                                        </p:attrNameLst>
                                      </p:cBhvr>
                                      <p:rCtr x="0" y="-2724"/>
                                    </p:animMotion>
                                  </p:childTnLst>
                                </p:cTn>
                              </p:par>
                              <p:par>
                                <p:cTn id="25" presetID="53" presetClass="entr" presetSubtype="16" fill="hold" nodeType="withEffect">
                                  <p:stCondLst>
                                    <p:cond delay="400"/>
                                  </p:stCondLst>
                                  <p:childTnLst>
                                    <p:set>
                                      <p:cBhvr>
                                        <p:cTn id="26" dur="1" fill="hold">
                                          <p:stCondLst>
                                            <p:cond delay="0"/>
                                          </p:stCondLst>
                                        </p:cTn>
                                        <p:tgtEl>
                                          <p:spTgt spid="33"/>
                                        </p:tgtEl>
                                        <p:attrNameLst>
                                          <p:attrName>style.visibility</p:attrName>
                                        </p:attrNameLst>
                                      </p:cBhvr>
                                      <p:to>
                                        <p:strVal val="visible"/>
                                      </p:to>
                                    </p:set>
                                    <p:anim calcmode="lin" valueType="num">
                                      <p:cBhvr>
                                        <p:cTn id="27" dur="500" fill="hold"/>
                                        <p:tgtEl>
                                          <p:spTgt spid="33"/>
                                        </p:tgtEl>
                                        <p:attrNameLst>
                                          <p:attrName>ppt_w</p:attrName>
                                        </p:attrNameLst>
                                      </p:cBhvr>
                                      <p:tavLst>
                                        <p:tav tm="0">
                                          <p:val>
                                            <p:fltVal val="0"/>
                                          </p:val>
                                        </p:tav>
                                        <p:tav tm="100000">
                                          <p:val>
                                            <p:strVal val="#ppt_w"/>
                                          </p:val>
                                        </p:tav>
                                      </p:tavLst>
                                    </p:anim>
                                    <p:anim calcmode="lin" valueType="num">
                                      <p:cBhvr>
                                        <p:cTn id="28" dur="500" fill="hold"/>
                                        <p:tgtEl>
                                          <p:spTgt spid="33"/>
                                        </p:tgtEl>
                                        <p:attrNameLst>
                                          <p:attrName>ppt_h</p:attrName>
                                        </p:attrNameLst>
                                      </p:cBhvr>
                                      <p:tavLst>
                                        <p:tav tm="0">
                                          <p:val>
                                            <p:fltVal val="0"/>
                                          </p:val>
                                        </p:tav>
                                        <p:tav tm="100000">
                                          <p:val>
                                            <p:strVal val="#ppt_h"/>
                                          </p:val>
                                        </p:tav>
                                      </p:tavLst>
                                    </p:anim>
                                    <p:animEffect transition="in" filter="fade">
                                      <p:cBhvr>
                                        <p:cTn id="29" dur="500"/>
                                        <p:tgtEl>
                                          <p:spTgt spid="33"/>
                                        </p:tgtEl>
                                      </p:cBhvr>
                                    </p:animEffect>
                                  </p:childTnLst>
                                </p:cTn>
                              </p:par>
                              <p:par>
                                <p:cTn id="30" presetID="10" presetClass="entr" presetSubtype="0" fill="hold" grpId="0" nodeType="withEffect">
                                  <p:stCondLst>
                                    <p:cond delay="400"/>
                                  </p:stCondLst>
                                  <p:childTnLst>
                                    <p:set>
                                      <p:cBhvr>
                                        <p:cTn id="31" dur="1" fill="hold">
                                          <p:stCondLst>
                                            <p:cond delay="0"/>
                                          </p:stCondLst>
                                        </p:cTn>
                                        <p:tgtEl>
                                          <p:spTgt spid="61"/>
                                        </p:tgtEl>
                                        <p:attrNameLst>
                                          <p:attrName>style.visibility</p:attrName>
                                        </p:attrNameLst>
                                      </p:cBhvr>
                                      <p:to>
                                        <p:strVal val="visible"/>
                                      </p:to>
                                    </p:set>
                                    <p:animEffect transition="in" filter="fade">
                                      <p:cBhvr>
                                        <p:cTn id="32" dur="500"/>
                                        <p:tgtEl>
                                          <p:spTgt spid="61"/>
                                        </p:tgtEl>
                                      </p:cBhvr>
                                    </p:animEffect>
                                  </p:childTnLst>
                                </p:cTn>
                              </p:par>
                              <p:par>
                                <p:cTn id="33" presetID="42" presetClass="path" presetSubtype="0" decel="100000" fill="hold" grpId="1" nodeType="withEffect">
                                  <p:stCondLst>
                                    <p:cond delay="400"/>
                                  </p:stCondLst>
                                  <p:childTnLst>
                                    <p:animMotion origin="layout" path="M -2.00664E-6 -4.90241E-7 L -2.00664E-6 -0.05447 " pathEditMode="relative" rAng="0" ptsTypes="AA">
                                      <p:cBhvr>
                                        <p:cTn id="34" dur="500" spd="-100000" fill="hold"/>
                                        <p:tgtEl>
                                          <p:spTgt spid="61"/>
                                        </p:tgtEl>
                                        <p:attrNameLst>
                                          <p:attrName>ppt_x</p:attrName>
                                          <p:attrName>ppt_y</p:attrName>
                                        </p:attrNameLst>
                                      </p:cBhvr>
                                      <p:rCtr x="0" y="-272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P spid="61" grpId="0"/>
      <p:bldP spid="61" grpId="1"/>
      <p:bldP spid="60" grpId="0"/>
      <p:bldP spid="60" grpId="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Common Scenarios</a:t>
            </a:r>
          </a:p>
        </p:txBody>
      </p:sp>
      <p:graphicFrame>
        <p:nvGraphicFramePr>
          <p:cNvPr id="2" name="Table 1"/>
          <p:cNvGraphicFramePr>
            <a:graphicFrameLocks noGrp="1"/>
          </p:cNvGraphicFramePr>
          <p:nvPr>
            <p:extLst/>
          </p:nvPr>
        </p:nvGraphicFramePr>
        <p:xfrm>
          <a:off x="503237" y="1439862"/>
          <a:ext cx="11430000" cy="4876800"/>
        </p:xfrm>
        <a:graphic>
          <a:graphicData uri="http://schemas.openxmlformats.org/drawingml/2006/table">
            <a:tbl>
              <a:tblPr firstRow="1" bandRow="1">
                <a:tableStyleId>{5940675A-B579-460E-94D1-54222C63F5DA}</a:tableStyleId>
              </a:tblPr>
              <a:tblGrid>
                <a:gridCol w="5715000">
                  <a:extLst>
                    <a:ext uri="{9D8B030D-6E8A-4147-A177-3AD203B41FA5}">
                      <a16:colId xmlns:a16="http://schemas.microsoft.com/office/drawing/2014/main" val="2683563793"/>
                    </a:ext>
                  </a:extLst>
                </a:gridCol>
                <a:gridCol w="5715000">
                  <a:extLst>
                    <a:ext uri="{9D8B030D-6E8A-4147-A177-3AD203B41FA5}">
                      <a16:colId xmlns:a16="http://schemas.microsoft.com/office/drawing/2014/main" val="4146405829"/>
                    </a:ext>
                  </a:extLst>
                </a:gridCol>
              </a:tblGrid>
              <a:tr h="2438400">
                <a:tc>
                  <a:txBody>
                    <a:bodyPr/>
                    <a:lstStyle/>
                    <a:p>
                      <a:r>
                        <a:rPr lang="en-US" sz="2500" b="1" dirty="0"/>
                        <a:t>Web</a:t>
                      </a:r>
                    </a:p>
                  </a:txBody>
                  <a:tcPr/>
                </a:tc>
                <a:tc>
                  <a:txBody>
                    <a:bodyPr/>
                    <a:lstStyle/>
                    <a:p>
                      <a:r>
                        <a:rPr lang="en-US" sz="2500" b="1" dirty="0"/>
                        <a:t>Glue</a:t>
                      </a:r>
                    </a:p>
                  </a:txBody>
                  <a:tcPr/>
                </a:tc>
                <a:extLst>
                  <a:ext uri="{0D108BD9-81ED-4DB2-BD59-A6C34878D82A}">
                    <a16:rowId xmlns:a16="http://schemas.microsoft.com/office/drawing/2014/main" val="645007490"/>
                  </a:ext>
                </a:extLst>
              </a:tr>
              <a:tr h="2438400">
                <a:tc>
                  <a:txBody>
                    <a:bodyPr/>
                    <a:lstStyle/>
                    <a:p>
                      <a:r>
                        <a:rPr lang="en-US" sz="2500" b="1" dirty="0"/>
                        <a:t>Bots</a:t>
                      </a:r>
                    </a:p>
                  </a:txBody>
                  <a:tcPr/>
                </a:tc>
                <a:tc>
                  <a:txBody>
                    <a:bodyPr/>
                    <a:lstStyle/>
                    <a:p>
                      <a:r>
                        <a:rPr lang="en-US" sz="2500" b="1" dirty="0" err="1"/>
                        <a:t>IoT</a:t>
                      </a:r>
                      <a:endParaRPr lang="en-US" sz="2500" b="1" dirty="0"/>
                    </a:p>
                  </a:txBody>
                  <a:tcPr/>
                </a:tc>
                <a:extLst>
                  <a:ext uri="{0D108BD9-81ED-4DB2-BD59-A6C34878D82A}">
                    <a16:rowId xmlns:a16="http://schemas.microsoft.com/office/drawing/2014/main" val="936843174"/>
                  </a:ext>
                </a:extLst>
              </a:tr>
            </a:tbl>
          </a:graphicData>
        </a:graphic>
      </p:graphicFrame>
      <p:pic>
        <p:nvPicPr>
          <p:cNvPr id="194" name="Picture 193"/>
          <p:cNvPicPr>
            <a:picLocks noChangeAspect="1"/>
          </p:cNvPicPr>
          <p:nvPr/>
        </p:nvPicPr>
        <p:blipFill>
          <a:blip r:embed="rId3"/>
          <a:stretch>
            <a:fillRect/>
          </a:stretch>
        </p:blipFill>
        <p:spPr>
          <a:xfrm>
            <a:off x="808037" y="2278062"/>
            <a:ext cx="4918208" cy="1432664"/>
          </a:xfrm>
          <a:prstGeom prst="rect">
            <a:avLst/>
          </a:prstGeom>
        </p:spPr>
      </p:pic>
      <p:pic>
        <p:nvPicPr>
          <p:cNvPr id="260" name="Picture 259"/>
          <p:cNvPicPr>
            <a:picLocks noChangeAspect="1"/>
          </p:cNvPicPr>
          <p:nvPr/>
        </p:nvPicPr>
        <p:blipFill>
          <a:blip r:embed="rId4"/>
          <a:stretch>
            <a:fillRect/>
          </a:stretch>
        </p:blipFill>
        <p:spPr>
          <a:xfrm>
            <a:off x="1417637" y="4132815"/>
            <a:ext cx="3837800" cy="2164560"/>
          </a:xfrm>
          <a:prstGeom prst="rect">
            <a:avLst/>
          </a:prstGeom>
        </p:spPr>
      </p:pic>
      <p:pic>
        <p:nvPicPr>
          <p:cNvPr id="349" name="Picture 348"/>
          <p:cNvPicPr>
            <a:picLocks noChangeAspect="1"/>
          </p:cNvPicPr>
          <p:nvPr/>
        </p:nvPicPr>
        <p:blipFill>
          <a:blip r:embed="rId5"/>
          <a:stretch>
            <a:fillRect/>
          </a:stretch>
        </p:blipFill>
        <p:spPr>
          <a:xfrm>
            <a:off x="6675437" y="1893981"/>
            <a:ext cx="4738881" cy="1816745"/>
          </a:xfrm>
          <a:prstGeom prst="rect">
            <a:avLst/>
          </a:prstGeom>
        </p:spPr>
      </p:pic>
      <p:pic>
        <p:nvPicPr>
          <p:cNvPr id="474" name="Picture 473"/>
          <p:cNvPicPr>
            <a:picLocks noChangeAspect="1"/>
          </p:cNvPicPr>
          <p:nvPr/>
        </p:nvPicPr>
        <p:blipFill>
          <a:blip r:embed="rId6"/>
          <a:stretch>
            <a:fillRect/>
          </a:stretch>
        </p:blipFill>
        <p:spPr>
          <a:xfrm>
            <a:off x="6456595" y="4640262"/>
            <a:ext cx="5176564" cy="1347618"/>
          </a:xfrm>
          <a:prstGeom prst="rect">
            <a:avLst/>
          </a:prstGeom>
        </p:spPr>
      </p:pic>
    </p:spTree>
    <p:extLst>
      <p:ext uri="{BB962C8B-B14F-4D97-AF65-F5344CB8AC3E}">
        <p14:creationId xmlns:p14="http://schemas.microsoft.com/office/powerpoint/2010/main" val="120798676"/>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Triggers and Bindings</a:t>
            </a:r>
          </a:p>
        </p:txBody>
      </p:sp>
      <p:pic>
        <p:nvPicPr>
          <p:cNvPr id="4" name="Picture 3"/>
          <p:cNvPicPr>
            <a:picLocks noChangeAspect="1"/>
          </p:cNvPicPr>
          <p:nvPr/>
        </p:nvPicPr>
        <p:blipFill>
          <a:blip r:embed="rId3"/>
          <a:stretch>
            <a:fillRect/>
          </a:stretch>
        </p:blipFill>
        <p:spPr>
          <a:xfrm>
            <a:off x="4618265" y="1363966"/>
            <a:ext cx="7133213" cy="5228483"/>
          </a:xfrm>
          <a:prstGeom prst="rect">
            <a:avLst/>
          </a:prstGeom>
          <a:ln>
            <a:solidFill>
              <a:schemeClr val="tx1"/>
            </a:solidFill>
          </a:ln>
        </p:spPr>
      </p:pic>
      <p:sp>
        <p:nvSpPr>
          <p:cNvPr id="5" name="Pentagon 4"/>
          <p:cNvSpPr/>
          <p:nvPr/>
        </p:nvSpPr>
        <p:spPr bwMode="auto">
          <a:xfrm>
            <a:off x="732615" y="2354425"/>
            <a:ext cx="3504703" cy="2895190"/>
          </a:xfrm>
          <a:prstGeom prst="homePlat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359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Triggers </a:t>
            </a:r>
          </a:p>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359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a</a:t>
            </a:r>
            <a:r>
              <a:rPr kumimoji="0" lang="en-US" sz="3599"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nd</a:t>
            </a:r>
            <a:endParaRPr kumimoji="0" lang="en-US" sz="359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359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Bindings</a:t>
            </a:r>
          </a:p>
        </p:txBody>
      </p:sp>
    </p:spTree>
    <p:extLst>
      <p:ext uri="{BB962C8B-B14F-4D97-AF65-F5344CB8AC3E}">
        <p14:creationId xmlns:p14="http://schemas.microsoft.com/office/powerpoint/2010/main" val="1412906888"/>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Demo</a:t>
            </a:r>
          </a:p>
        </p:txBody>
      </p:sp>
      <p:sp>
        <p:nvSpPr>
          <p:cNvPr id="5" name="Text Placeholder 4"/>
          <p:cNvSpPr>
            <a:spLocks noGrp="1"/>
          </p:cNvSpPr>
          <p:nvPr>
            <p:ph type="body" sz="quarter" idx="10"/>
          </p:nvPr>
        </p:nvSpPr>
        <p:spPr>
          <a:xfrm>
            <a:off x="274702" y="1211287"/>
            <a:ext cx="11888787" cy="683264"/>
          </a:xfrm>
        </p:spPr>
        <p:txBody>
          <a:bodyPr/>
          <a:lstStyle/>
          <a:p>
            <a:r>
              <a:rPr lang="en-US" dirty="0"/>
              <a:t>Simple http service</a:t>
            </a:r>
          </a:p>
        </p:txBody>
      </p:sp>
    </p:spTree>
    <p:extLst>
      <p:ext uri="{BB962C8B-B14F-4D97-AF65-F5344CB8AC3E}">
        <p14:creationId xmlns:p14="http://schemas.microsoft.com/office/powerpoint/2010/main" val="606190648"/>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About Me</a:t>
            </a:r>
          </a:p>
        </p:txBody>
      </p:sp>
      <p:pic>
        <p:nvPicPr>
          <p:cNvPr id="4" name="Picture 3" descr="http://www.dallasgivecamp.org/Themes/DallasGiveCamp/Content/Images/GiveCampDallas_small.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65115" y="4051849"/>
            <a:ext cx="2830313" cy="104982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C:\Users\SHAWN\Desktop\drn-logo.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64748" y="4293953"/>
            <a:ext cx="3557592" cy="116559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C:\Users\Shawn\Pictures\mvplogo.gif"/>
          <p:cNvPicPr>
            <a:picLocks noChangeAspect="1" noChangeArrowheads="1"/>
          </p:cNvPicPr>
          <p:nvPr/>
        </p:nvPicPr>
        <p:blipFill>
          <a:blip r:embed="rId5" cstate="print"/>
          <a:srcRect/>
          <a:stretch>
            <a:fillRect/>
          </a:stretch>
        </p:blipFill>
        <p:spPr bwMode="auto">
          <a:xfrm>
            <a:off x="341220" y="4354272"/>
            <a:ext cx="1497165" cy="2343390"/>
          </a:xfrm>
          <a:prstGeom prst="rect">
            <a:avLst/>
          </a:prstGeom>
          <a:noFill/>
          <a:ln w="9525">
            <a:noFill/>
            <a:miter lim="800000"/>
            <a:headEnd/>
            <a:tailEnd/>
          </a:ln>
        </p:spPr>
      </p:pic>
      <p:pic>
        <p:nvPicPr>
          <p:cNvPr id="7" name="Picture 6" descr="C:\Users\Shawn\Pictures\FloridaTech_seal.gif"/>
          <p:cNvPicPr>
            <a:picLocks noChangeAspect="1" noChangeArrowheads="1"/>
          </p:cNvPicPr>
          <p:nvPr/>
        </p:nvPicPr>
        <p:blipFill>
          <a:blip r:embed="rId6" cstate="print"/>
          <a:srcRect/>
          <a:stretch>
            <a:fillRect/>
          </a:stretch>
        </p:blipFill>
        <p:spPr bwMode="auto">
          <a:xfrm>
            <a:off x="2265115" y="5386314"/>
            <a:ext cx="1533153" cy="1188194"/>
          </a:xfrm>
          <a:prstGeom prst="rect">
            <a:avLst/>
          </a:prstGeom>
          <a:noFill/>
          <a:ln w="9525">
            <a:noFill/>
            <a:miter lim="800000"/>
            <a:headEnd/>
            <a:tailEnd/>
          </a:ln>
        </p:spPr>
      </p:pic>
      <p:pic>
        <p:nvPicPr>
          <p:cNvPr id="8" name="Picture 7" descr="C:\Users\SHAWN\Desktop\theme-sprite.17.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645399" y="4612433"/>
            <a:ext cx="2370948" cy="69354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C:\Users\SHAWN\Desktop\lockheed-martin.jp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224999" y="5673478"/>
            <a:ext cx="4747273" cy="94160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C:\Users\SHAWN\Desktop\UserGroupLogo.gif"/>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143904" y="5590904"/>
            <a:ext cx="2951350" cy="110675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p:cNvPicPr>
            <a:picLocks noChangeAspect="1"/>
          </p:cNvPicPr>
          <p:nvPr/>
        </p:nvPicPr>
        <p:blipFill rotWithShape="1">
          <a:blip r:embed="rId10"/>
          <a:srcRect l="584" t="9952" r="2677" b="15206"/>
          <a:stretch/>
        </p:blipFill>
        <p:spPr>
          <a:xfrm>
            <a:off x="503237" y="1211262"/>
            <a:ext cx="2514600" cy="2514600"/>
          </a:xfrm>
          <a:custGeom>
            <a:avLst/>
            <a:gdLst>
              <a:gd name="connsiteX0" fmla="*/ 0 w 2514600"/>
              <a:gd name="connsiteY0" fmla="*/ 0 h 2514600"/>
              <a:gd name="connsiteX1" fmla="*/ 2514600 w 2514600"/>
              <a:gd name="connsiteY1" fmla="*/ 0 h 2514600"/>
              <a:gd name="connsiteX2" fmla="*/ 2514600 w 2514600"/>
              <a:gd name="connsiteY2" fmla="*/ 2514600 h 2514600"/>
              <a:gd name="connsiteX3" fmla="*/ 0 w 2514600"/>
              <a:gd name="connsiteY3" fmla="*/ 2514600 h 2514600"/>
            </a:gdLst>
            <a:ahLst/>
            <a:cxnLst>
              <a:cxn ang="0">
                <a:pos x="connsiteX0" y="connsiteY0"/>
              </a:cxn>
              <a:cxn ang="0">
                <a:pos x="connsiteX1" y="connsiteY1"/>
              </a:cxn>
              <a:cxn ang="0">
                <a:pos x="connsiteX2" y="connsiteY2"/>
              </a:cxn>
              <a:cxn ang="0">
                <a:pos x="connsiteX3" y="connsiteY3"/>
              </a:cxn>
            </a:cxnLst>
            <a:rect l="l" t="t" r="r" b="b"/>
            <a:pathLst>
              <a:path w="2514600" h="2514600">
                <a:moveTo>
                  <a:pt x="0" y="0"/>
                </a:moveTo>
                <a:lnTo>
                  <a:pt x="2514600" y="0"/>
                </a:lnTo>
                <a:lnTo>
                  <a:pt x="2514600" y="2514600"/>
                </a:lnTo>
                <a:lnTo>
                  <a:pt x="0" y="2514600"/>
                </a:lnTo>
                <a:close/>
              </a:path>
            </a:pathLst>
          </a:custGeom>
        </p:spPr>
      </p:pic>
      <p:sp>
        <p:nvSpPr>
          <p:cNvPr id="12" name="Rectangle 11"/>
          <p:cNvSpPr/>
          <p:nvPr/>
        </p:nvSpPr>
        <p:spPr bwMode="auto">
          <a:xfrm>
            <a:off x="3017837" y="1211262"/>
            <a:ext cx="8382000" cy="25146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spcBef>
                <a:spcPts val="600"/>
              </a:spcBef>
              <a:spcAft>
                <a:spcPts val="600"/>
              </a:spcAft>
            </a:pPr>
            <a:r>
              <a:rPr lang="en-US" sz="2000" b="1" dirty="0">
                <a:solidFill>
                  <a:schemeClr val="tx1"/>
                </a:solidFill>
                <a:ea typeface="Segoe UI Light" charset="0"/>
                <a:cs typeface="Segoe UI Light" charset="0"/>
              </a:rPr>
              <a:t>Shawn </a:t>
            </a:r>
            <a:r>
              <a:rPr lang="en-US" sz="2000" b="1" dirty="0" err="1">
                <a:solidFill>
                  <a:schemeClr val="tx1"/>
                </a:solidFill>
                <a:ea typeface="Segoe UI Light" charset="0"/>
                <a:cs typeface="Segoe UI Light" charset="0"/>
              </a:rPr>
              <a:t>Weisfeld</a:t>
            </a:r>
            <a:endParaRPr lang="en-US" sz="2000" b="1" dirty="0">
              <a:solidFill>
                <a:schemeClr val="tx1"/>
              </a:solidFill>
              <a:ea typeface="Segoe UI Light" charset="0"/>
              <a:cs typeface="Segoe UI Light" charset="0"/>
            </a:endParaRPr>
          </a:p>
          <a:p>
            <a:pPr>
              <a:spcBef>
                <a:spcPts val="600"/>
              </a:spcBef>
              <a:spcAft>
                <a:spcPts val="600"/>
              </a:spcAft>
            </a:pPr>
            <a:r>
              <a:rPr lang="en-US" sz="2000" dirty="0">
                <a:solidFill>
                  <a:schemeClr val="tx1"/>
                </a:solidFill>
                <a:ea typeface="Segoe UI Light" charset="0"/>
                <a:cs typeface="Segoe UI Light" charset="0"/>
              </a:rPr>
              <a:t>Cloud Solution Architect</a:t>
            </a:r>
          </a:p>
          <a:p>
            <a:pPr>
              <a:spcBef>
                <a:spcPts val="600"/>
              </a:spcBef>
              <a:spcAft>
                <a:spcPts val="600"/>
              </a:spcAft>
            </a:pPr>
            <a:r>
              <a:rPr lang="en-US" sz="2000" dirty="0">
                <a:solidFill>
                  <a:schemeClr val="tx1"/>
                </a:solidFill>
                <a:ea typeface="Segoe UI Light" charset="0"/>
                <a:cs typeface="Segoe UI Light" charset="0"/>
              </a:rPr>
              <a:t>Microsoft – One Commercial Partner Technical Team</a:t>
            </a:r>
          </a:p>
          <a:p>
            <a:pPr>
              <a:spcBef>
                <a:spcPts val="600"/>
              </a:spcBef>
              <a:spcAft>
                <a:spcPts val="600"/>
              </a:spcAft>
            </a:pPr>
            <a:r>
              <a:rPr lang="en-US" sz="2000" u="sng" dirty="0">
                <a:solidFill>
                  <a:schemeClr val="bg1"/>
                </a:solidFill>
                <a:hlinkClick r:id="rId11"/>
              </a:rPr>
              <a:t>sweisfel@microsoft.com</a:t>
            </a:r>
            <a:r>
              <a:rPr lang="en-US" sz="2000" u="sng" dirty="0">
                <a:solidFill>
                  <a:schemeClr val="bg1"/>
                </a:solidFill>
              </a:rPr>
              <a:t> </a:t>
            </a:r>
            <a:endParaRPr lang="en-US" sz="2000" dirty="0">
              <a:solidFill>
                <a:schemeClr val="tx1"/>
              </a:solidFill>
              <a:ea typeface="Segoe UI Light" charset="0"/>
              <a:cs typeface="Segoe UI Light" charset="0"/>
            </a:endParaRPr>
          </a:p>
          <a:p>
            <a:pPr>
              <a:spcBef>
                <a:spcPts val="600"/>
              </a:spcBef>
              <a:spcAft>
                <a:spcPts val="600"/>
              </a:spcAft>
            </a:pPr>
            <a:r>
              <a:rPr lang="en-US" sz="2000" dirty="0">
                <a:solidFill>
                  <a:schemeClr val="tx1"/>
                </a:solidFill>
                <a:ea typeface="Segoe UI Light" charset="0"/>
                <a:cs typeface="Segoe UI Light" charset="0"/>
              </a:rPr>
              <a:t>Austin, TX</a:t>
            </a:r>
          </a:p>
        </p:txBody>
      </p:sp>
    </p:spTree>
    <p:extLst>
      <p:ext uri="{BB962C8B-B14F-4D97-AF65-F5344CB8AC3E}">
        <p14:creationId xmlns:p14="http://schemas.microsoft.com/office/powerpoint/2010/main" val="615709689"/>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638" y="2125662"/>
            <a:ext cx="11887200" cy="1929759"/>
          </a:xfrm>
        </p:spPr>
        <p:txBody>
          <a:bodyPr/>
          <a:lstStyle/>
          <a:p>
            <a:r>
              <a:rPr lang="en-US" dirty="0"/>
              <a:t>Microservice Design patterns</a:t>
            </a:r>
            <a:br>
              <a:rPr lang="en-US" dirty="0"/>
            </a:br>
            <a:r>
              <a:rPr lang="en-US" sz="5400" dirty="0"/>
              <a:t>(technology agnostic)</a:t>
            </a:r>
            <a:endParaRPr lang="en-US" dirty="0"/>
          </a:p>
        </p:txBody>
      </p:sp>
      <p:sp>
        <p:nvSpPr>
          <p:cNvPr id="5" name="Rectangle 4"/>
          <p:cNvSpPr/>
          <p:nvPr/>
        </p:nvSpPr>
        <p:spPr>
          <a:xfrm>
            <a:off x="350837" y="5554662"/>
            <a:ext cx="6340325" cy="923330"/>
          </a:xfrm>
          <a:prstGeom prst="rect">
            <a:avLst/>
          </a:prstGeom>
        </p:spPr>
        <p:txBody>
          <a:bodyPr wrap="none">
            <a:spAutoFit/>
          </a:bodyPr>
          <a:lstStyle/>
          <a:p>
            <a:r>
              <a:rPr lang="en-US" dirty="0"/>
              <a:t>Source:</a:t>
            </a:r>
          </a:p>
          <a:p>
            <a:r>
              <a:rPr lang="en-US" dirty="0"/>
              <a:t>https://dzone.com/articles/microservice-design-patterns</a:t>
            </a:r>
          </a:p>
          <a:p>
            <a:r>
              <a:rPr lang="en-US" dirty="0"/>
              <a:t>https://docs.microsoft.com/en-us/azure/architecture/patterns/</a:t>
            </a:r>
          </a:p>
        </p:txBody>
      </p:sp>
    </p:spTree>
    <p:extLst>
      <p:ext uri="{BB962C8B-B14F-4D97-AF65-F5344CB8AC3E}">
        <p14:creationId xmlns:p14="http://schemas.microsoft.com/office/powerpoint/2010/main" val="2536675611"/>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34032" y="205721"/>
            <a:ext cx="11942504" cy="1192834"/>
          </a:xfrm>
        </p:spPr>
        <p:txBody>
          <a:bodyPr/>
          <a:lstStyle/>
          <a:p>
            <a:r>
              <a:rPr lang="en-US" dirty="0"/>
              <a:t>Aggregator/Proxy Microservice pattern</a:t>
            </a:r>
          </a:p>
        </p:txBody>
      </p:sp>
      <p:grpSp>
        <p:nvGrpSpPr>
          <p:cNvPr id="134" name="Group 133"/>
          <p:cNvGrpSpPr/>
          <p:nvPr/>
        </p:nvGrpSpPr>
        <p:grpSpPr>
          <a:xfrm>
            <a:off x="1587483" y="2157167"/>
            <a:ext cx="9448678" cy="4229568"/>
            <a:chOff x="291704" y="2115062"/>
            <a:chExt cx="9264251" cy="4147012"/>
          </a:xfrm>
        </p:grpSpPr>
        <p:sp>
          <p:nvSpPr>
            <p:cNvPr id="135" name="Rectangle 134"/>
            <p:cNvSpPr/>
            <p:nvPr/>
          </p:nvSpPr>
          <p:spPr bwMode="auto">
            <a:xfrm>
              <a:off x="457200" y="2125663"/>
              <a:ext cx="1341437" cy="91440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2040" kern="0" dirty="0">
                  <a:gradFill>
                    <a:gsLst>
                      <a:gs pos="0">
                        <a:srgbClr val="FFFFFF"/>
                      </a:gs>
                      <a:gs pos="100000">
                        <a:srgbClr val="FFFFFF"/>
                      </a:gs>
                    </a:gsLst>
                    <a:lin ang="5400000" scaled="0"/>
                  </a:gradFill>
                  <a:latin typeface="Segoe UI Semilight"/>
                  <a:ea typeface="Segoe UI" pitchFamily="34" charset="0"/>
                  <a:cs typeface="Segoe UI" pitchFamily="34" charset="0"/>
                </a:rPr>
                <a:t>Load balancer</a:t>
              </a:r>
            </a:p>
          </p:txBody>
        </p:sp>
        <p:cxnSp>
          <p:nvCxnSpPr>
            <p:cNvPr id="136" name="Straight Arrow Connector 135"/>
            <p:cNvCxnSpPr>
              <a:cxnSpLocks/>
            </p:cNvCxnSpPr>
            <p:nvPr/>
          </p:nvCxnSpPr>
          <p:spPr>
            <a:xfrm>
              <a:off x="1127918" y="3129655"/>
              <a:ext cx="0" cy="566387"/>
            </a:xfrm>
            <a:prstGeom prst="straightConnector1">
              <a:avLst/>
            </a:prstGeom>
            <a:noFill/>
            <a:ln w="25400" cap="rnd" cmpd="sng" algn="ctr">
              <a:solidFill>
                <a:srgbClr val="737373"/>
              </a:solidFill>
              <a:prstDash val="solid"/>
              <a:headEnd type="none"/>
              <a:tailEnd type="arrow" w="lg" len="med"/>
            </a:ln>
            <a:effectLst/>
          </p:spPr>
        </p:cxnSp>
        <p:grpSp>
          <p:nvGrpSpPr>
            <p:cNvPr id="137" name="Group 136"/>
            <p:cNvGrpSpPr/>
            <p:nvPr/>
          </p:nvGrpSpPr>
          <p:grpSpPr>
            <a:xfrm>
              <a:off x="291704" y="3785634"/>
              <a:ext cx="1811734" cy="1075291"/>
              <a:chOff x="291704" y="3785634"/>
              <a:chExt cx="1811734" cy="1075291"/>
            </a:xfrm>
          </p:grpSpPr>
          <p:sp>
            <p:nvSpPr>
              <p:cNvPr id="165" name="Rectangle 164"/>
              <p:cNvSpPr/>
              <p:nvPr/>
            </p:nvSpPr>
            <p:spPr bwMode="auto">
              <a:xfrm>
                <a:off x="291704" y="3946524"/>
                <a:ext cx="1646238" cy="914401"/>
              </a:xfrm>
              <a:prstGeom prst="rect">
                <a:avLst/>
              </a:prstGeom>
              <a:solidFill>
                <a:srgbClr val="737373"/>
              </a:solidFill>
              <a:ln w="9525" cap="flat" cmpd="sng" algn="ctr">
                <a:solidFill>
                  <a:srgbClr val="D2D2D2"/>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66" name="Rectangle 165"/>
              <p:cNvSpPr/>
              <p:nvPr/>
            </p:nvSpPr>
            <p:spPr bwMode="auto">
              <a:xfrm>
                <a:off x="457200" y="3785634"/>
                <a:ext cx="1646238" cy="914401"/>
              </a:xfrm>
              <a:prstGeom prst="rect">
                <a:avLst/>
              </a:prstGeom>
              <a:solidFill>
                <a:srgbClr val="737373"/>
              </a:solidFill>
              <a:ln w="9525" cap="flat" cmpd="sng" algn="ctr">
                <a:solidFill>
                  <a:srgbClr val="D2D2D2"/>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2040" kern="0" dirty="0">
                    <a:gradFill>
                      <a:gsLst>
                        <a:gs pos="0">
                          <a:srgbClr val="FFFFFF"/>
                        </a:gs>
                        <a:gs pos="100000">
                          <a:srgbClr val="FFFFFF"/>
                        </a:gs>
                      </a:gsLst>
                      <a:lin ang="5400000" scaled="0"/>
                    </a:gradFill>
                    <a:latin typeface="Segoe UI Semilight"/>
                    <a:ea typeface="Segoe UI" pitchFamily="34" charset="0"/>
                    <a:cs typeface="Segoe UI" pitchFamily="34" charset="0"/>
                  </a:rPr>
                  <a:t>Aggregator</a:t>
                </a:r>
              </a:p>
            </p:txBody>
          </p:sp>
        </p:grpSp>
        <p:cxnSp>
          <p:nvCxnSpPr>
            <p:cNvPr id="138" name="Straight Arrow Connector 137"/>
            <p:cNvCxnSpPr>
              <a:cxnSpLocks/>
            </p:cNvCxnSpPr>
            <p:nvPr/>
          </p:nvCxnSpPr>
          <p:spPr>
            <a:xfrm flipH="1">
              <a:off x="2269846" y="2582863"/>
              <a:ext cx="925792" cy="974204"/>
            </a:xfrm>
            <a:prstGeom prst="straightConnector1">
              <a:avLst/>
            </a:prstGeom>
            <a:noFill/>
            <a:ln w="25400" cap="rnd" cmpd="sng" algn="ctr">
              <a:solidFill>
                <a:srgbClr val="737373"/>
              </a:solidFill>
              <a:prstDash val="solid"/>
              <a:headEnd type="arrow" w="lg" len="med"/>
              <a:tailEnd type="arrow" w="lg" len="med"/>
            </a:ln>
            <a:effectLst/>
          </p:spPr>
        </p:cxnSp>
        <p:cxnSp>
          <p:nvCxnSpPr>
            <p:cNvPr id="139" name="Straight Arrow Connector 138"/>
            <p:cNvCxnSpPr>
              <a:cxnSpLocks/>
            </p:cNvCxnSpPr>
            <p:nvPr/>
          </p:nvCxnSpPr>
          <p:spPr>
            <a:xfrm flipH="1" flipV="1">
              <a:off x="2269846" y="4859953"/>
              <a:ext cx="925792" cy="974204"/>
            </a:xfrm>
            <a:prstGeom prst="straightConnector1">
              <a:avLst/>
            </a:prstGeom>
            <a:noFill/>
            <a:ln w="25400" cap="rnd" cmpd="sng" algn="ctr">
              <a:solidFill>
                <a:srgbClr val="737373"/>
              </a:solidFill>
              <a:prstDash val="solid"/>
              <a:headEnd type="arrow"/>
              <a:tailEnd type="arrow" w="lg" len="med"/>
            </a:ln>
            <a:effectLst/>
          </p:spPr>
        </p:cxnSp>
        <p:cxnSp>
          <p:nvCxnSpPr>
            <p:cNvPr id="140" name="Straight Arrow Connector 139"/>
            <p:cNvCxnSpPr>
              <a:cxnSpLocks/>
            </p:cNvCxnSpPr>
            <p:nvPr/>
          </p:nvCxnSpPr>
          <p:spPr>
            <a:xfrm>
              <a:off x="2269846" y="4290360"/>
              <a:ext cx="972404" cy="0"/>
            </a:xfrm>
            <a:prstGeom prst="straightConnector1">
              <a:avLst/>
            </a:prstGeom>
            <a:noFill/>
            <a:ln w="25400" cap="rnd" cmpd="sng" algn="ctr">
              <a:solidFill>
                <a:srgbClr val="737373"/>
              </a:solidFill>
              <a:prstDash val="solid"/>
              <a:headEnd type="arrow" w="lg" len="med"/>
              <a:tailEnd type="arrow" w="lg" len="med"/>
            </a:ln>
            <a:effectLst/>
          </p:spPr>
        </p:cxnSp>
        <p:grpSp>
          <p:nvGrpSpPr>
            <p:cNvPr id="141" name="Group 140"/>
            <p:cNvGrpSpPr/>
            <p:nvPr/>
          </p:nvGrpSpPr>
          <p:grpSpPr>
            <a:xfrm>
              <a:off x="3368873" y="2115062"/>
              <a:ext cx="2023864" cy="1077949"/>
              <a:chOff x="3368873" y="2115062"/>
              <a:chExt cx="2023864" cy="1077949"/>
            </a:xfrm>
          </p:grpSpPr>
          <p:sp>
            <p:nvSpPr>
              <p:cNvPr id="162" name="Rectangle 161"/>
              <p:cNvSpPr/>
              <p:nvPr/>
            </p:nvSpPr>
            <p:spPr bwMode="auto">
              <a:xfrm>
                <a:off x="3368873" y="2115062"/>
                <a:ext cx="1858368" cy="914401"/>
              </a:xfrm>
              <a:prstGeom prst="rect">
                <a:avLst/>
              </a:prstGeom>
              <a:solidFill>
                <a:srgbClr val="737373"/>
              </a:solidFill>
              <a:ln w="9525" cap="flat" cmpd="sng" algn="ctr">
                <a:solidFill>
                  <a:srgbClr val="D2D2D2"/>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63" name="Rectangle 162"/>
              <p:cNvSpPr/>
              <p:nvPr/>
            </p:nvSpPr>
            <p:spPr bwMode="auto">
              <a:xfrm>
                <a:off x="3534369" y="2278610"/>
                <a:ext cx="1858368" cy="914401"/>
              </a:xfrm>
              <a:prstGeom prst="rect">
                <a:avLst/>
              </a:prstGeom>
              <a:solidFill>
                <a:srgbClr val="737373"/>
              </a:solidFill>
              <a:ln w="9525" cap="flat" cmpd="sng" algn="ctr">
                <a:solidFill>
                  <a:srgbClr val="D2D2D2"/>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r>
                  <a:rPr lang="en-US" sz="2040" kern="0" dirty="0">
                    <a:gradFill>
                      <a:gsLst>
                        <a:gs pos="0">
                          <a:srgbClr val="FFFFFF"/>
                        </a:gs>
                        <a:gs pos="100000">
                          <a:srgbClr val="FFFFFF"/>
                        </a:gs>
                      </a:gsLst>
                      <a:lin ang="5400000" scaled="0"/>
                    </a:gradFill>
                    <a:latin typeface="Segoe UI Semilight"/>
                    <a:ea typeface="Segoe UI" pitchFamily="34" charset="0"/>
                    <a:cs typeface="Segoe UI" pitchFamily="34" charset="0"/>
                  </a:rPr>
                  <a:t>Service A</a:t>
                </a:r>
              </a:p>
            </p:txBody>
          </p:sp>
        </p:grpSp>
        <p:grpSp>
          <p:nvGrpSpPr>
            <p:cNvPr id="142" name="Group 141"/>
            <p:cNvGrpSpPr/>
            <p:nvPr/>
          </p:nvGrpSpPr>
          <p:grpSpPr>
            <a:xfrm>
              <a:off x="3368873" y="3669612"/>
              <a:ext cx="2023864" cy="1077949"/>
              <a:chOff x="3368873" y="3669612"/>
              <a:chExt cx="2023864" cy="1077949"/>
            </a:xfrm>
          </p:grpSpPr>
          <p:sp>
            <p:nvSpPr>
              <p:cNvPr id="159" name="Rectangle 158"/>
              <p:cNvSpPr/>
              <p:nvPr/>
            </p:nvSpPr>
            <p:spPr bwMode="auto">
              <a:xfrm>
                <a:off x="3368873" y="3669612"/>
                <a:ext cx="1858368" cy="914401"/>
              </a:xfrm>
              <a:prstGeom prst="rect">
                <a:avLst/>
              </a:prstGeom>
              <a:solidFill>
                <a:srgbClr val="737373"/>
              </a:solidFill>
              <a:ln w="9525" cap="flat" cmpd="sng" algn="ctr">
                <a:solidFill>
                  <a:srgbClr val="D2D2D2"/>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60" name="Rectangle 159"/>
              <p:cNvSpPr/>
              <p:nvPr/>
            </p:nvSpPr>
            <p:spPr bwMode="auto">
              <a:xfrm>
                <a:off x="3534369" y="3833160"/>
                <a:ext cx="1858368" cy="914401"/>
              </a:xfrm>
              <a:prstGeom prst="rect">
                <a:avLst/>
              </a:prstGeom>
              <a:solidFill>
                <a:srgbClr val="737373"/>
              </a:solidFill>
              <a:ln w="9525" cap="flat" cmpd="sng" algn="ctr">
                <a:solidFill>
                  <a:srgbClr val="D2D2D2"/>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r>
                  <a:rPr lang="en-US" sz="2040" kern="0" dirty="0">
                    <a:gradFill>
                      <a:gsLst>
                        <a:gs pos="0">
                          <a:srgbClr val="FFFFFF"/>
                        </a:gs>
                        <a:gs pos="100000">
                          <a:srgbClr val="FFFFFF"/>
                        </a:gs>
                      </a:gsLst>
                      <a:lin ang="5400000" scaled="0"/>
                    </a:gradFill>
                    <a:latin typeface="Segoe UI Semilight"/>
                    <a:ea typeface="Segoe UI" pitchFamily="34" charset="0"/>
                    <a:cs typeface="Segoe UI" pitchFamily="34" charset="0"/>
                  </a:rPr>
                  <a:t>Service B</a:t>
                </a:r>
              </a:p>
            </p:txBody>
          </p:sp>
        </p:grpSp>
        <p:grpSp>
          <p:nvGrpSpPr>
            <p:cNvPr id="143" name="Group 142"/>
            <p:cNvGrpSpPr/>
            <p:nvPr/>
          </p:nvGrpSpPr>
          <p:grpSpPr>
            <a:xfrm>
              <a:off x="3368873" y="5184125"/>
              <a:ext cx="2023864" cy="1077949"/>
              <a:chOff x="3368873" y="5184125"/>
              <a:chExt cx="2023864" cy="1077949"/>
            </a:xfrm>
          </p:grpSpPr>
          <p:sp>
            <p:nvSpPr>
              <p:cNvPr id="156" name="Rectangle 155"/>
              <p:cNvSpPr/>
              <p:nvPr/>
            </p:nvSpPr>
            <p:spPr bwMode="auto">
              <a:xfrm>
                <a:off x="3368873" y="5184125"/>
                <a:ext cx="1858368" cy="914401"/>
              </a:xfrm>
              <a:prstGeom prst="rect">
                <a:avLst/>
              </a:prstGeom>
              <a:solidFill>
                <a:srgbClr val="737373"/>
              </a:solidFill>
              <a:ln w="9525" cap="flat" cmpd="sng" algn="ctr">
                <a:solidFill>
                  <a:srgbClr val="D2D2D2"/>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57" name="Rectangle 156"/>
              <p:cNvSpPr/>
              <p:nvPr/>
            </p:nvSpPr>
            <p:spPr bwMode="auto">
              <a:xfrm>
                <a:off x="3534369" y="5347673"/>
                <a:ext cx="1858368" cy="914401"/>
              </a:xfrm>
              <a:prstGeom prst="rect">
                <a:avLst/>
              </a:prstGeom>
              <a:solidFill>
                <a:srgbClr val="737373"/>
              </a:solidFill>
              <a:ln w="9525" cap="flat" cmpd="sng" algn="ctr">
                <a:solidFill>
                  <a:srgbClr val="D2D2D2"/>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r>
                  <a:rPr lang="en-US" sz="2040" kern="0" dirty="0">
                    <a:gradFill>
                      <a:gsLst>
                        <a:gs pos="0">
                          <a:srgbClr val="FFFFFF"/>
                        </a:gs>
                        <a:gs pos="100000">
                          <a:srgbClr val="FFFFFF"/>
                        </a:gs>
                      </a:gsLst>
                      <a:lin ang="5400000" scaled="0"/>
                    </a:gradFill>
                    <a:latin typeface="Segoe UI Semilight"/>
                    <a:ea typeface="Segoe UI" pitchFamily="34" charset="0"/>
                    <a:cs typeface="Segoe UI" pitchFamily="34" charset="0"/>
                  </a:rPr>
                  <a:t>Service C</a:t>
                </a:r>
              </a:p>
            </p:txBody>
          </p:sp>
        </p:grpSp>
        <p:cxnSp>
          <p:nvCxnSpPr>
            <p:cNvPr id="144" name="Straight Arrow Connector 143"/>
            <p:cNvCxnSpPr>
              <a:cxnSpLocks/>
            </p:cNvCxnSpPr>
            <p:nvPr/>
          </p:nvCxnSpPr>
          <p:spPr>
            <a:xfrm>
              <a:off x="5519737" y="4290360"/>
              <a:ext cx="901700" cy="0"/>
            </a:xfrm>
            <a:prstGeom prst="straightConnector1">
              <a:avLst/>
            </a:prstGeom>
            <a:noFill/>
            <a:ln w="25400" cap="rnd" cmpd="sng" algn="ctr">
              <a:solidFill>
                <a:srgbClr val="737373"/>
              </a:solidFill>
              <a:prstDash val="solid"/>
              <a:headEnd type="arrow" w="lg" len="med"/>
              <a:tailEnd type="arrow" w="lg" len="med"/>
            </a:ln>
            <a:effectLst/>
          </p:spPr>
        </p:cxnSp>
        <p:cxnSp>
          <p:nvCxnSpPr>
            <p:cNvPr id="145" name="Straight Arrow Connector 144"/>
            <p:cNvCxnSpPr>
              <a:cxnSpLocks/>
            </p:cNvCxnSpPr>
            <p:nvPr/>
          </p:nvCxnSpPr>
          <p:spPr>
            <a:xfrm>
              <a:off x="5519737" y="5804873"/>
              <a:ext cx="901700" cy="0"/>
            </a:xfrm>
            <a:prstGeom prst="straightConnector1">
              <a:avLst/>
            </a:prstGeom>
            <a:noFill/>
            <a:ln w="25400" cap="rnd" cmpd="sng" algn="ctr">
              <a:solidFill>
                <a:srgbClr val="737373"/>
              </a:solidFill>
              <a:prstDash val="solid"/>
              <a:headEnd type="arrow" w="lg" len="med"/>
              <a:tailEnd type="arrow" w="lg" len="med"/>
            </a:ln>
            <a:effectLst/>
          </p:spPr>
        </p:cxnSp>
        <p:cxnSp>
          <p:nvCxnSpPr>
            <p:cNvPr id="146" name="Straight Arrow Connector 145"/>
            <p:cNvCxnSpPr>
              <a:cxnSpLocks/>
            </p:cNvCxnSpPr>
            <p:nvPr/>
          </p:nvCxnSpPr>
          <p:spPr>
            <a:xfrm>
              <a:off x="5519737" y="2735810"/>
              <a:ext cx="901700" cy="0"/>
            </a:xfrm>
            <a:prstGeom prst="straightConnector1">
              <a:avLst/>
            </a:prstGeom>
            <a:noFill/>
            <a:ln w="25400" cap="rnd" cmpd="sng" algn="ctr">
              <a:solidFill>
                <a:srgbClr val="737373"/>
              </a:solidFill>
              <a:prstDash val="solid"/>
              <a:headEnd type="arrow" w="lg" len="med"/>
              <a:tailEnd type="arrow" w="lg" len="med"/>
            </a:ln>
            <a:effectLst/>
          </p:spPr>
        </p:cxnSp>
        <p:sp>
          <p:nvSpPr>
            <p:cNvPr id="147" name="Rectangle 146"/>
            <p:cNvSpPr/>
            <p:nvPr/>
          </p:nvSpPr>
          <p:spPr bwMode="auto">
            <a:xfrm>
              <a:off x="6555698" y="2277992"/>
              <a:ext cx="915018" cy="915019"/>
            </a:xfrm>
            <a:prstGeom prst="rect">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93260" tIns="149217" rIns="93260"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1836" kern="0" dirty="0">
                  <a:gradFill>
                    <a:gsLst>
                      <a:gs pos="0">
                        <a:srgbClr val="FFFFFF"/>
                      </a:gs>
                      <a:gs pos="100000">
                        <a:srgbClr val="FFFFFF"/>
                      </a:gs>
                    </a:gsLst>
                    <a:lin ang="5400000" scaled="0"/>
                  </a:gradFill>
                  <a:latin typeface="Segoe UI Semilight"/>
                  <a:ea typeface="Segoe UI" pitchFamily="34" charset="0"/>
                  <a:cs typeface="Segoe UI" pitchFamily="34" charset="0"/>
                </a:rPr>
                <a:t>Cache</a:t>
              </a:r>
            </a:p>
          </p:txBody>
        </p:sp>
        <p:sp>
          <p:nvSpPr>
            <p:cNvPr id="148" name="Rectangle 147"/>
            <p:cNvSpPr/>
            <p:nvPr/>
          </p:nvSpPr>
          <p:spPr bwMode="auto">
            <a:xfrm>
              <a:off x="8640937" y="2277992"/>
              <a:ext cx="915018" cy="915019"/>
            </a:xfrm>
            <a:prstGeom prst="rect">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1836" kern="0" dirty="0">
                  <a:gradFill>
                    <a:gsLst>
                      <a:gs pos="0">
                        <a:srgbClr val="FFFFFF"/>
                      </a:gs>
                      <a:gs pos="100000">
                        <a:srgbClr val="FFFFFF"/>
                      </a:gs>
                    </a:gsLst>
                    <a:lin ang="5400000" scaled="0"/>
                  </a:gradFill>
                  <a:latin typeface="Segoe UI Semilight"/>
                  <a:ea typeface="Segoe UI" pitchFamily="34" charset="0"/>
                  <a:cs typeface="Segoe UI" pitchFamily="34" charset="0"/>
                </a:rPr>
                <a:t>DB</a:t>
              </a:r>
            </a:p>
          </p:txBody>
        </p:sp>
        <p:cxnSp>
          <p:nvCxnSpPr>
            <p:cNvPr id="149" name="Straight Arrow Connector 148"/>
            <p:cNvCxnSpPr>
              <a:cxnSpLocks/>
            </p:cNvCxnSpPr>
            <p:nvPr/>
          </p:nvCxnSpPr>
          <p:spPr>
            <a:xfrm>
              <a:off x="7604977" y="2735810"/>
              <a:ext cx="901700" cy="0"/>
            </a:xfrm>
            <a:prstGeom prst="straightConnector1">
              <a:avLst/>
            </a:prstGeom>
            <a:noFill/>
            <a:ln w="25400" cap="rnd" cmpd="sng" algn="ctr">
              <a:solidFill>
                <a:srgbClr val="737373"/>
              </a:solidFill>
              <a:prstDash val="solid"/>
              <a:headEnd type="arrow" w="lg" len="med"/>
              <a:tailEnd type="arrow" w="lg" len="med"/>
            </a:ln>
            <a:effectLst/>
          </p:spPr>
        </p:cxnSp>
        <p:sp>
          <p:nvSpPr>
            <p:cNvPr id="150" name="Rectangle 149"/>
            <p:cNvSpPr/>
            <p:nvPr/>
          </p:nvSpPr>
          <p:spPr bwMode="auto">
            <a:xfrm>
              <a:off x="6555698" y="3845551"/>
              <a:ext cx="915018" cy="915019"/>
            </a:xfrm>
            <a:prstGeom prst="rect">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93260" tIns="149217" rIns="93260"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1836" kern="0" dirty="0">
                  <a:gradFill>
                    <a:gsLst>
                      <a:gs pos="0">
                        <a:srgbClr val="FFFFFF"/>
                      </a:gs>
                      <a:gs pos="100000">
                        <a:srgbClr val="FFFFFF"/>
                      </a:gs>
                    </a:gsLst>
                    <a:lin ang="5400000" scaled="0"/>
                  </a:gradFill>
                  <a:latin typeface="Segoe UI Semilight"/>
                  <a:ea typeface="Segoe UI" pitchFamily="34" charset="0"/>
                  <a:cs typeface="Segoe UI" pitchFamily="34" charset="0"/>
                </a:rPr>
                <a:t>Cache</a:t>
              </a:r>
            </a:p>
          </p:txBody>
        </p:sp>
        <p:sp>
          <p:nvSpPr>
            <p:cNvPr id="151" name="Rectangle 150"/>
            <p:cNvSpPr/>
            <p:nvPr/>
          </p:nvSpPr>
          <p:spPr bwMode="auto">
            <a:xfrm>
              <a:off x="8640937" y="3845551"/>
              <a:ext cx="915018" cy="915019"/>
            </a:xfrm>
            <a:prstGeom prst="rect">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1836" kern="0" dirty="0">
                  <a:gradFill>
                    <a:gsLst>
                      <a:gs pos="0">
                        <a:srgbClr val="FFFFFF"/>
                      </a:gs>
                      <a:gs pos="100000">
                        <a:srgbClr val="FFFFFF"/>
                      </a:gs>
                    </a:gsLst>
                    <a:lin ang="5400000" scaled="0"/>
                  </a:gradFill>
                  <a:latin typeface="Segoe UI Semilight"/>
                  <a:ea typeface="Segoe UI" pitchFamily="34" charset="0"/>
                  <a:cs typeface="Segoe UI" pitchFamily="34" charset="0"/>
                </a:rPr>
                <a:t>DB</a:t>
              </a:r>
            </a:p>
          </p:txBody>
        </p:sp>
        <p:cxnSp>
          <p:nvCxnSpPr>
            <p:cNvPr id="152" name="Straight Arrow Connector 151"/>
            <p:cNvCxnSpPr>
              <a:cxnSpLocks/>
            </p:cNvCxnSpPr>
            <p:nvPr/>
          </p:nvCxnSpPr>
          <p:spPr>
            <a:xfrm>
              <a:off x="7604977" y="4303369"/>
              <a:ext cx="901700" cy="0"/>
            </a:xfrm>
            <a:prstGeom prst="straightConnector1">
              <a:avLst/>
            </a:prstGeom>
            <a:noFill/>
            <a:ln w="25400" cap="rnd" cmpd="sng" algn="ctr">
              <a:solidFill>
                <a:srgbClr val="737373"/>
              </a:solidFill>
              <a:prstDash val="solid"/>
              <a:headEnd type="arrow" w="lg" len="med"/>
              <a:tailEnd type="arrow" w="lg" len="med"/>
            </a:ln>
            <a:effectLst/>
          </p:spPr>
        </p:cxnSp>
        <p:sp>
          <p:nvSpPr>
            <p:cNvPr id="153" name="Rectangle 152"/>
            <p:cNvSpPr/>
            <p:nvPr/>
          </p:nvSpPr>
          <p:spPr bwMode="auto">
            <a:xfrm>
              <a:off x="6555698" y="5347055"/>
              <a:ext cx="915018" cy="915019"/>
            </a:xfrm>
            <a:prstGeom prst="rect">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93260" tIns="149217" rIns="93260"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1836" kern="0" dirty="0">
                  <a:gradFill>
                    <a:gsLst>
                      <a:gs pos="0">
                        <a:srgbClr val="FFFFFF"/>
                      </a:gs>
                      <a:gs pos="100000">
                        <a:srgbClr val="FFFFFF"/>
                      </a:gs>
                    </a:gsLst>
                    <a:lin ang="5400000" scaled="0"/>
                  </a:gradFill>
                  <a:latin typeface="Segoe UI Semilight"/>
                  <a:ea typeface="Segoe UI" pitchFamily="34" charset="0"/>
                  <a:cs typeface="Segoe UI" pitchFamily="34" charset="0"/>
                </a:rPr>
                <a:t>Cache</a:t>
              </a:r>
            </a:p>
          </p:txBody>
        </p:sp>
        <p:sp>
          <p:nvSpPr>
            <p:cNvPr id="154" name="Rectangle 153"/>
            <p:cNvSpPr/>
            <p:nvPr/>
          </p:nvSpPr>
          <p:spPr bwMode="auto">
            <a:xfrm>
              <a:off x="8640937" y="5347055"/>
              <a:ext cx="915018" cy="915019"/>
            </a:xfrm>
            <a:prstGeom prst="rect">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1836" kern="0" dirty="0">
                  <a:gradFill>
                    <a:gsLst>
                      <a:gs pos="0">
                        <a:srgbClr val="FFFFFF"/>
                      </a:gs>
                      <a:gs pos="100000">
                        <a:srgbClr val="FFFFFF"/>
                      </a:gs>
                    </a:gsLst>
                    <a:lin ang="5400000" scaled="0"/>
                  </a:gradFill>
                  <a:latin typeface="Segoe UI Semilight"/>
                  <a:ea typeface="Segoe UI" pitchFamily="34" charset="0"/>
                  <a:cs typeface="Segoe UI" pitchFamily="34" charset="0"/>
                </a:rPr>
                <a:t>DB</a:t>
              </a:r>
            </a:p>
          </p:txBody>
        </p:sp>
        <p:cxnSp>
          <p:nvCxnSpPr>
            <p:cNvPr id="155" name="Straight Arrow Connector 154"/>
            <p:cNvCxnSpPr>
              <a:cxnSpLocks/>
            </p:cNvCxnSpPr>
            <p:nvPr/>
          </p:nvCxnSpPr>
          <p:spPr>
            <a:xfrm>
              <a:off x="7604977" y="5804873"/>
              <a:ext cx="901700" cy="0"/>
            </a:xfrm>
            <a:prstGeom prst="straightConnector1">
              <a:avLst/>
            </a:prstGeom>
            <a:noFill/>
            <a:ln w="25400" cap="rnd" cmpd="sng" algn="ctr">
              <a:solidFill>
                <a:srgbClr val="737373"/>
              </a:solidFill>
              <a:prstDash val="solid"/>
              <a:headEnd type="arrow" w="lg" len="med"/>
              <a:tailEnd type="arrow" w="lg" len="med"/>
            </a:ln>
            <a:effectLst/>
          </p:spPr>
        </p:cxnSp>
      </p:grpSp>
    </p:spTree>
    <p:extLst>
      <p:ext uri="{BB962C8B-B14F-4D97-AF65-F5344CB8AC3E}">
        <p14:creationId xmlns:p14="http://schemas.microsoft.com/office/powerpoint/2010/main" val="215253287"/>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34032" y="205721"/>
            <a:ext cx="11942504" cy="1192834"/>
          </a:xfrm>
        </p:spPr>
        <p:txBody>
          <a:bodyPr/>
          <a:lstStyle/>
          <a:p>
            <a:r>
              <a:rPr lang="en-US" dirty="0"/>
              <a:t>Chained Microservice pattern</a:t>
            </a:r>
          </a:p>
        </p:txBody>
      </p:sp>
      <p:grpSp>
        <p:nvGrpSpPr>
          <p:cNvPr id="36" name="Group 35"/>
          <p:cNvGrpSpPr/>
          <p:nvPr/>
        </p:nvGrpSpPr>
        <p:grpSpPr>
          <a:xfrm>
            <a:off x="1590841" y="2167979"/>
            <a:ext cx="9619646" cy="4283919"/>
            <a:chOff x="291704" y="2125663"/>
            <a:chExt cx="9431882" cy="4200302"/>
          </a:xfrm>
        </p:grpSpPr>
        <p:sp>
          <p:nvSpPr>
            <p:cNvPr id="37" name="Rectangle 36"/>
            <p:cNvSpPr/>
            <p:nvPr/>
          </p:nvSpPr>
          <p:spPr bwMode="auto">
            <a:xfrm>
              <a:off x="457200" y="2125663"/>
              <a:ext cx="1341437" cy="91440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2040" kern="0" dirty="0">
                  <a:gradFill>
                    <a:gsLst>
                      <a:gs pos="0">
                        <a:srgbClr val="FFFFFF"/>
                      </a:gs>
                      <a:gs pos="100000">
                        <a:srgbClr val="FFFFFF"/>
                      </a:gs>
                    </a:gsLst>
                    <a:lin ang="5400000" scaled="0"/>
                  </a:gradFill>
                  <a:latin typeface="Segoe UI Semilight"/>
                  <a:ea typeface="Segoe UI" pitchFamily="34" charset="0"/>
                  <a:cs typeface="Segoe UI" pitchFamily="34" charset="0"/>
                </a:rPr>
                <a:t>Load balancer</a:t>
              </a:r>
            </a:p>
          </p:txBody>
        </p:sp>
        <p:grpSp>
          <p:nvGrpSpPr>
            <p:cNvPr id="38" name="Group 37"/>
            <p:cNvGrpSpPr/>
            <p:nvPr/>
          </p:nvGrpSpPr>
          <p:grpSpPr>
            <a:xfrm>
              <a:off x="291704" y="3796235"/>
              <a:ext cx="2023864" cy="1077949"/>
              <a:chOff x="3368873" y="2115062"/>
              <a:chExt cx="2023864" cy="1077949"/>
            </a:xfrm>
          </p:grpSpPr>
          <p:sp>
            <p:nvSpPr>
              <p:cNvPr id="62" name="Rectangle 61"/>
              <p:cNvSpPr/>
              <p:nvPr/>
            </p:nvSpPr>
            <p:spPr bwMode="auto">
              <a:xfrm>
                <a:off x="3368873" y="2115062"/>
                <a:ext cx="1858368" cy="914401"/>
              </a:xfrm>
              <a:prstGeom prst="rect">
                <a:avLst/>
              </a:prstGeom>
              <a:solidFill>
                <a:srgbClr val="737373"/>
              </a:solidFill>
              <a:ln w="9525" cap="flat" cmpd="sng" algn="ctr">
                <a:solidFill>
                  <a:srgbClr val="D2D2D2"/>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3" name="Rectangle 62"/>
              <p:cNvSpPr/>
              <p:nvPr/>
            </p:nvSpPr>
            <p:spPr bwMode="auto">
              <a:xfrm>
                <a:off x="3534369" y="2278610"/>
                <a:ext cx="1858368" cy="914401"/>
              </a:xfrm>
              <a:prstGeom prst="rect">
                <a:avLst/>
              </a:prstGeom>
              <a:solidFill>
                <a:srgbClr val="737373"/>
              </a:solidFill>
              <a:ln w="9525" cap="flat" cmpd="sng" algn="ctr">
                <a:solidFill>
                  <a:srgbClr val="D2D2D2"/>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r>
                  <a:rPr lang="en-US" sz="2040" kern="0" dirty="0">
                    <a:gradFill>
                      <a:gsLst>
                        <a:gs pos="0">
                          <a:srgbClr val="FFFFFF"/>
                        </a:gs>
                        <a:gs pos="100000">
                          <a:srgbClr val="FFFFFF"/>
                        </a:gs>
                      </a:gsLst>
                      <a:lin ang="5400000" scaled="0"/>
                    </a:gradFill>
                    <a:latin typeface="Segoe UI Semilight"/>
                    <a:ea typeface="Segoe UI" pitchFamily="34" charset="0"/>
                    <a:cs typeface="Segoe UI" pitchFamily="34" charset="0"/>
                  </a:rPr>
                  <a:t>Service A</a:t>
                </a:r>
              </a:p>
            </p:txBody>
          </p:sp>
        </p:grpSp>
        <p:cxnSp>
          <p:nvCxnSpPr>
            <p:cNvPr id="39" name="Straight Arrow Connector 38"/>
            <p:cNvCxnSpPr>
              <a:cxnSpLocks/>
            </p:cNvCxnSpPr>
            <p:nvPr/>
          </p:nvCxnSpPr>
          <p:spPr>
            <a:xfrm>
              <a:off x="1127918" y="3129655"/>
              <a:ext cx="0" cy="566387"/>
            </a:xfrm>
            <a:prstGeom prst="straightConnector1">
              <a:avLst/>
            </a:prstGeom>
            <a:noFill/>
            <a:ln w="25400" cap="rnd" cmpd="sng" algn="ctr">
              <a:solidFill>
                <a:srgbClr val="737373"/>
              </a:solidFill>
              <a:prstDash val="solid"/>
              <a:headEnd type="none"/>
              <a:tailEnd type="arrow" w="lg" len="med"/>
            </a:ln>
            <a:effectLst/>
          </p:spPr>
        </p:cxnSp>
        <p:grpSp>
          <p:nvGrpSpPr>
            <p:cNvPr id="40" name="Group 39"/>
            <p:cNvGrpSpPr/>
            <p:nvPr/>
          </p:nvGrpSpPr>
          <p:grpSpPr>
            <a:xfrm>
              <a:off x="3872948" y="3796235"/>
              <a:ext cx="2023864" cy="1077949"/>
              <a:chOff x="3368873" y="3669612"/>
              <a:chExt cx="2023864" cy="1077949"/>
            </a:xfrm>
          </p:grpSpPr>
          <p:sp>
            <p:nvSpPr>
              <p:cNvPr id="59" name="Rectangle 58"/>
              <p:cNvSpPr/>
              <p:nvPr/>
            </p:nvSpPr>
            <p:spPr bwMode="auto">
              <a:xfrm>
                <a:off x="3368873" y="3669612"/>
                <a:ext cx="1858368" cy="914401"/>
              </a:xfrm>
              <a:prstGeom prst="rect">
                <a:avLst/>
              </a:prstGeom>
              <a:solidFill>
                <a:srgbClr val="737373"/>
              </a:solidFill>
              <a:ln w="9525" cap="flat" cmpd="sng" algn="ctr">
                <a:solidFill>
                  <a:srgbClr val="D2D2D2"/>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0" name="Rectangle 59"/>
              <p:cNvSpPr/>
              <p:nvPr/>
            </p:nvSpPr>
            <p:spPr bwMode="auto">
              <a:xfrm>
                <a:off x="3534369" y="3833160"/>
                <a:ext cx="1858368" cy="914401"/>
              </a:xfrm>
              <a:prstGeom prst="rect">
                <a:avLst/>
              </a:prstGeom>
              <a:solidFill>
                <a:srgbClr val="737373"/>
              </a:solidFill>
              <a:ln w="9525" cap="flat" cmpd="sng" algn="ctr">
                <a:solidFill>
                  <a:srgbClr val="D2D2D2"/>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r>
                  <a:rPr lang="en-US" sz="2040" kern="0" dirty="0">
                    <a:gradFill>
                      <a:gsLst>
                        <a:gs pos="0">
                          <a:srgbClr val="FFFFFF"/>
                        </a:gs>
                        <a:gs pos="100000">
                          <a:srgbClr val="FFFFFF"/>
                        </a:gs>
                      </a:gsLst>
                      <a:lin ang="5400000" scaled="0"/>
                    </a:gradFill>
                    <a:latin typeface="Segoe UI Semilight"/>
                    <a:ea typeface="Segoe UI" pitchFamily="34" charset="0"/>
                    <a:cs typeface="Segoe UI" pitchFamily="34" charset="0"/>
                  </a:rPr>
                  <a:t>Service B</a:t>
                </a:r>
              </a:p>
            </p:txBody>
          </p:sp>
        </p:grpSp>
        <p:grpSp>
          <p:nvGrpSpPr>
            <p:cNvPr id="41" name="Group 40"/>
            <p:cNvGrpSpPr/>
            <p:nvPr/>
          </p:nvGrpSpPr>
          <p:grpSpPr>
            <a:xfrm>
              <a:off x="7454192" y="3796235"/>
              <a:ext cx="2023864" cy="1077949"/>
              <a:chOff x="3368873" y="5184125"/>
              <a:chExt cx="2023864" cy="1077949"/>
            </a:xfrm>
          </p:grpSpPr>
          <p:sp>
            <p:nvSpPr>
              <p:cNvPr id="56" name="Rectangle 55"/>
              <p:cNvSpPr/>
              <p:nvPr/>
            </p:nvSpPr>
            <p:spPr bwMode="auto">
              <a:xfrm>
                <a:off x="3368873" y="5184125"/>
                <a:ext cx="1858368" cy="914401"/>
              </a:xfrm>
              <a:prstGeom prst="rect">
                <a:avLst/>
              </a:prstGeom>
              <a:solidFill>
                <a:srgbClr val="737373"/>
              </a:solidFill>
              <a:ln w="9525" cap="flat" cmpd="sng" algn="ctr">
                <a:solidFill>
                  <a:srgbClr val="D2D2D2"/>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7" name="Rectangle 56"/>
              <p:cNvSpPr/>
              <p:nvPr/>
            </p:nvSpPr>
            <p:spPr bwMode="auto">
              <a:xfrm>
                <a:off x="3534369" y="5347673"/>
                <a:ext cx="1858368" cy="914401"/>
              </a:xfrm>
              <a:prstGeom prst="rect">
                <a:avLst/>
              </a:prstGeom>
              <a:solidFill>
                <a:srgbClr val="737373"/>
              </a:solidFill>
              <a:ln w="9525" cap="flat" cmpd="sng" algn="ctr">
                <a:solidFill>
                  <a:srgbClr val="D2D2D2"/>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r>
                  <a:rPr lang="en-US" sz="2040" kern="0" dirty="0">
                    <a:gradFill>
                      <a:gsLst>
                        <a:gs pos="0">
                          <a:srgbClr val="FFFFFF"/>
                        </a:gs>
                        <a:gs pos="100000">
                          <a:srgbClr val="FFFFFF"/>
                        </a:gs>
                      </a:gsLst>
                      <a:lin ang="5400000" scaled="0"/>
                    </a:gradFill>
                    <a:latin typeface="Segoe UI Semilight"/>
                    <a:ea typeface="Segoe UI" pitchFamily="34" charset="0"/>
                    <a:cs typeface="Segoe UI" pitchFamily="34" charset="0"/>
                  </a:rPr>
                  <a:t>Service C</a:t>
                </a:r>
              </a:p>
            </p:txBody>
          </p:sp>
        </p:grpSp>
        <p:sp>
          <p:nvSpPr>
            <p:cNvPr id="42" name="Rectangle 41"/>
            <p:cNvSpPr/>
            <p:nvPr/>
          </p:nvSpPr>
          <p:spPr bwMode="auto">
            <a:xfrm>
              <a:off x="350837" y="5513848"/>
              <a:ext cx="812116" cy="812117"/>
            </a:xfrm>
            <a:prstGeom prst="rect">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93260" tIns="149217" rIns="93260"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1632" kern="0" dirty="0">
                  <a:gradFill>
                    <a:gsLst>
                      <a:gs pos="0">
                        <a:srgbClr val="FFFFFF"/>
                      </a:gs>
                      <a:gs pos="100000">
                        <a:srgbClr val="FFFFFF"/>
                      </a:gs>
                    </a:gsLst>
                    <a:lin ang="5400000" scaled="0"/>
                  </a:gradFill>
                  <a:latin typeface="Segoe UI Semilight"/>
                  <a:ea typeface="Segoe UI" pitchFamily="34" charset="0"/>
                  <a:cs typeface="Segoe UI" pitchFamily="34" charset="0"/>
                </a:rPr>
                <a:t>Cache</a:t>
              </a:r>
            </a:p>
          </p:txBody>
        </p:sp>
        <p:sp>
          <p:nvSpPr>
            <p:cNvPr id="43" name="Rectangle 42"/>
            <p:cNvSpPr/>
            <p:nvPr/>
          </p:nvSpPr>
          <p:spPr bwMode="auto">
            <a:xfrm>
              <a:off x="1783665" y="5513848"/>
              <a:ext cx="812116" cy="812117"/>
            </a:xfrm>
            <a:prstGeom prst="rect">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1632" kern="0" dirty="0">
                  <a:gradFill>
                    <a:gsLst>
                      <a:gs pos="0">
                        <a:srgbClr val="FFFFFF"/>
                      </a:gs>
                      <a:gs pos="100000">
                        <a:srgbClr val="FFFFFF"/>
                      </a:gs>
                    </a:gsLst>
                    <a:lin ang="5400000" scaled="0"/>
                  </a:gradFill>
                  <a:latin typeface="Segoe UI Semilight"/>
                  <a:ea typeface="Segoe UI" pitchFamily="34" charset="0"/>
                  <a:cs typeface="Segoe UI" pitchFamily="34" charset="0"/>
                </a:rPr>
                <a:t>DB</a:t>
              </a:r>
            </a:p>
          </p:txBody>
        </p:sp>
        <p:cxnSp>
          <p:nvCxnSpPr>
            <p:cNvPr id="44" name="Straight Arrow Connector 43"/>
            <p:cNvCxnSpPr>
              <a:cxnSpLocks/>
            </p:cNvCxnSpPr>
            <p:nvPr/>
          </p:nvCxnSpPr>
          <p:spPr>
            <a:xfrm>
              <a:off x="2529108" y="4416983"/>
              <a:ext cx="1130300" cy="0"/>
            </a:xfrm>
            <a:prstGeom prst="straightConnector1">
              <a:avLst/>
            </a:prstGeom>
            <a:noFill/>
            <a:ln w="25400" cap="rnd" cmpd="sng" algn="ctr">
              <a:solidFill>
                <a:srgbClr val="737373"/>
              </a:solidFill>
              <a:prstDash val="solid"/>
              <a:headEnd type="arrow" w="lg" len="med"/>
              <a:tailEnd type="arrow" w="lg" len="med"/>
            </a:ln>
            <a:effectLst/>
          </p:spPr>
        </p:cxnSp>
        <p:cxnSp>
          <p:nvCxnSpPr>
            <p:cNvPr id="45" name="Straight Arrow Connector 44"/>
            <p:cNvCxnSpPr>
              <a:cxnSpLocks/>
            </p:cNvCxnSpPr>
            <p:nvPr/>
          </p:nvCxnSpPr>
          <p:spPr>
            <a:xfrm>
              <a:off x="6110352" y="4416983"/>
              <a:ext cx="1130300" cy="0"/>
            </a:xfrm>
            <a:prstGeom prst="straightConnector1">
              <a:avLst/>
            </a:prstGeom>
            <a:noFill/>
            <a:ln w="25400" cap="rnd" cmpd="sng" algn="ctr">
              <a:solidFill>
                <a:srgbClr val="737373"/>
              </a:solidFill>
              <a:prstDash val="solid"/>
              <a:headEnd type="arrow" w="lg" len="med"/>
              <a:tailEnd type="arrow" w="lg" len="med"/>
            </a:ln>
            <a:effectLst/>
          </p:spPr>
        </p:cxnSp>
        <p:cxnSp>
          <p:nvCxnSpPr>
            <p:cNvPr id="46" name="Straight Arrow Connector 45"/>
            <p:cNvCxnSpPr>
              <a:cxnSpLocks/>
            </p:cNvCxnSpPr>
            <p:nvPr/>
          </p:nvCxnSpPr>
          <p:spPr>
            <a:xfrm>
              <a:off x="655637" y="4964112"/>
              <a:ext cx="0" cy="488950"/>
            </a:xfrm>
            <a:prstGeom prst="straightConnector1">
              <a:avLst/>
            </a:prstGeom>
            <a:noFill/>
            <a:ln w="25400" cap="rnd" cmpd="sng" algn="ctr">
              <a:solidFill>
                <a:srgbClr val="737373"/>
              </a:solidFill>
              <a:prstDash val="solid"/>
              <a:headEnd type="arrow" w="lg" len="med"/>
              <a:tailEnd type="arrow" w="lg" len="med"/>
            </a:ln>
            <a:effectLst/>
          </p:spPr>
        </p:cxnSp>
        <p:cxnSp>
          <p:nvCxnSpPr>
            <p:cNvPr id="47" name="Straight Arrow Connector 46"/>
            <p:cNvCxnSpPr>
              <a:cxnSpLocks/>
            </p:cNvCxnSpPr>
            <p:nvPr/>
          </p:nvCxnSpPr>
          <p:spPr>
            <a:xfrm rot="16200000">
              <a:off x="1473309" y="5691187"/>
              <a:ext cx="0" cy="488950"/>
            </a:xfrm>
            <a:prstGeom prst="straightConnector1">
              <a:avLst/>
            </a:prstGeom>
            <a:noFill/>
            <a:ln w="25400" cap="rnd" cmpd="sng" algn="ctr">
              <a:solidFill>
                <a:srgbClr val="737373"/>
              </a:solidFill>
              <a:prstDash val="solid"/>
              <a:headEnd type="arrow" w="lg" len="med"/>
              <a:tailEnd type="arrow" w="lg" len="med"/>
            </a:ln>
            <a:effectLst/>
          </p:spPr>
        </p:cxnSp>
        <p:sp>
          <p:nvSpPr>
            <p:cNvPr id="48" name="Rectangle 47"/>
            <p:cNvSpPr/>
            <p:nvPr/>
          </p:nvSpPr>
          <p:spPr bwMode="auto">
            <a:xfrm>
              <a:off x="3855244" y="5513848"/>
              <a:ext cx="812116" cy="812117"/>
            </a:xfrm>
            <a:prstGeom prst="rect">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93260" tIns="149217" rIns="93260"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1632" kern="0" dirty="0">
                  <a:gradFill>
                    <a:gsLst>
                      <a:gs pos="0">
                        <a:srgbClr val="FFFFFF"/>
                      </a:gs>
                      <a:gs pos="100000">
                        <a:srgbClr val="FFFFFF"/>
                      </a:gs>
                    </a:gsLst>
                    <a:lin ang="5400000" scaled="0"/>
                  </a:gradFill>
                  <a:latin typeface="Segoe UI Semilight"/>
                  <a:ea typeface="Segoe UI" pitchFamily="34" charset="0"/>
                  <a:cs typeface="Segoe UI" pitchFamily="34" charset="0"/>
                </a:rPr>
                <a:t>Cache</a:t>
              </a:r>
            </a:p>
          </p:txBody>
        </p:sp>
        <p:sp>
          <p:nvSpPr>
            <p:cNvPr id="49" name="Rectangle 48"/>
            <p:cNvSpPr/>
            <p:nvPr/>
          </p:nvSpPr>
          <p:spPr bwMode="auto">
            <a:xfrm>
              <a:off x="5288072" y="5513848"/>
              <a:ext cx="812116" cy="812117"/>
            </a:xfrm>
            <a:prstGeom prst="rect">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1632" kern="0" dirty="0">
                  <a:gradFill>
                    <a:gsLst>
                      <a:gs pos="0">
                        <a:srgbClr val="FFFFFF"/>
                      </a:gs>
                      <a:gs pos="100000">
                        <a:srgbClr val="FFFFFF"/>
                      </a:gs>
                    </a:gsLst>
                    <a:lin ang="5400000" scaled="0"/>
                  </a:gradFill>
                  <a:latin typeface="Segoe UI Semilight"/>
                  <a:ea typeface="Segoe UI" pitchFamily="34" charset="0"/>
                  <a:cs typeface="Segoe UI" pitchFamily="34" charset="0"/>
                </a:rPr>
                <a:t>DB</a:t>
              </a:r>
            </a:p>
          </p:txBody>
        </p:sp>
        <p:cxnSp>
          <p:nvCxnSpPr>
            <p:cNvPr id="50" name="Straight Arrow Connector 49"/>
            <p:cNvCxnSpPr>
              <a:cxnSpLocks/>
            </p:cNvCxnSpPr>
            <p:nvPr/>
          </p:nvCxnSpPr>
          <p:spPr>
            <a:xfrm>
              <a:off x="4160044" y="4964112"/>
              <a:ext cx="0" cy="488950"/>
            </a:xfrm>
            <a:prstGeom prst="straightConnector1">
              <a:avLst/>
            </a:prstGeom>
            <a:noFill/>
            <a:ln w="25400" cap="rnd" cmpd="sng" algn="ctr">
              <a:solidFill>
                <a:srgbClr val="737373"/>
              </a:solidFill>
              <a:prstDash val="solid"/>
              <a:headEnd type="arrow" w="lg" len="med"/>
              <a:tailEnd type="arrow" w="lg" len="med"/>
            </a:ln>
            <a:effectLst/>
          </p:spPr>
        </p:cxnSp>
        <p:cxnSp>
          <p:nvCxnSpPr>
            <p:cNvPr id="51" name="Straight Arrow Connector 50"/>
            <p:cNvCxnSpPr>
              <a:cxnSpLocks/>
            </p:cNvCxnSpPr>
            <p:nvPr/>
          </p:nvCxnSpPr>
          <p:spPr>
            <a:xfrm rot="16200000">
              <a:off x="4977716" y="5691187"/>
              <a:ext cx="0" cy="488950"/>
            </a:xfrm>
            <a:prstGeom prst="straightConnector1">
              <a:avLst/>
            </a:prstGeom>
            <a:noFill/>
            <a:ln w="25400" cap="rnd" cmpd="sng" algn="ctr">
              <a:solidFill>
                <a:srgbClr val="737373"/>
              </a:solidFill>
              <a:prstDash val="solid"/>
              <a:headEnd type="arrow" w="lg" len="med"/>
              <a:tailEnd type="arrow" w="lg" len="med"/>
            </a:ln>
            <a:effectLst/>
          </p:spPr>
        </p:cxnSp>
        <p:sp>
          <p:nvSpPr>
            <p:cNvPr id="52" name="Rectangle 51"/>
            <p:cNvSpPr/>
            <p:nvPr/>
          </p:nvSpPr>
          <p:spPr bwMode="auto">
            <a:xfrm>
              <a:off x="7478642" y="5513848"/>
              <a:ext cx="812116" cy="812117"/>
            </a:xfrm>
            <a:prstGeom prst="rect">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93260" tIns="149217" rIns="93260"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1632" kern="0" dirty="0">
                  <a:gradFill>
                    <a:gsLst>
                      <a:gs pos="0">
                        <a:srgbClr val="FFFFFF"/>
                      </a:gs>
                      <a:gs pos="100000">
                        <a:srgbClr val="FFFFFF"/>
                      </a:gs>
                    </a:gsLst>
                    <a:lin ang="5400000" scaled="0"/>
                  </a:gradFill>
                  <a:latin typeface="Segoe UI Semilight"/>
                  <a:ea typeface="Segoe UI" pitchFamily="34" charset="0"/>
                  <a:cs typeface="Segoe UI" pitchFamily="34" charset="0"/>
                </a:rPr>
                <a:t>Cache</a:t>
              </a:r>
            </a:p>
          </p:txBody>
        </p:sp>
        <p:sp>
          <p:nvSpPr>
            <p:cNvPr id="53" name="Rectangle 52"/>
            <p:cNvSpPr/>
            <p:nvPr/>
          </p:nvSpPr>
          <p:spPr bwMode="auto">
            <a:xfrm>
              <a:off x="8911470" y="5513848"/>
              <a:ext cx="812116" cy="812117"/>
            </a:xfrm>
            <a:prstGeom prst="rect">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1632" kern="0" dirty="0">
                  <a:gradFill>
                    <a:gsLst>
                      <a:gs pos="0">
                        <a:srgbClr val="FFFFFF"/>
                      </a:gs>
                      <a:gs pos="100000">
                        <a:srgbClr val="FFFFFF"/>
                      </a:gs>
                    </a:gsLst>
                    <a:lin ang="5400000" scaled="0"/>
                  </a:gradFill>
                  <a:latin typeface="Segoe UI Semilight"/>
                  <a:ea typeface="Segoe UI" pitchFamily="34" charset="0"/>
                  <a:cs typeface="Segoe UI" pitchFamily="34" charset="0"/>
                </a:rPr>
                <a:t>DB</a:t>
              </a:r>
            </a:p>
          </p:txBody>
        </p:sp>
        <p:cxnSp>
          <p:nvCxnSpPr>
            <p:cNvPr id="54" name="Straight Arrow Connector 53"/>
            <p:cNvCxnSpPr>
              <a:cxnSpLocks/>
            </p:cNvCxnSpPr>
            <p:nvPr/>
          </p:nvCxnSpPr>
          <p:spPr>
            <a:xfrm>
              <a:off x="7783442" y="4964112"/>
              <a:ext cx="0" cy="488950"/>
            </a:xfrm>
            <a:prstGeom prst="straightConnector1">
              <a:avLst/>
            </a:prstGeom>
            <a:noFill/>
            <a:ln w="25400" cap="rnd" cmpd="sng" algn="ctr">
              <a:solidFill>
                <a:srgbClr val="737373"/>
              </a:solidFill>
              <a:prstDash val="solid"/>
              <a:headEnd type="arrow" w="lg" len="med"/>
              <a:tailEnd type="arrow" w="lg" len="med"/>
            </a:ln>
            <a:effectLst/>
          </p:spPr>
        </p:cxnSp>
        <p:cxnSp>
          <p:nvCxnSpPr>
            <p:cNvPr id="55" name="Straight Arrow Connector 54"/>
            <p:cNvCxnSpPr>
              <a:cxnSpLocks/>
            </p:cNvCxnSpPr>
            <p:nvPr/>
          </p:nvCxnSpPr>
          <p:spPr>
            <a:xfrm rot="16200000">
              <a:off x="8601114" y="5691187"/>
              <a:ext cx="0" cy="488950"/>
            </a:xfrm>
            <a:prstGeom prst="straightConnector1">
              <a:avLst/>
            </a:prstGeom>
            <a:noFill/>
            <a:ln w="25400" cap="rnd" cmpd="sng" algn="ctr">
              <a:solidFill>
                <a:srgbClr val="737373"/>
              </a:solidFill>
              <a:prstDash val="solid"/>
              <a:headEnd type="arrow" w="lg" len="med"/>
              <a:tailEnd type="arrow" w="lg" len="med"/>
            </a:ln>
            <a:effectLst/>
          </p:spPr>
        </p:cxnSp>
      </p:grpSp>
    </p:spTree>
    <p:extLst>
      <p:ext uri="{BB962C8B-B14F-4D97-AF65-F5344CB8AC3E}">
        <p14:creationId xmlns:p14="http://schemas.microsoft.com/office/powerpoint/2010/main" val="3329629893"/>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34032" y="205721"/>
            <a:ext cx="11942504" cy="1192834"/>
          </a:xfrm>
        </p:spPr>
        <p:txBody>
          <a:bodyPr/>
          <a:lstStyle/>
          <a:p>
            <a:r>
              <a:rPr lang="en-US" dirty="0"/>
              <a:t>Branch Microservice pattern</a:t>
            </a:r>
          </a:p>
        </p:txBody>
      </p:sp>
      <p:grpSp>
        <p:nvGrpSpPr>
          <p:cNvPr id="32" name="Group 31"/>
          <p:cNvGrpSpPr/>
          <p:nvPr/>
        </p:nvGrpSpPr>
        <p:grpSpPr>
          <a:xfrm>
            <a:off x="1703207" y="1990363"/>
            <a:ext cx="8885258" cy="4840633"/>
            <a:chOff x="402009" y="1951514"/>
            <a:chExt cx="8711828" cy="4746149"/>
          </a:xfrm>
        </p:grpSpPr>
        <p:sp>
          <p:nvSpPr>
            <p:cNvPr id="33" name="Freeform: Shape 32"/>
            <p:cNvSpPr/>
            <p:nvPr/>
          </p:nvSpPr>
          <p:spPr bwMode="auto">
            <a:xfrm>
              <a:off x="3932238" y="1951514"/>
              <a:ext cx="5181599" cy="4746149"/>
            </a:xfrm>
            <a:custGeom>
              <a:avLst/>
              <a:gdLst>
                <a:gd name="connsiteX0" fmla="*/ 2438400 w 5267633"/>
                <a:gd name="connsiteY0" fmla="*/ 2002949 h 4746149"/>
                <a:gd name="connsiteX1" fmla="*/ 5267633 w 5267633"/>
                <a:gd name="connsiteY1" fmla="*/ 2002949 h 4746149"/>
                <a:gd name="connsiteX2" fmla="*/ 5267633 w 5267633"/>
                <a:gd name="connsiteY2" fmla="*/ 4746149 h 4746149"/>
                <a:gd name="connsiteX3" fmla="*/ 2438400 w 5267633"/>
                <a:gd name="connsiteY3" fmla="*/ 4746149 h 4746149"/>
                <a:gd name="connsiteX4" fmla="*/ 0 w 5267633"/>
                <a:gd name="connsiteY4" fmla="*/ 0 h 4746149"/>
                <a:gd name="connsiteX5" fmla="*/ 2438399 w 5267633"/>
                <a:gd name="connsiteY5" fmla="*/ 0 h 4746149"/>
                <a:gd name="connsiteX6" fmla="*/ 2438399 w 5267633"/>
                <a:gd name="connsiteY6" fmla="*/ 4746149 h 4746149"/>
                <a:gd name="connsiteX7" fmla="*/ 0 w 5267633"/>
                <a:gd name="connsiteY7" fmla="*/ 4746149 h 4746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67633" h="4746149">
                  <a:moveTo>
                    <a:pt x="2438400" y="2002949"/>
                  </a:moveTo>
                  <a:lnTo>
                    <a:pt x="5267633" y="2002949"/>
                  </a:lnTo>
                  <a:lnTo>
                    <a:pt x="5267633" y="4746149"/>
                  </a:lnTo>
                  <a:lnTo>
                    <a:pt x="2438400" y="4746149"/>
                  </a:lnTo>
                  <a:close/>
                  <a:moveTo>
                    <a:pt x="0" y="0"/>
                  </a:moveTo>
                  <a:lnTo>
                    <a:pt x="2438399" y="0"/>
                  </a:lnTo>
                  <a:lnTo>
                    <a:pt x="2438399" y="4746149"/>
                  </a:lnTo>
                  <a:lnTo>
                    <a:pt x="0" y="4746149"/>
                  </a:lnTo>
                  <a:close/>
                </a:path>
              </a:pathLst>
            </a:cu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4" name="Rectangle 33"/>
            <p:cNvSpPr/>
            <p:nvPr/>
          </p:nvSpPr>
          <p:spPr bwMode="auto">
            <a:xfrm>
              <a:off x="457200" y="2125663"/>
              <a:ext cx="1341437" cy="91440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2040" kern="0" dirty="0">
                  <a:gradFill>
                    <a:gsLst>
                      <a:gs pos="0">
                        <a:srgbClr val="FFFFFF"/>
                      </a:gs>
                      <a:gs pos="100000">
                        <a:srgbClr val="FFFFFF"/>
                      </a:gs>
                    </a:gsLst>
                    <a:lin ang="5400000" scaled="0"/>
                  </a:gradFill>
                  <a:latin typeface="Segoe UI Semilight"/>
                  <a:ea typeface="Segoe UI" pitchFamily="34" charset="0"/>
                  <a:cs typeface="Segoe UI" pitchFamily="34" charset="0"/>
                </a:rPr>
                <a:t>Load balancer</a:t>
              </a:r>
            </a:p>
          </p:txBody>
        </p:sp>
        <p:cxnSp>
          <p:nvCxnSpPr>
            <p:cNvPr id="35" name="Straight Arrow Connector 34"/>
            <p:cNvCxnSpPr>
              <a:cxnSpLocks/>
            </p:cNvCxnSpPr>
            <p:nvPr/>
          </p:nvCxnSpPr>
          <p:spPr>
            <a:xfrm>
              <a:off x="1127918" y="3129655"/>
              <a:ext cx="0" cy="566387"/>
            </a:xfrm>
            <a:prstGeom prst="straightConnector1">
              <a:avLst/>
            </a:prstGeom>
            <a:noFill/>
            <a:ln w="25400" cap="rnd" cmpd="sng" algn="ctr">
              <a:solidFill>
                <a:srgbClr val="737373"/>
              </a:solidFill>
              <a:prstDash val="solid"/>
              <a:headEnd type="none"/>
              <a:tailEnd type="arrow" w="lg" len="med"/>
            </a:ln>
            <a:effectLst/>
          </p:spPr>
        </p:cxnSp>
        <p:grpSp>
          <p:nvGrpSpPr>
            <p:cNvPr id="65" name="Group 64"/>
            <p:cNvGrpSpPr/>
            <p:nvPr/>
          </p:nvGrpSpPr>
          <p:grpSpPr>
            <a:xfrm>
              <a:off x="402009" y="3917342"/>
              <a:ext cx="1853828" cy="2035386"/>
              <a:chOff x="291704" y="3796235"/>
              <a:chExt cx="2304077" cy="2529730"/>
            </a:xfrm>
          </p:grpSpPr>
          <p:grpSp>
            <p:nvGrpSpPr>
              <p:cNvPr id="96" name="Group 95"/>
              <p:cNvGrpSpPr/>
              <p:nvPr/>
            </p:nvGrpSpPr>
            <p:grpSpPr>
              <a:xfrm>
                <a:off x="291704" y="3796235"/>
                <a:ext cx="2023864" cy="1077949"/>
                <a:chOff x="3368873" y="2115062"/>
                <a:chExt cx="2023864" cy="1077949"/>
              </a:xfrm>
            </p:grpSpPr>
            <p:sp>
              <p:nvSpPr>
                <p:cNvPr id="101" name="Rectangle 100"/>
                <p:cNvSpPr/>
                <p:nvPr/>
              </p:nvSpPr>
              <p:spPr bwMode="auto">
                <a:xfrm>
                  <a:off x="3368873" y="2115062"/>
                  <a:ext cx="1858368" cy="914401"/>
                </a:xfrm>
                <a:prstGeom prst="rect">
                  <a:avLst/>
                </a:prstGeom>
                <a:solidFill>
                  <a:srgbClr val="737373"/>
                </a:solidFill>
                <a:ln w="9525" cap="flat" cmpd="sng" algn="ctr">
                  <a:solidFill>
                    <a:srgbClr val="D2D2D2"/>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2" name="Rectangle 101"/>
                <p:cNvSpPr/>
                <p:nvPr/>
              </p:nvSpPr>
              <p:spPr bwMode="auto">
                <a:xfrm>
                  <a:off x="3534369" y="2278610"/>
                  <a:ext cx="1858368" cy="914401"/>
                </a:xfrm>
                <a:prstGeom prst="rect">
                  <a:avLst/>
                </a:prstGeom>
                <a:solidFill>
                  <a:srgbClr val="737373"/>
                </a:solidFill>
                <a:ln w="9525" cap="flat" cmpd="sng" algn="ctr">
                  <a:solidFill>
                    <a:srgbClr val="D2D2D2"/>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r>
                    <a:rPr lang="en-US" sz="1632" kern="0" dirty="0">
                      <a:gradFill>
                        <a:gsLst>
                          <a:gs pos="0">
                            <a:srgbClr val="FFFFFF"/>
                          </a:gs>
                          <a:gs pos="100000">
                            <a:srgbClr val="FFFFFF"/>
                          </a:gs>
                        </a:gsLst>
                        <a:lin ang="5400000" scaled="0"/>
                      </a:gradFill>
                      <a:latin typeface="Segoe UI Semilight"/>
                      <a:ea typeface="Segoe UI" pitchFamily="34" charset="0"/>
                      <a:cs typeface="Segoe UI" pitchFamily="34" charset="0"/>
                    </a:rPr>
                    <a:t>Service A</a:t>
                  </a:r>
                </a:p>
              </p:txBody>
            </p:sp>
          </p:grpSp>
          <p:sp>
            <p:nvSpPr>
              <p:cNvPr id="97" name="Rectangle 96"/>
              <p:cNvSpPr/>
              <p:nvPr/>
            </p:nvSpPr>
            <p:spPr bwMode="auto">
              <a:xfrm>
                <a:off x="350837" y="5513848"/>
                <a:ext cx="812116" cy="812117"/>
              </a:xfrm>
              <a:prstGeom prst="rect">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93260" tIns="149217" rIns="93260"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1428" kern="0" dirty="0">
                    <a:gradFill>
                      <a:gsLst>
                        <a:gs pos="0">
                          <a:srgbClr val="FFFFFF"/>
                        </a:gs>
                        <a:gs pos="100000">
                          <a:srgbClr val="FFFFFF"/>
                        </a:gs>
                      </a:gsLst>
                      <a:lin ang="5400000" scaled="0"/>
                    </a:gradFill>
                    <a:latin typeface="Segoe UI Semilight"/>
                    <a:ea typeface="Segoe UI" pitchFamily="34" charset="0"/>
                    <a:cs typeface="Segoe UI" pitchFamily="34" charset="0"/>
                  </a:rPr>
                  <a:t>Cache</a:t>
                </a:r>
              </a:p>
            </p:txBody>
          </p:sp>
          <p:sp>
            <p:nvSpPr>
              <p:cNvPr id="98" name="Rectangle 97"/>
              <p:cNvSpPr/>
              <p:nvPr/>
            </p:nvSpPr>
            <p:spPr bwMode="auto">
              <a:xfrm>
                <a:off x="1783665" y="5513848"/>
                <a:ext cx="812116" cy="812117"/>
              </a:xfrm>
              <a:prstGeom prst="rect">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1428" kern="0" dirty="0">
                    <a:gradFill>
                      <a:gsLst>
                        <a:gs pos="0">
                          <a:srgbClr val="FFFFFF"/>
                        </a:gs>
                        <a:gs pos="100000">
                          <a:srgbClr val="FFFFFF"/>
                        </a:gs>
                      </a:gsLst>
                      <a:lin ang="5400000" scaled="0"/>
                    </a:gradFill>
                    <a:latin typeface="Segoe UI Semilight"/>
                    <a:ea typeface="Segoe UI" pitchFamily="34" charset="0"/>
                    <a:cs typeface="Segoe UI" pitchFamily="34" charset="0"/>
                  </a:rPr>
                  <a:t>DB</a:t>
                </a:r>
              </a:p>
            </p:txBody>
          </p:sp>
          <p:cxnSp>
            <p:nvCxnSpPr>
              <p:cNvPr id="99" name="Straight Arrow Connector 98"/>
              <p:cNvCxnSpPr>
                <a:cxnSpLocks/>
              </p:cNvCxnSpPr>
              <p:nvPr/>
            </p:nvCxnSpPr>
            <p:spPr>
              <a:xfrm>
                <a:off x="655637" y="4964112"/>
                <a:ext cx="0" cy="488950"/>
              </a:xfrm>
              <a:prstGeom prst="straightConnector1">
                <a:avLst/>
              </a:prstGeom>
              <a:noFill/>
              <a:ln w="25400" cap="rnd" cmpd="sng" algn="ctr">
                <a:solidFill>
                  <a:srgbClr val="737373"/>
                </a:solidFill>
                <a:prstDash val="solid"/>
                <a:headEnd type="arrow" w="lg" len="med"/>
                <a:tailEnd type="arrow" w="lg" len="med"/>
              </a:ln>
              <a:effectLst/>
            </p:spPr>
          </p:cxnSp>
          <p:cxnSp>
            <p:nvCxnSpPr>
              <p:cNvPr id="100" name="Straight Arrow Connector 99"/>
              <p:cNvCxnSpPr>
                <a:cxnSpLocks/>
              </p:cNvCxnSpPr>
              <p:nvPr/>
            </p:nvCxnSpPr>
            <p:spPr>
              <a:xfrm rot="16200000">
                <a:off x="1473309" y="5691187"/>
                <a:ext cx="0" cy="488950"/>
              </a:xfrm>
              <a:prstGeom prst="straightConnector1">
                <a:avLst/>
              </a:prstGeom>
              <a:noFill/>
              <a:ln w="25400" cap="rnd" cmpd="sng" algn="ctr">
                <a:solidFill>
                  <a:srgbClr val="737373"/>
                </a:solidFill>
                <a:prstDash val="solid"/>
                <a:headEnd type="arrow" w="lg" len="med"/>
                <a:tailEnd type="arrow" w="lg" len="med"/>
              </a:ln>
              <a:effectLst/>
            </p:spPr>
          </p:cxnSp>
        </p:grpSp>
        <p:cxnSp>
          <p:nvCxnSpPr>
            <p:cNvPr id="66" name="Straight Arrow Connector 65"/>
            <p:cNvCxnSpPr>
              <a:cxnSpLocks/>
            </p:cNvCxnSpPr>
            <p:nvPr/>
          </p:nvCxnSpPr>
          <p:spPr>
            <a:xfrm flipH="1">
              <a:off x="2300530" y="2765111"/>
              <a:ext cx="1631708" cy="1714603"/>
            </a:xfrm>
            <a:prstGeom prst="straightConnector1">
              <a:avLst/>
            </a:prstGeom>
            <a:noFill/>
            <a:ln w="25400" cap="rnd" cmpd="sng" algn="ctr">
              <a:solidFill>
                <a:srgbClr val="737373"/>
              </a:solidFill>
              <a:prstDash val="solid"/>
              <a:headEnd type="arrow" w="lg" len="med"/>
              <a:tailEnd type="arrow" w="lg" len="med"/>
            </a:ln>
            <a:effectLst/>
          </p:spPr>
        </p:cxnSp>
        <p:cxnSp>
          <p:nvCxnSpPr>
            <p:cNvPr id="67" name="Straight Arrow Connector 66"/>
            <p:cNvCxnSpPr>
              <a:cxnSpLocks/>
            </p:cNvCxnSpPr>
            <p:nvPr/>
          </p:nvCxnSpPr>
          <p:spPr>
            <a:xfrm>
              <a:off x="2300530" y="4868863"/>
              <a:ext cx="1631708" cy="0"/>
            </a:xfrm>
            <a:prstGeom prst="straightConnector1">
              <a:avLst/>
            </a:prstGeom>
            <a:noFill/>
            <a:ln w="25400" cap="rnd" cmpd="sng" algn="ctr">
              <a:solidFill>
                <a:srgbClr val="737373"/>
              </a:solidFill>
              <a:prstDash val="solid"/>
              <a:headEnd type="arrow" w="lg" len="med"/>
              <a:tailEnd type="arrow" w="lg" len="med"/>
            </a:ln>
            <a:effectLst/>
          </p:spPr>
        </p:cxnSp>
        <p:grpSp>
          <p:nvGrpSpPr>
            <p:cNvPr id="68" name="Group 67"/>
            <p:cNvGrpSpPr/>
            <p:nvPr/>
          </p:nvGrpSpPr>
          <p:grpSpPr>
            <a:xfrm>
              <a:off x="4160837" y="2125663"/>
              <a:ext cx="1853828" cy="2035386"/>
              <a:chOff x="291704" y="3796235"/>
              <a:chExt cx="2304077" cy="2529730"/>
            </a:xfrm>
          </p:grpSpPr>
          <p:grpSp>
            <p:nvGrpSpPr>
              <p:cNvPr id="88" name="Group 87"/>
              <p:cNvGrpSpPr/>
              <p:nvPr/>
            </p:nvGrpSpPr>
            <p:grpSpPr>
              <a:xfrm>
                <a:off x="291704" y="3796235"/>
                <a:ext cx="2023864" cy="1077949"/>
                <a:chOff x="3368873" y="2115062"/>
                <a:chExt cx="2023864" cy="1077949"/>
              </a:xfrm>
            </p:grpSpPr>
            <p:sp>
              <p:nvSpPr>
                <p:cNvPr id="93" name="Rectangle 92"/>
                <p:cNvSpPr/>
                <p:nvPr/>
              </p:nvSpPr>
              <p:spPr bwMode="auto">
                <a:xfrm>
                  <a:off x="3368873" y="2115062"/>
                  <a:ext cx="1858368" cy="914401"/>
                </a:xfrm>
                <a:prstGeom prst="rect">
                  <a:avLst/>
                </a:prstGeom>
                <a:solidFill>
                  <a:srgbClr val="737373"/>
                </a:solidFill>
                <a:ln w="9525" cap="flat" cmpd="sng" algn="ctr">
                  <a:solidFill>
                    <a:srgbClr val="D2D2D2"/>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4" name="Rectangle 93"/>
                <p:cNvSpPr/>
                <p:nvPr/>
              </p:nvSpPr>
              <p:spPr bwMode="auto">
                <a:xfrm>
                  <a:off x="3534369" y="2278610"/>
                  <a:ext cx="1858368" cy="914401"/>
                </a:xfrm>
                <a:prstGeom prst="rect">
                  <a:avLst/>
                </a:prstGeom>
                <a:solidFill>
                  <a:srgbClr val="737373"/>
                </a:solidFill>
                <a:ln w="9525" cap="flat" cmpd="sng" algn="ctr">
                  <a:solidFill>
                    <a:srgbClr val="D2D2D2"/>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r>
                    <a:rPr lang="en-US" sz="1632" kern="0" dirty="0">
                      <a:gradFill>
                        <a:gsLst>
                          <a:gs pos="0">
                            <a:srgbClr val="FFFFFF"/>
                          </a:gs>
                          <a:gs pos="100000">
                            <a:srgbClr val="FFFFFF"/>
                          </a:gs>
                        </a:gsLst>
                        <a:lin ang="5400000" scaled="0"/>
                      </a:gradFill>
                      <a:latin typeface="Segoe UI Semilight"/>
                      <a:ea typeface="Segoe UI" pitchFamily="34" charset="0"/>
                      <a:cs typeface="Segoe UI" pitchFamily="34" charset="0"/>
                    </a:rPr>
                    <a:t>Service B</a:t>
                  </a:r>
                </a:p>
              </p:txBody>
            </p:sp>
          </p:grpSp>
          <p:sp>
            <p:nvSpPr>
              <p:cNvPr id="89" name="Rectangle 88"/>
              <p:cNvSpPr/>
              <p:nvPr/>
            </p:nvSpPr>
            <p:spPr bwMode="auto">
              <a:xfrm>
                <a:off x="350837" y="5513848"/>
                <a:ext cx="812116" cy="812117"/>
              </a:xfrm>
              <a:prstGeom prst="rect">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93260" tIns="149217" rIns="93260"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1428" kern="0" dirty="0">
                    <a:gradFill>
                      <a:gsLst>
                        <a:gs pos="0">
                          <a:srgbClr val="FFFFFF"/>
                        </a:gs>
                        <a:gs pos="100000">
                          <a:srgbClr val="FFFFFF"/>
                        </a:gs>
                      </a:gsLst>
                      <a:lin ang="5400000" scaled="0"/>
                    </a:gradFill>
                    <a:latin typeface="Segoe UI Semilight"/>
                    <a:ea typeface="Segoe UI" pitchFamily="34" charset="0"/>
                    <a:cs typeface="Segoe UI" pitchFamily="34" charset="0"/>
                  </a:rPr>
                  <a:t>Cache</a:t>
                </a:r>
              </a:p>
            </p:txBody>
          </p:sp>
          <p:sp>
            <p:nvSpPr>
              <p:cNvPr id="90" name="Rectangle 89"/>
              <p:cNvSpPr/>
              <p:nvPr/>
            </p:nvSpPr>
            <p:spPr bwMode="auto">
              <a:xfrm>
                <a:off x="1783665" y="5513848"/>
                <a:ext cx="812116" cy="812117"/>
              </a:xfrm>
              <a:prstGeom prst="rect">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1428" kern="0" dirty="0">
                    <a:gradFill>
                      <a:gsLst>
                        <a:gs pos="0">
                          <a:srgbClr val="FFFFFF"/>
                        </a:gs>
                        <a:gs pos="100000">
                          <a:srgbClr val="FFFFFF"/>
                        </a:gs>
                      </a:gsLst>
                      <a:lin ang="5400000" scaled="0"/>
                    </a:gradFill>
                    <a:latin typeface="Segoe UI Semilight"/>
                    <a:ea typeface="Segoe UI" pitchFamily="34" charset="0"/>
                    <a:cs typeface="Segoe UI" pitchFamily="34" charset="0"/>
                  </a:rPr>
                  <a:t>DB</a:t>
                </a:r>
              </a:p>
            </p:txBody>
          </p:sp>
          <p:cxnSp>
            <p:nvCxnSpPr>
              <p:cNvPr id="91" name="Straight Arrow Connector 90"/>
              <p:cNvCxnSpPr>
                <a:cxnSpLocks/>
              </p:cNvCxnSpPr>
              <p:nvPr/>
            </p:nvCxnSpPr>
            <p:spPr>
              <a:xfrm>
                <a:off x="655637" y="4964112"/>
                <a:ext cx="0" cy="488950"/>
              </a:xfrm>
              <a:prstGeom prst="straightConnector1">
                <a:avLst/>
              </a:prstGeom>
              <a:noFill/>
              <a:ln w="25400" cap="rnd" cmpd="sng" algn="ctr">
                <a:solidFill>
                  <a:srgbClr val="737373"/>
                </a:solidFill>
                <a:prstDash val="solid"/>
                <a:headEnd type="arrow" w="lg" len="med"/>
                <a:tailEnd type="arrow" w="lg" len="med"/>
              </a:ln>
              <a:effectLst/>
            </p:spPr>
          </p:cxnSp>
          <p:cxnSp>
            <p:nvCxnSpPr>
              <p:cNvPr id="92" name="Straight Arrow Connector 91"/>
              <p:cNvCxnSpPr>
                <a:cxnSpLocks/>
              </p:cNvCxnSpPr>
              <p:nvPr/>
            </p:nvCxnSpPr>
            <p:spPr>
              <a:xfrm rot="16200000">
                <a:off x="1473309" y="5691187"/>
                <a:ext cx="0" cy="488950"/>
              </a:xfrm>
              <a:prstGeom prst="straightConnector1">
                <a:avLst/>
              </a:prstGeom>
              <a:noFill/>
              <a:ln w="25400" cap="rnd" cmpd="sng" algn="ctr">
                <a:solidFill>
                  <a:srgbClr val="737373"/>
                </a:solidFill>
                <a:prstDash val="solid"/>
                <a:headEnd type="arrow" w="lg" len="med"/>
                <a:tailEnd type="arrow" w="lg" len="med"/>
              </a:ln>
              <a:effectLst/>
            </p:spPr>
          </p:cxnSp>
        </p:grpSp>
        <p:grpSp>
          <p:nvGrpSpPr>
            <p:cNvPr id="69" name="Group 68"/>
            <p:cNvGrpSpPr/>
            <p:nvPr/>
          </p:nvGrpSpPr>
          <p:grpSpPr>
            <a:xfrm>
              <a:off x="4160837" y="4479714"/>
              <a:ext cx="2611437" cy="2035386"/>
              <a:chOff x="291704" y="3796235"/>
              <a:chExt cx="3245691" cy="2529730"/>
            </a:xfrm>
          </p:grpSpPr>
          <p:grpSp>
            <p:nvGrpSpPr>
              <p:cNvPr id="79" name="Group 78"/>
              <p:cNvGrpSpPr/>
              <p:nvPr/>
            </p:nvGrpSpPr>
            <p:grpSpPr>
              <a:xfrm>
                <a:off x="291704" y="3796235"/>
                <a:ext cx="2023864" cy="1077949"/>
                <a:chOff x="3368873" y="2115062"/>
                <a:chExt cx="2023864" cy="1077949"/>
              </a:xfrm>
            </p:grpSpPr>
            <p:sp>
              <p:nvSpPr>
                <p:cNvPr id="85" name="Rectangle 84"/>
                <p:cNvSpPr/>
                <p:nvPr/>
              </p:nvSpPr>
              <p:spPr bwMode="auto">
                <a:xfrm>
                  <a:off x="3368873" y="2115062"/>
                  <a:ext cx="1858368" cy="914401"/>
                </a:xfrm>
                <a:prstGeom prst="rect">
                  <a:avLst/>
                </a:prstGeom>
                <a:solidFill>
                  <a:srgbClr val="737373"/>
                </a:solidFill>
                <a:ln w="9525" cap="flat" cmpd="sng" algn="ctr">
                  <a:solidFill>
                    <a:srgbClr val="D2D2D2"/>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6" name="Rectangle 85"/>
                <p:cNvSpPr/>
                <p:nvPr/>
              </p:nvSpPr>
              <p:spPr bwMode="auto">
                <a:xfrm>
                  <a:off x="3534369" y="2278610"/>
                  <a:ext cx="1858368" cy="914401"/>
                </a:xfrm>
                <a:prstGeom prst="rect">
                  <a:avLst/>
                </a:prstGeom>
                <a:solidFill>
                  <a:srgbClr val="737373"/>
                </a:solidFill>
                <a:ln w="9525" cap="flat" cmpd="sng" algn="ctr">
                  <a:solidFill>
                    <a:srgbClr val="D2D2D2"/>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r>
                    <a:rPr lang="en-US" sz="1632" kern="0" dirty="0">
                      <a:gradFill>
                        <a:gsLst>
                          <a:gs pos="0">
                            <a:srgbClr val="FFFFFF"/>
                          </a:gs>
                          <a:gs pos="100000">
                            <a:srgbClr val="FFFFFF"/>
                          </a:gs>
                        </a:gsLst>
                        <a:lin ang="5400000" scaled="0"/>
                      </a:gradFill>
                      <a:latin typeface="Segoe UI Semilight"/>
                      <a:ea typeface="Segoe UI" pitchFamily="34" charset="0"/>
                      <a:cs typeface="Segoe UI" pitchFamily="34" charset="0"/>
                    </a:rPr>
                    <a:t>Service C</a:t>
                  </a:r>
                </a:p>
              </p:txBody>
            </p:sp>
          </p:grpSp>
          <p:sp>
            <p:nvSpPr>
              <p:cNvPr id="80" name="Rectangle 79"/>
              <p:cNvSpPr/>
              <p:nvPr/>
            </p:nvSpPr>
            <p:spPr bwMode="auto">
              <a:xfrm>
                <a:off x="350837" y="5513848"/>
                <a:ext cx="812116" cy="812117"/>
              </a:xfrm>
              <a:prstGeom prst="rect">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93260" tIns="149217" rIns="93260"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1428" kern="0" dirty="0">
                    <a:gradFill>
                      <a:gsLst>
                        <a:gs pos="0">
                          <a:srgbClr val="FFFFFF"/>
                        </a:gs>
                        <a:gs pos="100000">
                          <a:srgbClr val="FFFFFF"/>
                        </a:gs>
                      </a:gsLst>
                      <a:lin ang="5400000" scaled="0"/>
                    </a:gradFill>
                    <a:latin typeface="Segoe UI Semilight"/>
                    <a:ea typeface="Segoe UI" pitchFamily="34" charset="0"/>
                    <a:cs typeface="Segoe UI" pitchFamily="34" charset="0"/>
                  </a:rPr>
                  <a:t>Cache</a:t>
                </a:r>
              </a:p>
            </p:txBody>
          </p:sp>
          <p:sp>
            <p:nvSpPr>
              <p:cNvPr id="81" name="Rectangle 80"/>
              <p:cNvSpPr/>
              <p:nvPr/>
            </p:nvSpPr>
            <p:spPr bwMode="auto">
              <a:xfrm>
                <a:off x="1783665" y="5513848"/>
                <a:ext cx="812116" cy="812117"/>
              </a:xfrm>
              <a:prstGeom prst="rect">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1428" kern="0" dirty="0">
                    <a:gradFill>
                      <a:gsLst>
                        <a:gs pos="0">
                          <a:srgbClr val="FFFFFF"/>
                        </a:gs>
                        <a:gs pos="100000">
                          <a:srgbClr val="FFFFFF"/>
                        </a:gs>
                      </a:gsLst>
                      <a:lin ang="5400000" scaled="0"/>
                    </a:gradFill>
                    <a:latin typeface="Segoe UI Semilight"/>
                    <a:ea typeface="Segoe UI" pitchFamily="34" charset="0"/>
                    <a:cs typeface="Segoe UI" pitchFamily="34" charset="0"/>
                  </a:rPr>
                  <a:t>DB</a:t>
                </a:r>
              </a:p>
            </p:txBody>
          </p:sp>
          <p:cxnSp>
            <p:nvCxnSpPr>
              <p:cNvPr id="82" name="Straight Arrow Connector 81"/>
              <p:cNvCxnSpPr>
                <a:cxnSpLocks/>
              </p:cNvCxnSpPr>
              <p:nvPr/>
            </p:nvCxnSpPr>
            <p:spPr>
              <a:xfrm>
                <a:off x="655637" y="4964112"/>
                <a:ext cx="0" cy="488950"/>
              </a:xfrm>
              <a:prstGeom prst="straightConnector1">
                <a:avLst/>
              </a:prstGeom>
              <a:noFill/>
              <a:ln w="25400" cap="rnd" cmpd="sng" algn="ctr">
                <a:solidFill>
                  <a:srgbClr val="737373"/>
                </a:solidFill>
                <a:prstDash val="solid"/>
                <a:headEnd type="arrow" w="lg" len="med"/>
                <a:tailEnd type="arrow" w="lg" len="med"/>
              </a:ln>
              <a:effectLst/>
            </p:spPr>
          </p:cxnSp>
          <p:cxnSp>
            <p:nvCxnSpPr>
              <p:cNvPr id="83" name="Straight Arrow Connector 82"/>
              <p:cNvCxnSpPr>
                <a:cxnSpLocks/>
              </p:cNvCxnSpPr>
              <p:nvPr/>
            </p:nvCxnSpPr>
            <p:spPr>
              <a:xfrm rot="16200000">
                <a:off x="1473309" y="5691187"/>
                <a:ext cx="0" cy="488950"/>
              </a:xfrm>
              <a:prstGeom prst="straightConnector1">
                <a:avLst/>
              </a:prstGeom>
              <a:noFill/>
              <a:ln w="25400" cap="rnd" cmpd="sng" algn="ctr">
                <a:solidFill>
                  <a:srgbClr val="737373"/>
                </a:solidFill>
                <a:prstDash val="solid"/>
                <a:headEnd type="arrow" w="lg" len="med"/>
                <a:tailEnd type="arrow" w="lg" len="med"/>
              </a:ln>
              <a:effectLst/>
            </p:spPr>
          </p:cxnSp>
          <p:cxnSp>
            <p:nvCxnSpPr>
              <p:cNvPr id="84" name="Straight Arrow Connector 83"/>
              <p:cNvCxnSpPr>
                <a:cxnSpLocks/>
              </p:cNvCxnSpPr>
              <p:nvPr/>
            </p:nvCxnSpPr>
            <p:spPr>
              <a:xfrm>
                <a:off x="2595781" y="4404294"/>
                <a:ext cx="941614" cy="0"/>
              </a:xfrm>
              <a:prstGeom prst="straightConnector1">
                <a:avLst/>
              </a:prstGeom>
              <a:noFill/>
              <a:ln w="25400" cap="rnd" cmpd="sng" algn="ctr">
                <a:solidFill>
                  <a:srgbClr val="737373"/>
                </a:solidFill>
                <a:prstDash val="solid"/>
                <a:headEnd type="arrow" w="lg" len="med"/>
                <a:tailEnd type="arrow" w="lg" len="med"/>
              </a:ln>
              <a:effectLst/>
            </p:spPr>
          </p:cxnSp>
        </p:grpSp>
        <p:grpSp>
          <p:nvGrpSpPr>
            <p:cNvPr id="70" name="Group 69"/>
            <p:cNvGrpSpPr/>
            <p:nvPr/>
          </p:nvGrpSpPr>
          <p:grpSpPr>
            <a:xfrm>
              <a:off x="7047026" y="4479714"/>
              <a:ext cx="1853828" cy="2035386"/>
              <a:chOff x="291704" y="3796235"/>
              <a:chExt cx="2304077" cy="2529730"/>
            </a:xfrm>
          </p:grpSpPr>
          <p:grpSp>
            <p:nvGrpSpPr>
              <p:cNvPr id="71" name="Group 70"/>
              <p:cNvGrpSpPr/>
              <p:nvPr/>
            </p:nvGrpSpPr>
            <p:grpSpPr>
              <a:xfrm>
                <a:off x="291704" y="3796235"/>
                <a:ext cx="2023864" cy="1077949"/>
                <a:chOff x="3368873" y="2115062"/>
                <a:chExt cx="2023864" cy="1077949"/>
              </a:xfrm>
            </p:grpSpPr>
            <p:sp>
              <p:nvSpPr>
                <p:cNvPr id="76" name="Rectangle 75"/>
                <p:cNvSpPr/>
                <p:nvPr/>
              </p:nvSpPr>
              <p:spPr bwMode="auto">
                <a:xfrm>
                  <a:off x="3368873" y="2115062"/>
                  <a:ext cx="1858368" cy="914401"/>
                </a:xfrm>
                <a:prstGeom prst="rect">
                  <a:avLst/>
                </a:prstGeom>
                <a:solidFill>
                  <a:srgbClr val="737373"/>
                </a:solidFill>
                <a:ln w="9525" cap="flat" cmpd="sng" algn="ctr">
                  <a:solidFill>
                    <a:srgbClr val="D2D2D2"/>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7" name="Rectangle 76"/>
                <p:cNvSpPr/>
                <p:nvPr/>
              </p:nvSpPr>
              <p:spPr bwMode="auto">
                <a:xfrm>
                  <a:off x="3534369" y="2278610"/>
                  <a:ext cx="1858368" cy="914401"/>
                </a:xfrm>
                <a:prstGeom prst="rect">
                  <a:avLst/>
                </a:prstGeom>
                <a:solidFill>
                  <a:srgbClr val="737373"/>
                </a:solidFill>
                <a:ln w="9525" cap="flat" cmpd="sng" algn="ctr">
                  <a:solidFill>
                    <a:srgbClr val="D2D2D2"/>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r>
                    <a:rPr lang="en-US" sz="1632" kern="0" dirty="0">
                      <a:gradFill>
                        <a:gsLst>
                          <a:gs pos="0">
                            <a:srgbClr val="FFFFFF"/>
                          </a:gs>
                          <a:gs pos="100000">
                            <a:srgbClr val="FFFFFF"/>
                          </a:gs>
                        </a:gsLst>
                        <a:lin ang="5400000" scaled="0"/>
                      </a:gradFill>
                      <a:latin typeface="Segoe UI Semilight"/>
                      <a:ea typeface="Segoe UI" pitchFamily="34" charset="0"/>
                      <a:cs typeface="Segoe UI" pitchFamily="34" charset="0"/>
                    </a:rPr>
                    <a:t>Service D</a:t>
                  </a:r>
                </a:p>
              </p:txBody>
            </p:sp>
          </p:grpSp>
          <p:sp>
            <p:nvSpPr>
              <p:cNvPr id="72" name="Rectangle 71"/>
              <p:cNvSpPr/>
              <p:nvPr/>
            </p:nvSpPr>
            <p:spPr bwMode="auto">
              <a:xfrm>
                <a:off x="350837" y="5513848"/>
                <a:ext cx="812116" cy="812117"/>
              </a:xfrm>
              <a:prstGeom prst="rect">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93260" tIns="149217" rIns="93260"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1428" kern="0" dirty="0">
                    <a:gradFill>
                      <a:gsLst>
                        <a:gs pos="0">
                          <a:srgbClr val="FFFFFF"/>
                        </a:gs>
                        <a:gs pos="100000">
                          <a:srgbClr val="FFFFFF"/>
                        </a:gs>
                      </a:gsLst>
                      <a:lin ang="5400000" scaled="0"/>
                    </a:gradFill>
                    <a:latin typeface="Segoe UI Semilight"/>
                    <a:ea typeface="Segoe UI" pitchFamily="34" charset="0"/>
                    <a:cs typeface="Segoe UI" pitchFamily="34" charset="0"/>
                  </a:rPr>
                  <a:t>Cache</a:t>
                </a:r>
              </a:p>
            </p:txBody>
          </p:sp>
          <p:sp>
            <p:nvSpPr>
              <p:cNvPr id="73" name="Rectangle 72"/>
              <p:cNvSpPr/>
              <p:nvPr/>
            </p:nvSpPr>
            <p:spPr bwMode="auto">
              <a:xfrm>
                <a:off x="1783665" y="5513848"/>
                <a:ext cx="812116" cy="812117"/>
              </a:xfrm>
              <a:prstGeom prst="rect">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1428" kern="0" dirty="0">
                    <a:gradFill>
                      <a:gsLst>
                        <a:gs pos="0">
                          <a:srgbClr val="FFFFFF"/>
                        </a:gs>
                        <a:gs pos="100000">
                          <a:srgbClr val="FFFFFF"/>
                        </a:gs>
                      </a:gsLst>
                      <a:lin ang="5400000" scaled="0"/>
                    </a:gradFill>
                    <a:latin typeface="Segoe UI Semilight"/>
                    <a:ea typeface="Segoe UI" pitchFamily="34" charset="0"/>
                    <a:cs typeface="Segoe UI" pitchFamily="34" charset="0"/>
                  </a:rPr>
                  <a:t>DB</a:t>
                </a:r>
              </a:p>
            </p:txBody>
          </p:sp>
          <p:cxnSp>
            <p:nvCxnSpPr>
              <p:cNvPr id="74" name="Straight Arrow Connector 73"/>
              <p:cNvCxnSpPr>
                <a:cxnSpLocks/>
              </p:cNvCxnSpPr>
              <p:nvPr/>
            </p:nvCxnSpPr>
            <p:spPr>
              <a:xfrm>
                <a:off x="655637" y="4964112"/>
                <a:ext cx="0" cy="488950"/>
              </a:xfrm>
              <a:prstGeom prst="straightConnector1">
                <a:avLst/>
              </a:prstGeom>
              <a:noFill/>
              <a:ln w="25400" cap="rnd" cmpd="sng" algn="ctr">
                <a:solidFill>
                  <a:srgbClr val="737373"/>
                </a:solidFill>
                <a:prstDash val="solid"/>
                <a:headEnd type="arrow" w="lg" len="med"/>
                <a:tailEnd type="arrow" w="lg" len="med"/>
              </a:ln>
              <a:effectLst/>
            </p:spPr>
          </p:cxnSp>
          <p:cxnSp>
            <p:nvCxnSpPr>
              <p:cNvPr id="75" name="Straight Arrow Connector 74"/>
              <p:cNvCxnSpPr>
                <a:cxnSpLocks/>
              </p:cNvCxnSpPr>
              <p:nvPr/>
            </p:nvCxnSpPr>
            <p:spPr>
              <a:xfrm rot="16200000">
                <a:off x="1473309" y="5691187"/>
                <a:ext cx="0" cy="488950"/>
              </a:xfrm>
              <a:prstGeom prst="straightConnector1">
                <a:avLst/>
              </a:prstGeom>
              <a:noFill/>
              <a:ln w="25400" cap="rnd" cmpd="sng" algn="ctr">
                <a:solidFill>
                  <a:srgbClr val="737373"/>
                </a:solidFill>
                <a:prstDash val="solid"/>
                <a:headEnd type="arrow" w="lg" len="med"/>
                <a:tailEnd type="arrow" w="lg" len="med"/>
              </a:ln>
              <a:effectLst/>
            </p:spPr>
          </p:cxnSp>
        </p:grpSp>
      </p:grpSp>
    </p:spTree>
    <p:extLst>
      <p:ext uri="{BB962C8B-B14F-4D97-AF65-F5344CB8AC3E}">
        <p14:creationId xmlns:p14="http://schemas.microsoft.com/office/powerpoint/2010/main" val="1914761720"/>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34032" y="205721"/>
            <a:ext cx="11942504" cy="1192834"/>
          </a:xfrm>
        </p:spPr>
        <p:txBody>
          <a:bodyPr/>
          <a:lstStyle/>
          <a:p>
            <a:r>
              <a:rPr lang="en-US" dirty="0"/>
              <a:t>Shared data Microservice anti-pattern</a:t>
            </a:r>
          </a:p>
        </p:txBody>
      </p:sp>
      <p:grpSp>
        <p:nvGrpSpPr>
          <p:cNvPr id="46" name="Group 45"/>
          <p:cNvGrpSpPr/>
          <p:nvPr/>
        </p:nvGrpSpPr>
        <p:grpSpPr>
          <a:xfrm>
            <a:off x="1703207" y="1990363"/>
            <a:ext cx="8885258" cy="4840633"/>
            <a:chOff x="402009" y="1951514"/>
            <a:chExt cx="8711828" cy="4746149"/>
          </a:xfrm>
        </p:grpSpPr>
        <p:sp>
          <p:nvSpPr>
            <p:cNvPr id="47" name="Freeform: Shape 46"/>
            <p:cNvSpPr/>
            <p:nvPr/>
          </p:nvSpPr>
          <p:spPr bwMode="auto">
            <a:xfrm>
              <a:off x="3932238" y="1951514"/>
              <a:ext cx="5181599" cy="4746149"/>
            </a:xfrm>
            <a:custGeom>
              <a:avLst/>
              <a:gdLst>
                <a:gd name="connsiteX0" fmla="*/ 2438400 w 5267633"/>
                <a:gd name="connsiteY0" fmla="*/ 2002949 h 4746149"/>
                <a:gd name="connsiteX1" fmla="*/ 5267633 w 5267633"/>
                <a:gd name="connsiteY1" fmla="*/ 2002949 h 4746149"/>
                <a:gd name="connsiteX2" fmla="*/ 5267633 w 5267633"/>
                <a:gd name="connsiteY2" fmla="*/ 4746149 h 4746149"/>
                <a:gd name="connsiteX3" fmla="*/ 2438400 w 5267633"/>
                <a:gd name="connsiteY3" fmla="*/ 4746149 h 4746149"/>
                <a:gd name="connsiteX4" fmla="*/ 0 w 5267633"/>
                <a:gd name="connsiteY4" fmla="*/ 0 h 4746149"/>
                <a:gd name="connsiteX5" fmla="*/ 2438399 w 5267633"/>
                <a:gd name="connsiteY5" fmla="*/ 0 h 4746149"/>
                <a:gd name="connsiteX6" fmla="*/ 2438399 w 5267633"/>
                <a:gd name="connsiteY6" fmla="*/ 4746149 h 4746149"/>
                <a:gd name="connsiteX7" fmla="*/ 0 w 5267633"/>
                <a:gd name="connsiteY7" fmla="*/ 4746149 h 4746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67633" h="4746149">
                  <a:moveTo>
                    <a:pt x="2438400" y="2002949"/>
                  </a:moveTo>
                  <a:lnTo>
                    <a:pt x="5267633" y="2002949"/>
                  </a:lnTo>
                  <a:lnTo>
                    <a:pt x="5267633" y="4746149"/>
                  </a:lnTo>
                  <a:lnTo>
                    <a:pt x="2438400" y="4746149"/>
                  </a:lnTo>
                  <a:close/>
                  <a:moveTo>
                    <a:pt x="0" y="0"/>
                  </a:moveTo>
                  <a:lnTo>
                    <a:pt x="2438399" y="0"/>
                  </a:lnTo>
                  <a:lnTo>
                    <a:pt x="2438399" y="4746149"/>
                  </a:lnTo>
                  <a:lnTo>
                    <a:pt x="0" y="4746149"/>
                  </a:lnTo>
                  <a:close/>
                </a:path>
              </a:pathLst>
            </a:cu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8" name="Rectangle 47"/>
            <p:cNvSpPr/>
            <p:nvPr/>
          </p:nvSpPr>
          <p:spPr bwMode="auto">
            <a:xfrm>
              <a:off x="457200" y="2125663"/>
              <a:ext cx="1341437" cy="91440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2040" kern="0" dirty="0">
                  <a:gradFill>
                    <a:gsLst>
                      <a:gs pos="0">
                        <a:srgbClr val="FFFFFF"/>
                      </a:gs>
                      <a:gs pos="100000">
                        <a:srgbClr val="FFFFFF"/>
                      </a:gs>
                    </a:gsLst>
                    <a:lin ang="5400000" scaled="0"/>
                  </a:gradFill>
                  <a:latin typeface="Segoe UI Semilight"/>
                  <a:ea typeface="Segoe UI" pitchFamily="34" charset="0"/>
                  <a:cs typeface="Segoe UI" pitchFamily="34" charset="0"/>
                </a:rPr>
                <a:t>Load balancer</a:t>
              </a:r>
            </a:p>
          </p:txBody>
        </p:sp>
        <p:cxnSp>
          <p:nvCxnSpPr>
            <p:cNvPr id="49" name="Straight Arrow Connector 48"/>
            <p:cNvCxnSpPr>
              <a:cxnSpLocks/>
            </p:cNvCxnSpPr>
            <p:nvPr/>
          </p:nvCxnSpPr>
          <p:spPr>
            <a:xfrm>
              <a:off x="1127918" y="3129655"/>
              <a:ext cx="0" cy="566387"/>
            </a:xfrm>
            <a:prstGeom prst="straightConnector1">
              <a:avLst/>
            </a:prstGeom>
            <a:noFill/>
            <a:ln w="25400" cap="rnd" cmpd="sng" algn="ctr">
              <a:solidFill>
                <a:srgbClr val="737373"/>
              </a:solidFill>
              <a:prstDash val="solid"/>
              <a:headEnd type="none"/>
              <a:tailEnd type="arrow" w="lg" len="med"/>
            </a:ln>
            <a:effectLst/>
          </p:spPr>
        </p:cxnSp>
        <p:grpSp>
          <p:nvGrpSpPr>
            <p:cNvPr id="50" name="Group 49"/>
            <p:cNvGrpSpPr/>
            <p:nvPr/>
          </p:nvGrpSpPr>
          <p:grpSpPr>
            <a:xfrm>
              <a:off x="402009" y="3917342"/>
              <a:ext cx="1853828" cy="2035386"/>
              <a:chOff x="291704" y="3796235"/>
              <a:chExt cx="2304077" cy="2529730"/>
            </a:xfrm>
          </p:grpSpPr>
          <p:grpSp>
            <p:nvGrpSpPr>
              <p:cNvPr id="118" name="Group 117"/>
              <p:cNvGrpSpPr/>
              <p:nvPr/>
            </p:nvGrpSpPr>
            <p:grpSpPr>
              <a:xfrm>
                <a:off x="291704" y="3796235"/>
                <a:ext cx="2023864" cy="1077949"/>
                <a:chOff x="3368873" y="2115062"/>
                <a:chExt cx="2023864" cy="1077949"/>
              </a:xfrm>
            </p:grpSpPr>
            <p:sp>
              <p:nvSpPr>
                <p:cNvPr id="123" name="Rectangle 122"/>
                <p:cNvSpPr/>
                <p:nvPr/>
              </p:nvSpPr>
              <p:spPr bwMode="auto">
                <a:xfrm>
                  <a:off x="3368873" y="2115062"/>
                  <a:ext cx="1858368" cy="914401"/>
                </a:xfrm>
                <a:prstGeom prst="rect">
                  <a:avLst/>
                </a:prstGeom>
                <a:solidFill>
                  <a:srgbClr val="737373"/>
                </a:solidFill>
                <a:ln w="9525" cap="flat" cmpd="sng" algn="ctr">
                  <a:solidFill>
                    <a:srgbClr val="D2D2D2"/>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4" name="Rectangle 123"/>
                <p:cNvSpPr/>
                <p:nvPr/>
              </p:nvSpPr>
              <p:spPr bwMode="auto">
                <a:xfrm>
                  <a:off x="3534369" y="2278610"/>
                  <a:ext cx="1858368" cy="914401"/>
                </a:xfrm>
                <a:prstGeom prst="rect">
                  <a:avLst/>
                </a:prstGeom>
                <a:solidFill>
                  <a:srgbClr val="737373"/>
                </a:solidFill>
                <a:ln w="9525" cap="flat" cmpd="sng" algn="ctr">
                  <a:solidFill>
                    <a:srgbClr val="D2D2D2"/>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r>
                    <a:rPr lang="en-US" sz="1632" kern="0" dirty="0">
                      <a:gradFill>
                        <a:gsLst>
                          <a:gs pos="0">
                            <a:srgbClr val="FFFFFF"/>
                          </a:gs>
                          <a:gs pos="100000">
                            <a:srgbClr val="FFFFFF"/>
                          </a:gs>
                        </a:gsLst>
                        <a:lin ang="5400000" scaled="0"/>
                      </a:gradFill>
                      <a:latin typeface="Segoe UI Semilight"/>
                      <a:ea typeface="Segoe UI" pitchFamily="34" charset="0"/>
                      <a:cs typeface="Segoe UI" pitchFamily="34" charset="0"/>
                    </a:rPr>
                    <a:t>Service A</a:t>
                  </a:r>
                </a:p>
              </p:txBody>
            </p:sp>
          </p:grpSp>
          <p:sp>
            <p:nvSpPr>
              <p:cNvPr id="119" name="Rectangle 118"/>
              <p:cNvSpPr/>
              <p:nvPr/>
            </p:nvSpPr>
            <p:spPr bwMode="auto">
              <a:xfrm>
                <a:off x="350837" y="5513848"/>
                <a:ext cx="812116" cy="812117"/>
              </a:xfrm>
              <a:prstGeom prst="rect">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93260" tIns="149217" rIns="93260"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1428" kern="0" dirty="0">
                    <a:gradFill>
                      <a:gsLst>
                        <a:gs pos="0">
                          <a:srgbClr val="FFFFFF"/>
                        </a:gs>
                        <a:gs pos="100000">
                          <a:srgbClr val="FFFFFF"/>
                        </a:gs>
                      </a:gsLst>
                      <a:lin ang="5400000" scaled="0"/>
                    </a:gradFill>
                    <a:latin typeface="Segoe UI Semilight"/>
                    <a:ea typeface="Segoe UI" pitchFamily="34" charset="0"/>
                    <a:cs typeface="Segoe UI" pitchFamily="34" charset="0"/>
                  </a:rPr>
                  <a:t>Cache</a:t>
                </a:r>
              </a:p>
            </p:txBody>
          </p:sp>
          <p:sp>
            <p:nvSpPr>
              <p:cNvPr id="120" name="Rectangle 119"/>
              <p:cNvSpPr/>
              <p:nvPr/>
            </p:nvSpPr>
            <p:spPr bwMode="auto">
              <a:xfrm>
                <a:off x="1783665" y="5513848"/>
                <a:ext cx="812116" cy="812117"/>
              </a:xfrm>
              <a:prstGeom prst="rect">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1428" kern="0" dirty="0">
                    <a:gradFill>
                      <a:gsLst>
                        <a:gs pos="0">
                          <a:srgbClr val="FFFFFF"/>
                        </a:gs>
                        <a:gs pos="100000">
                          <a:srgbClr val="FFFFFF"/>
                        </a:gs>
                      </a:gsLst>
                      <a:lin ang="5400000" scaled="0"/>
                    </a:gradFill>
                    <a:latin typeface="Segoe UI Semilight"/>
                    <a:ea typeface="Segoe UI" pitchFamily="34" charset="0"/>
                    <a:cs typeface="Segoe UI" pitchFamily="34" charset="0"/>
                  </a:rPr>
                  <a:t>DB</a:t>
                </a:r>
              </a:p>
            </p:txBody>
          </p:sp>
          <p:cxnSp>
            <p:nvCxnSpPr>
              <p:cNvPr id="121" name="Straight Arrow Connector 120"/>
              <p:cNvCxnSpPr>
                <a:cxnSpLocks/>
              </p:cNvCxnSpPr>
              <p:nvPr/>
            </p:nvCxnSpPr>
            <p:spPr>
              <a:xfrm>
                <a:off x="655637" y="4964112"/>
                <a:ext cx="0" cy="488950"/>
              </a:xfrm>
              <a:prstGeom prst="straightConnector1">
                <a:avLst/>
              </a:prstGeom>
              <a:noFill/>
              <a:ln w="25400" cap="rnd" cmpd="sng" algn="ctr">
                <a:solidFill>
                  <a:srgbClr val="A80000"/>
                </a:solidFill>
                <a:prstDash val="solid"/>
                <a:headEnd type="arrow" w="lg" len="med"/>
                <a:tailEnd type="arrow" w="lg" len="med"/>
              </a:ln>
              <a:effectLst/>
            </p:spPr>
          </p:cxnSp>
          <p:cxnSp>
            <p:nvCxnSpPr>
              <p:cNvPr id="122" name="Straight Arrow Connector 121"/>
              <p:cNvCxnSpPr>
                <a:cxnSpLocks/>
              </p:cNvCxnSpPr>
              <p:nvPr/>
            </p:nvCxnSpPr>
            <p:spPr>
              <a:xfrm rot="16200000">
                <a:off x="1473309" y="5691187"/>
                <a:ext cx="0" cy="488950"/>
              </a:xfrm>
              <a:prstGeom prst="straightConnector1">
                <a:avLst/>
              </a:prstGeom>
              <a:noFill/>
              <a:ln w="25400" cap="rnd" cmpd="sng" algn="ctr">
                <a:solidFill>
                  <a:srgbClr val="A80000"/>
                </a:solidFill>
                <a:prstDash val="solid"/>
                <a:headEnd type="arrow" w="lg" len="med"/>
                <a:tailEnd type="arrow" w="lg" len="med"/>
              </a:ln>
              <a:effectLst/>
            </p:spPr>
          </p:cxnSp>
        </p:grpSp>
        <p:cxnSp>
          <p:nvCxnSpPr>
            <p:cNvPr id="51" name="Straight Arrow Connector 50"/>
            <p:cNvCxnSpPr>
              <a:cxnSpLocks/>
            </p:cNvCxnSpPr>
            <p:nvPr/>
          </p:nvCxnSpPr>
          <p:spPr>
            <a:xfrm flipH="1">
              <a:off x="2300530" y="2765111"/>
              <a:ext cx="1631708" cy="1714603"/>
            </a:xfrm>
            <a:prstGeom prst="straightConnector1">
              <a:avLst/>
            </a:prstGeom>
            <a:noFill/>
            <a:ln w="25400" cap="rnd" cmpd="sng" algn="ctr">
              <a:solidFill>
                <a:srgbClr val="737373"/>
              </a:solidFill>
              <a:prstDash val="solid"/>
              <a:headEnd type="arrow" w="lg" len="med"/>
              <a:tailEnd type="arrow" w="lg" len="med"/>
            </a:ln>
            <a:effectLst/>
          </p:spPr>
        </p:cxnSp>
        <p:cxnSp>
          <p:nvCxnSpPr>
            <p:cNvPr id="52" name="Straight Arrow Connector 51"/>
            <p:cNvCxnSpPr>
              <a:cxnSpLocks/>
            </p:cNvCxnSpPr>
            <p:nvPr/>
          </p:nvCxnSpPr>
          <p:spPr>
            <a:xfrm>
              <a:off x="2300530" y="4868863"/>
              <a:ext cx="1631708" cy="0"/>
            </a:xfrm>
            <a:prstGeom prst="straightConnector1">
              <a:avLst/>
            </a:prstGeom>
            <a:noFill/>
            <a:ln w="25400" cap="rnd" cmpd="sng" algn="ctr">
              <a:solidFill>
                <a:srgbClr val="737373"/>
              </a:solidFill>
              <a:prstDash val="solid"/>
              <a:headEnd type="arrow" w="lg" len="med"/>
              <a:tailEnd type="arrow" w="lg" len="med"/>
            </a:ln>
            <a:effectLst/>
          </p:spPr>
        </p:cxnSp>
        <p:grpSp>
          <p:nvGrpSpPr>
            <p:cNvPr id="53" name="Group 52"/>
            <p:cNvGrpSpPr/>
            <p:nvPr/>
          </p:nvGrpSpPr>
          <p:grpSpPr>
            <a:xfrm>
              <a:off x="4160837" y="2125663"/>
              <a:ext cx="1853828" cy="2035386"/>
              <a:chOff x="291704" y="3796235"/>
              <a:chExt cx="2304077" cy="2529730"/>
            </a:xfrm>
          </p:grpSpPr>
          <p:grpSp>
            <p:nvGrpSpPr>
              <p:cNvPr id="110" name="Group 109"/>
              <p:cNvGrpSpPr/>
              <p:nvPr/>
            </p:nvGrpSpPr>
            <p:grpSpPr>
              <a:xfrm>
                <a:off x="291704" y="3796235"/>
                <a:ext cx="2023864" cy="1077949"/>
                <a:chOff x="3368873" y="2115062"/>
                <a:chExt cx="2023864" cy="1077949"/>
              </a:xfrm>
            </p:grpSpPr>
            <p:sp>
              <p:nvSpPr>
                <p:cNvPr id="115" name="Rectangle 114"/>
                <p:cNvSpPr/>
                <p:nvPr/>
              </p:nvSpPr>
              <p:spPr bwMode="auto">
                <a:xfrm>
                  <a:off x="3368873" y="2115062"/>
                  <a:ext cx="1858368" cy="914401"/>
                </a:xfrm>
                <a:prstGeom prst="rect">
                  <a:avLst/>
                </a:prstGeom>
                <a:solidFill>
                  <a:srgbClr val="737373"/>
                </a:solidFill>
                <a:ln w="9525" cap="flat" cmpd="sng" algn="ctr">
                  <a:solidFill>
                    <a:srgbClr val="D2D2D2"/>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16" name="Rectangle 115"/>
                <p:cNvSpPr/>
                <p:nvPr/>
              </p:nvSpPr>
              <p:spPr bwMode="auto">
                <a:xfrm>
                  <a:off x="3534369" y="2278610"/>
                  <a:ext cx="1858368" cy="914401"/>
                </a:xfrm>
                <a:prstGeom prst="rect">
                  <a:avLst/>
                </a:prstGeom>
                <a:solidFill>
                  <a:srgbClr val="737373"/>
                </a:solidFill>
                <a:ln w="9525" cap="flat" cmpd="sng" algn="ctr">
                  <a:solidFill>
                    <a:srgbClr val="D2D2D2"/>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r>
                    <a:rPr lang="en-US" sz="1632" kern="0" dirty="0">
                      <a:gradFill>
                        <a:gsLst>
                          <a:gs pos="0">
                            <a:srgbClr val="FFFFFF"/>
                          </a:gs>
                          <a:gs pos="100000">
                            <a:srgbClr val="FFFFFF"/>
                          </a:gs>
                        </a:gsLst>
                        <a:lin ang="5400000" scaled="0"/>
                      </a:gradFill>
                      <a:latin typeface="Segoe UI Semilight"/>
                      <a:ea typeface="Segoe UI" pitchFamily="34" charset="0"/>
                      <a:cs typeface="Segoe UI" pitchFamily="34" charset="0"/>
                    </a:rPr>
                    <a:t>Service B</a:t>
                  </a:r>
                </a:p>
              </p:txBody>
            </p:sp>
          </p:grpSp>
          <p:sp>
            <p:nvSpPr>
              <p:cNvPr id="111" name="Rectangle 110"/>
              <p:cNvSpPr/>
              <p:nvPr/>
            </p:nvSpPr>
            <p:spPr bwMode="auto">
              <a:xfrm>
                <a:off x="350837" y="5513848"/>
                <a:ext cx="812116" cy="812117"/>
              </a:xfrm>
              <a:prstGeom prst="rect">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93260" tIns="149217" rIns="93260"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1428" kern="0" dirty="0">
                    <a:gradFill>
                      <a:gsLst>
                        <a:gs pos="0">
                          <a:srgbClr val="FFFFFF"/>
                        </a:gs>
                        <a:gs pos="100000">
                          <a:srgbClr val="FFFFFF"/>
                        </a:gs>
                      </a:gsLst>
                      <a:lin ang="5400000" scaled="0"/>
                    </a:gradFill>
                    <a:latin typeface="Segoe UI Semilight"/>
                    <a:ea typeface="Segoe UI" pitchFamily="34" charset="0"/>
                    <a:cs typeface="Segoe UI" pitchFamily="34" charset="0"/>
                  </a:rPr>
                  <a:t>Cache</a:t>
                </a:r>
              </a:p>
            </p:txBody>
          </p:sp>
          <p:sp>
            <p:nvSpPr>
              <p:cNvPr id="112" name="Rectangle 111"/>
              <p:cNvSpPr/>
              <p:nvPr/>
            </p:nvSpPr>
            <p:spPr bwMode="auto">
              <a:xfrm>
                <a:off x="1783665" y="5513848"/>
                <a:ext cx="812116" cy="812117"/>
              </a:xfrm>
              <a:prstGeom prst="rect">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1428" kern="0" dirty="0">
                    <a:gradFill>
                      <a:gsLst>
                        <a:gs pos="0">
                          <a:srgbClr val="FFFFFF"/>
                        </a:gs>
                        <a:gs pos="100000">
                          <a:srgbClr val="FFFFFF"/>
                        </a:gs>
                      </a:gsLst>
                      <a:lin ang="5400000" scaled="0"/>
                    </a:gradFill>
                    <a:latin typeface="Segoe UI Semilight"/>
                    <a:ea typeface="Segoe UI" pitchFamily="34" charset="0"/>
                    <a:cs typeface="Segoe UI" pitchFamily="34" charset="0"/>
                  </a:rPr>
                  <a:t>DB</a:t>
                </a:r>
              </a:p>
            </p:txBody>
          </p:sp>
          <p:cxnSp>
            <p:nvCxnSpPr>
              <p:cNvPr id="113" name="Straight Arrow Connector 112"/>
              <p:cNvCxnSpPr>
                <a:cxnSpLocks/>
              </p:cNvCxnSpPr>
              <p:nvPr/>
            </p:nvCxnSpPr>
            <p:spPr>
              <a:xfrm>
                <a:off x="655637" y="4964112"/>
                <a:ext cx="0" cy="488950"/>
              </a:xfrm>
              <a:prstGeom prst="straightConnector1">
                <a:avLst/>
              </a:prstGeom>
              <a:noFill/>
              <a:ln w="25400" cap="rnd" cmpd="sng" algn="ctr">
                <a:solidFill>
                  <a:srgbClr val="737373"/>
                </a:solidFill>
                <a:prstDash val="solid"/>
                <a:headEnd type="arrow" w="lg" len="med"/>
                <a:tailEnd type="arrow" w="lg" len="med"/>
              </a:ln>
              <a:effectLst/>
            </p:spPr>
          </p:cxnSp>
          <p:cxnSp>
            <p:nvCxnSpPr>
              <p:cNvPr id="114" name="Straight Arrow Connector 113"/>
              <p:cNvCxnSpPr>
                <a:cxnSpLocks/>
              </p:cNvCxnSpPr>
              <p:nvPr/>
            </p:nvCxnSpPr>
            <p:spPr>
              <a:xfrm rot="16200000">
                <a:off x="1473309" y="5691187"/>
                <a:ext cx="0" cy="488950"/>
              </a:xfrm>
              <a:prstGeom prst="straightConnector1">
                <a:avLst/>
              </a:prstGeom>
              <a:noFill/>
              <a:ln w="25400" cap="rnd" cmpd="sng" algn="ctr">
                <a:solidFill>
                  <a:srgbClr val="737373"/>
                </a:solidFill>
                <a:prstDash val="solid"/>
                <a:headEnd type="arrow" w="lg" len="med"/>
                <a:tailEnd type="arrow" w="lg" len="med"/>
              </a:ln>
              <a:effectLst/>
            </p:spPr>
          </p:cxnSp>
        </p:grpSp>
        <p:grpSp>
          <p:nvGrpSpPr>
            <p:cNvPr id="54" name="Group 53"/>
            <p:cNvGrpSpPr/>
            <p:nvPr/>
          </p:nvGrpSpPr>
          <p:grpSpPr>
            <a:xfrm>
              <a:off x="4160837" y="4479714"/>
              <a:ext cx="3038065" cy="2035386"/>
              <a:chOff x="291704" y="3796235"/>
              <a:chExt cx="3775937" cy="2529730"/>
            </a:xfrm>
          </p:grpSpPr>
          <p:grpSp>
            <p:nvGrpSpPr>
              <p:cNvPr id="62" name="Group 61"/>
              <p:cNvGrpSpPr/>
              <p:nvPr/>
            </p:nvGrpSpPr>
            <p:grpSpPr>
              <a:xfrm>
                <a:off x="291704" y="3796235"/>
                <a:ext cx="2023864" cy="1077949"/>
                <a:chOff x="3368873" y="2115062"/>
                <a:chExt cx="2023864" cy="1077949"/>
              </a:xfrm>
            </p:grpSpPr>
            <p:sp>
              <p:nvSpPr>
                <p:cNvPr id="107" name="Rectangle 106"/>
                <p:cNvSpPr/>
                <p:nvPr/>
              </p:nvSpPr>
              <p:spPr bwMode="auto">
                <a:xfrm>
                  <a:off x="3368873" y="2115062"/>
                  <a:ext cx="1858368" cy="914401"/>
                </a:xfrm>
                <a:prstGeom prst="rect">
                  <a:avLst/>
                </a:prstGeom>
                <a:solidFill>
                  <a:srgbClr val="737373"/>
                </a:solidFill>
                <a:ln w="9525" cap="flat" cmpd="sng" algn="ctr">
                  <a:solidFill>
                    <a:srgbClr val="D2D2D2"/>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8" name="Rectangle 107"/>
                <p:cNvSpPr/>
                <p:nvPr/>
              </p:nvSpPr>
              <p:spPr bwMode="auto">
                <a:xfrm>
                  <a:off x="3534369" y="2278610"/>
                  <a:ext cx="1858368" cy="914401"/>
                </a:xfrm>
                <a:prstGeom prst="rect">
                  <a:avLst/>
                </a:prstGeom>
                <a:solidFill>
                  <a:srgbClr val="737373"/>
                </a:solidFill>
                <a:ln w="9525" cap="flat" cmpd="sng" algn="ctr">
                  <a:solidFill>
                    <a:srgbClr val="D2D2D2"/>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r>
                    <a:rPr lang="en-US" sz="1632" kern="0" dirty="0">
                      <a:gradFill>
                        <a:gsLst>
                          <a:gs pos="0">
                            <a:srgbClr val="FFFFFF"/>
                          </a:gs>
                          <a:gs pos="100000">
                            <a:srgbClr val="FFFFFF"/>
                          </a:gs>
                        </a:gsLst>
                        <a:lin ang="5400000" scaled="0"/>
                      </a:gradFill>
                      <a:latin typeface="Segoe UI Semilight"/>
                      <a:ea typeface="Segoe UI" pitchFamily="34" charset="0"/>
                      <a:cs typeface="Segoe UI" pitchFamily="34" charset="0"/>
                    </a:rPr>
                    <a:t>Service C</a:t>
                  </a:r>
                </a:p>
              </p:txBody>
            </p:sp>
          </p:grpSp>
          <p:sp>
            <p:nvSpPr>
              <p:cNvPr id="63" name="Rectangle 62"/>
              <p:cNvSpPr/>
              <p:nvPr/>
            </p:nvSpPr>
            <p:spPr bwMode="auto">
              <a:xfrm>
                <a:off x="1822697" y="5513848"/>
                <a:ext cx="812116" cy="812117"/>
              </a:xfrm>
              <a:prstGeom prst="rect">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93260" tIns="149217" rIns="93260"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1428" kern="0" dirty="0">
                    <a:gradFill>
                      <a:gsLst>
                        <a:gs pos="0">
                          <a:srgbClr val="FFFFFF"/>
                        </a:gs>
                        <a:gs pos="100000">
                          <a:srgbClr val="FFFFFF"/>
                        </a:gs>
                      </a:gsLst>
                      <a:lin ang="5400000" scaled="0"/>
                    </a:gradFill>
                    <a:latin typeface="Segoe UI Semilight"/>
                    <a:ea typeface="Segoe UI" pitchFamily="34" charset="0"/>
                    <a:cs typeface="Segoe UI" pitchFamily="34" charset="0"/>
                  </a:rPr>
                  <a:t>Cache</a:t>
                </a:r>
              </a:p>
            </p:txBody>
          </p:sp>
          <p:sp>
            <p:nvSpPr>
              <p:cNvPr id="64" name="Rectangle 63"/>
              <p:cNvSpPr/>
              <p:nvPr/>
            </p:nvSpPr>
            <p:spPr bwMode="auto">
              <a:xfrm>
                <a:off x="3255525" y="5513848"/>
                <a:ext cx="812116" cy="812117"/>
              </a:xfrm>
              <a:prstGeom prst="rect">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1428" kern="0" dirty="0">
                    <a:gradFill>
                      <a:gsLst>
                        <a:gs pos="0">
                          <a:srgbClr val="FFFFFF"/>
                        </a:gs>
                        <a:gs pos="100000">
                          <a:srgbClr val="FFFFFF"/>
                        </a:gs>
                      </a:gsLst>
                      <a:lin ang="5400000" scaled="0"/>
                    </a:gradFill>
                    <a:latin typeface="Segoe UI Semilight"/>
                    <a:ea typeface="Segoe UI" pitchFamily="34" charset="0"/>
                    <a:cs typeface="Segoe UI" pitchFamily="34" charset="0"/>
                  </a:rPr>
                  <a:t>DB</a:t>
                </a:r>
              </a:p>
            </p:txBody>
          </p:sp>
          <p:cxnSp>
            <p:nvCxnSpPr>
              <p:cNvPr id="104" name="Straight Arrow Connector 103"/>
              <p:cNvCxnSpPr>
                <a:cxnSpLocks/>
              </p:cNvCxnSpPr>
              <p:nvPr/>
            </p:nvCxnSpPr>
            <p:spPr>
              <a:xfrm>
                <a:off x="2229471" y="4964112"/>
                <a:ext cx="0" cy="488949"/>
              </a:xfrm>
              <a:prstGeom prst="straightConnector1">
                <a:avLst/>
              </a:prstGeom>
              <a:noFill/>
              <a:ln w="25400" cap="rnd" cmpd="sng" algn="ctr">
                <a:solidFill>
                  <a:srgbClr val="737373"/>
                </a:solidFill>
                <a:prstDash val="solid"/>
                <a:headEnd type="arrow" w="lg" len="med"/>
                <a:tailEnd type="arrow" w="lg" len="med"/>
              </a:ln>
              <a:effectLst/>
            </p:spPr>
          </p:cxnSp>
          <p:cxnSp>
            <p:nvCxnSpPr>
              <p:cNvPr id="105" name="Straight Arrow Connector 104"/>
              <p:cNvCxnSpPr>
                <a:cxnSpLocks/>
              </p:cNvCxnSpPr>
              <p:nvPr/>
            </p:nvCxnSpPr>
            <p:spPr>
              <a:xfrm rot="16200000">
                <a:off x="2945169" y="5691186"/>
                <a:ext cx="0" cy="488950"/>
              </a:xfrm>
              <a:prstGeom prst="straightConnector1">
                <a:avLst/>
              </a:prstGeom>
              <a:noFill/>
              <a:ln w="25400" cap="rnd" cmpd="sng" algn="ctr">
                <a:solidFill>
                  <a:srgbClr val="737373"/>
                </a:solidFill>
                <a:prstDash val="solid"/>
                <a:headEnd type="arrow" w="lg" len="med"/>
                <a:tailEnd type="arrow" w="lg" len="med"/>
              </a:ln>
              <a:effectLst/>
            </p:spPr>
          </p:cxnSp>
          <p:cxnSp>
            <p:nvCxnSpPr>
              <p:cNvPr id="106" name="Straight Arrow Connector 105"/>
              <p:cNvCxnSpPr>
                <a:cxnSpLocks/>
              </p:cNvCxnSpPr>
              <p:nvPr/>
            </p:nvCxnSpPr>
            <p:spPr>
              <a:xfrm>
                <a:off x="2595781" y="4404294"/>
                <a:ext cx="941614" cy="0"/>
              </a:xfrm>
              <a:prstGeom prst="straightConnector1">
                <a:avLst/>
              </a:prstGeom>
              <a:noFill/>
              <a:ln w="25400" cap="rnd" cmpd="sng" algn="ctr">
                <a:solidFill>
                  <a:srgbClr val="737373"/>
                </a:solidFill>
                <a:prstDash val="solid"/>
                <a:headEnd type="arrow" w="lg" len="med"/>
                <a:tailEnd type="arrow" w="lg" len="med"/>
              </a:ln>
              <a:effectLst/>
            </p:spPr>
          </p:cxnSp>
        </p:grpSp>
        <p:grpSp>
          <p:nvGrpSpPr>
            <p:cNvPr id="55" name="Group 54"/>
            <p:cNvGrpSpPr/>
            <p:nvPr/>
          </p:nvGrpSpPr>
          <p:grpSpPr>
            <a:xfrm>
              <a:off x="5959544" y="4479715"/>
              <a:ext cx="2715855" cy="1303547"/>
              <a:chOff x="-1059900" y="3796235"/>
              <a:chExt cx="3375468" cy="1620145"/>
            </a:xfrm>
          </p:grpSpPr>
          <p:grpSp>
            <p:nvGrpSpPr>
              <p:cNvPr id="57" name="Group 56"/>
              <p:cNvGrpSpPr/>
              <p:nvPr/>
            </p:nvGrpSpPr>
            <p:grpSpPr>
              <a:xfrm>
                <a:off x="291704" y="3796235"/>
                <a:ext cx="2023864" cy="1077949"/>
                <a:chOff x="3368873" y="2115062"/>
                <a:chExt cx="2023864" cy="1077949"/>
              </a:xfrm>
            </p:grpSpPr>
            <p:sp>
              <p:nvSpPr>
                <p:cNvPr id="59" name="Rectangle 58"/>
                <p:cNvSpPr/>
                <p:nvPr/>
              </p:nvSpPr>
              <p:spPr bwMode="auto">
                <a:xfrm>
                  <a:off x="3368873" y="2115062"/>
                  <a:ext cx="1858368" cy="914401"/>
                </a:xfrm>
                <a:prstGeom prst="rect">
                  <a:avLst/>
                </a:prstGeom>
                <a:solidFill>
                  <a:srgbClr val="737373"/>
                </a:solidFill>
                <a:ln w="9525" cap="flat" cmpd="sng" algn="ctr">
                  <a:solidFill>
                    <a:srgbClr val="D2D2D2"/>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0" name="Rectangle 59"/>
                <p:cNvSpPr/>
                <p:nvPr/>
              </p:nvSpPr>
              <p:spPr bwMode="auto">
                <a:xfrm>
                  <a:off x="3534369" y="2278610"/>
                  <a:ext cx="1858368" cy="914401"/>
                </a:xfrm>
                <a:prstGeom prst="rect">
                  <a:avLst/>
                </a:prstGeom>
                <a:solidFill>
                  <a:srgbClr val="737373"/>
                </a:solidFill>
                <a:ln w="9525" cap="flat" cmpd="sng" algn="ctr">
                  <a:solidFill>
                    <a:srgbClr val="D2D2D2"/>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r>
                    <a:rPr lang="en-US" sz="1632" kern="0" dirty="0">
                      <a:gradFill>
                        <a:gsLst>
                          <a:gs pos="0">
                            <a:srgbClr val="FFFFFF"/>
                          </a:gs>
                          <a:gs pos="100000">
                            <a:srgbClr val="FFFFFF"/>
                          </a:gs>
                        </a:gsLst>
                        <a:lin ang="5400000" scaled="0"/>
                      </a:gradFill>
                      <a:latin typeface="Segoe UI Semilight"/>
                      <a:ea typeface="Segoe UI" pitchFamily="34" charset="0"/>
                      <a:cs typeface="Segoe UI" pitchFamily="34" charset="0"/>
                    </a:rPr>
                    <a:t>Service D</a:t>
                  </a:r>
                </a:p>
              </p:txBody>
            </p:sp>
          </p:grpSp>
          <p:cxnSp>
            <p:nvCxnSpPr>
              <p:cNvPr id="58" name="Straight Arrow Connector 57"/>
              <p:cNvCxnSpPr>
                <a:cxnSpLocks/>
              </p:cNvCxnSpPr>
              <p:nvPr/>
            </p:nvCxnSpPr>
            <p:spPr>
              <a:xfrm flipH="1">
                <a:off x="-1059900" y="4874182"/>
                <a:ext cx="1351604" cy="542198"/>
              </a:xfrm>
              <a:prstGeom prst="straightConnector1">
                <a:avLst/>
              </a:prstGeom>
              <a:noFill/>
              <a:ln w="25400" cap="rnd" cmpd="sng" algn="ctr">
                <a:solidFill>
                  <a:srgbClr val="737373"/>
                </a:solidFill>
                <a:prstDash val="solid"/>
                <a:headEnd type="arrow" w="lg" len="med"/>
                <a:tailEnd type="arrow" w="lg" len="med"/>
              </a:ln>
              <a:effectLst/>
            </p:spPr>
          </p:cxnSp>
        </p:grpSp>
        <p:cxnSp>
          <p:nvCxnSpPr>
            <p:cNvPr id="56" name="Straight Arrow Connector 55"/>
            <p:cNvCxnSpPr>
              <a:cxnSpLocks/>
            </p:cNvCxnSpPr>
            <p:nvPr/>
          </p:nvCxnSpPr>
          <p:spPr>
            <a:xfrm>
              <a:off x="1217566" y="3129655"/>
              <a:ext cx="2661665" cy="1523402"/>
            </a:xfrm>
            <a:prstGeom prst="straightConnector1">
              <a:avLst/>
            </a:prstGeom>
            <a:noFill/>
            <a:ln w="25400" cap="rnd" cmpd="sng" algn="ctr">
              <a:solidFill>
                <a:srgbClr val="737373"/>
              </a:solidFill>
              <a:prstDash val="solid"/>
              <a:headEnd type="none" w="lg" len="med"/>
              <a:tailEnd type="arrow" w="lg" len="med"/>
            </a:ln>
            <a:effectLst/>
          </p:spPr>
        </p:cxnSp>
      </p:grpSp>
    </p:spTree>
    <p:extLst>
      <p:ext uri="{BB962C8B-B14F-4D97-AF65-F5344CB8AC3E}">
        <p14:creationId xmlns:p14="http://schemas.microsoft.com/office/powerpoint/2010/main" val="1034558411"/>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34032" y="205721"/>
            <a:ext cx="11942504" cy="1192834"/>
          </a:xfrm>
        </p:spPr>
        <p:txBody>
          <a:bodyPr/>
          <a:lstStyle/>
          <a:p>
            <a:r>
              <a:rPr lang="en-US" dirty="0"/>
              <a:t>Asynchronous messaging Microservice pattern</a:t>
            </a:r>
          </a:p>
        </p:txBody>
      </p:sp>
      <p:grpSp>
        <p:nvGrpSpPr>
          <p:cNvPr id="44" name="Group 43"/>
          <p:cNvGrpSpPr/>
          <p:nvPr/>
        </p:nvGrpSpPr>
        <p:grpSpPr>
          <a:xfrm>
            <a:off x="1703206" y="2167979"/>
            <a:ext cx="8668035" cy="4476820"/>
            <a:chOff x="402009" y="2125663"/>
            <a:chExt cx="8498845" cy="4389438"/>
          </a:xfrm>
        </p:grpSpPr>
        <p:sp>
          <p:nvSpPr>
            <p:cNvPr id="45" name="Rectangle 44"/>
            <p:cNvSpPr/>
            <p:nvPr/>
          </p:nvSpPr>
          <p:spPr bwMode="auto">
            <a:xfrm>
              <a:off x="457200" y="2125663"/>
              <a:ext cx="1341437" cy="91440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2040" kern="0" dirty="0">
                  <a:gradFill>
                    <a:gsLst>
                      <a:gs pos="0">
                        <a:srgbClr val="FFFFFF"/>
                      </a:gs>
                      <a:gs pos="100000">
                        <a:srgbClr val="FFFFFF"/>
                      </a:gs>
                    </a:gsLst>
                    <a:lin ang="5400000" scaled="0"/>
                  </a:gradFill>
                  <a:latin typeface="Segoe UI Semilight"/>
                  <a:ea typeface="Segoe UI" pitchFamily="34" charset="0"/>
                  <a:cs typeface="Segoe UI" pitchFamily="34" charset="0"/>
                </a:rPr>
                <a:t>Load balancer</a:t>
              </a:r>
            </a:p>
          </p:txBody>
        </p:sp>
        <p:cxnSp>
          <p:nvCxnSpPr>
            <p:cNvPr id="65" name="Straight Arrow Connector 64"/>
            <p:cNvCxnSpPr>
              <a:cxnSpLocks/>
            </p:cNvCxnSpPr>
            <p:nvPr/>
          </p:nvCxnSpPr>
          <p:spPr>
            <a:xfrm>
              <a:off x="1127918" y="3129655"/>
              <a:ext cx="0" cy="566387"/>
            </a:xfrm>
            <a:prstGeom prst="straightConnector1">
              <a:avLst/>
            </a:prstGeom>
            <a:noFill/>
            <a:ln w="25400" cap="rnd" cmpd="sng" algn="ctr">
              <a:solidFill>
                <a:srgbClr val="737373"/>
              </a:solidFill>
              <a:prstDash val="solid"/>
              <a:headEnd type="none"/>
              <a:tailEnd type="arrow" w="lg" len="med"/>
            </a:ln>
            <a:effectLst/>
          </p:spPr>
        </p:cxnSp>
        <p:grpSp>
          <p:nvGrpSpPr>
            <p:cNvPr id="66" name="Group 65"/>
            <p:cNvGrpSpPr/>
            <p:nvPr/>
          </p:nvGrpSpPr>
          <p:grpSpPr>
            <a:xfrm>
              <a:off x="402009" y="3917342"/>
              <a:ext cx="1853828" cy="2035386"/>
              <a:chOff x="291704" y="3796235"/>
              <a:chExt cx="2304077" cy="2529730"/>
            </a:xfrm>
          </p:grpSpPr>
          <p:grpSp>
            <p:nvGrpSpPr>
              <p:cNvPr id="99" name="Group 98"/>
              <p:cNvGrpSpPr/>
              <p:nvPr/>
            </p:nvGrpSpPr>
            <p:grpSpPr>
              <a:xfrm>
                <a:off x="291704" y="3796235"/>
                <a:ext cx="2023864" cy="1077949"/>
                <a:chOff x="3368873" y="2115062"/>
                <a:chExt cx="2023864" cy="1077949"/>
              </a:xfrm>
            </p:grpSpPr>
            <p:sp>
              <p:nvSpPr>
                <p:cNvPr id="126" name="Rectangle 125"/>
                <p:cNvSpPr/>
                <p:nvPr/>
              </p:nvSpPr>
              <p:spPr bwMode="auto">
                <a:xfrm>
                  <a:off x="3368873" y="2115062"/>
                  <a:ext cx="1858368" cy="914401"/>
                </a:xfrm>
                <a:prstGeom prst="rect">
                  <a:avLst/>
                </a:prstGeom>
                <a:solidFill>
                  <a:srgbClr val="737373"/>
                </a:solidFill>
                <a:ln w="9525" cap="flat" cmpd="sng" algn="ctr">
                  <a:solidFill>
                    <a:srgbClr val="D2D2D2"/>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7" name="Rectangle 126"/>
                <p:cNvSpPr/>
                <p:nvPr/>
              </p:nvSpPr>
              <p:spPr bwMode="auto">
                <a:xfrm>
                  <a:off x="3534369" y="2278610"/>
                  <a:ext cx="1858368" cy="914401"/>
                </a:xfrm>
                <a:prstGeom prst="rect">
                  <a:avLst/>
                </a:prstGeom>
                <a:solidFill>
                  <a:srgbClr val="737373"/>
                </a:solidFill>
                <a:ln w="9525" cap="flat" cmpd="sng" algn="ctr">
                  <a:solidFill>
                    <a:srgbClr val="D2D2D2"/>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r>
                    <a:rPr lang="en-US" sz="1632" kern="0" dirty="0">
                      <a:gradFill>
                        <a:gsLst>
                          <a:gs pos="0">
                            <a:srgbClr val="FFFFFF"/>
                          </a:gs>
                          <a:gs pos="100000">
                            <a:srgbClr val="FFFFFF"/>
                          </a:gs>
                        </a:gsLst>
                        <a:lin ang="5400000" scaled="0"/>
                      </a:gradFill>
                      <a:latin typeface="Segoe UI Semilight"/>
                      <a:ea typeface="Segoe UI" pitchFamily="34" charset="0"/>
                      <a:cs typeface="Segoe UI" pitchFamily="34" charset="0"/>
                    </a:rPr>
                    <a:t>Service A</a:t>
                  </a:r>
                </a:p>
              </p:txBody>
            </p:sp>
          </p:grpSp>
          <p:sp>
            <p:nvSpPr>
              <p:cNvPr id="100" name="Rectangle 99"/>
              <p:cNvSpPr/>
              <p:nvPr/>
            </p:nvSpPr>
            <p:spPr bwMode="auto">
              <a:xfrm>
                <a:off x="350837" y="5513848"/>
                <a:ext cx="812116" cy="812117"/>
              </a:xfrm>
              <a:prstGeom prst="rect">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93260" tIns="149217" rIns="93260"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1428" kern="0" dirty="0">
                    <a:gradFill>
                      <a:gsLst>
                        <a:gs pos="0">
                          <a:srgbClr val="FFFFFF"/>
                        </a:gs>
                        <a:gs pos="100000">
                          <a:srgbClr val="FFFFFF"/>
                        </a:gs>
                      </a:gsLst>
                      <a:lin ang="5400000" scaled="0"/>
                    </a:gradFill>
                    <a:latin typeface="Segoe UI Semilight"/>
                    <a:ea typeface="Segoe UI" pitchFamily="34" charset="0"/>
                    <a:cs typeface="Segoe UI" pitchFamily="34" charset="0"/>
                  </a:rPr>
                  <a:t>Cache</a:t>
                </a:r>
              </a:p>
            </p:txBody>
          </p:sp>
          <p:sp>
            <p:nvSpPr>
              <p:cNvPr id="101" name="Rectangle 100"/>
              <p:cNvSpPr/>
              <p:nvPr/>
            </p:nvSpPr>
            <p:spPr bwMode="auto">
              <a:xfrm>
                <a:off x="1783665" y="5513848"/>
                <a:ext cx="812116" cy="812117"/>
              </a:xfrm>
              <a:prstGeom prst="rect">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1428" kern="0" dirty="0">
                    <a:gradFill>
                      <a:gsLst>
                        <a:gs pos="0">
                          <a:srgbClr val="FFFFFF"/>
                        </a:gs>
                        <a:gs pos="100000">
                          <a:srgbClr val="FFFFFF"/>
                        </a:gs>
                      </a:gsLst>
                      <a:lin ang="5400000" scaled="0"/>
                    </a:gradFill>
                    <a:latin typeface="Segoe UI Semilight"/>
                    <a:ea typeface="Segoe UI" pitchFamily="34" charset="0"/>
                    <a:cs typeface="Segoe UI" pitchFamily="34" charset="0"/>
                  </a:rPr>
                  <a:t>DB</a:t>
                </a:r>
              </a:p>
            </p:txBody>
          </p:sp>
          <p:cxnSp>
            <p:nvCxnSpPr>
              <p:cNvPr id="102" name="Straight Arrow Connector 101"/>
              <p:cNvCxnSpPr>
                <a:cxnSpLocks/>
              </p:cNvCxnSpPr>
              <p:nvPr/>
            </p:nvCxnSpPr>
            <p:spPr>
              <a:xfrm>
                <a:off x="655637" y="4964112"/>
                <a:ext cx="0" cy="488950"/>
              </a:xfrm>
              <a:prstGeom prst="straightConnector1">
                <a:avLst/>
              </a:prstGeom>
              <a:noFill/>
              <a:ln w="25400" cap="rnd" cmpd="sng" algn="ctr">
                <a:solidFill>
                  <a:srgbClr val="737373"/>
                </a:solidFill>
                <a:prstDash val="solid"/>
                <a:headEnd type="arrow" w="lg" len="med"/>
                <a:tailEnd type="arrow" w="lg" len="med"/>
              </a:ln>
              <a:effectLst/>
            </p:spPr>
          </p:cxnSp>
          <p:cxnSp>
            <p:nvCxnSpPr>
              <p:cNvPr id="103" name="Straight Arrow Connector 102"/>
              <p:cNvCxnSpPr>
                <a:cxnSpLocks/>
              </p:cNvCxnSpPr>
              <p:nvPr/>
            </p:nvCxnSpPr>
            <p:spPr>
              <a:xfrm rot="16200000">
                <a:off x="1473309" y="5691187"/>
                <a:ext cx="0" cy="488950"/>
              </a:xfrm>
              <a:prstGeom prst="straightConnector1">
                <a:avLst/>
              </a:prstGeom>
              <a:noFill/>
              <a:ln w="25400" cap="rnd" cmpd="sng" algn="ctr">
                <a:solidFill>
                  <a:srgbClr val="737373"/>
                </a:solidFill>
                <a:prstDash val="solid"/>
                <a:headEnd type="arrow" w="lg" len="med"/>
                <a:tailEnd type="arrow" w="lg" len="med"/>
              </a:ln>
              <a:effectLst/>
            </p:spPr>
          </p:cxnSp>
        </p:grpSp>
        <p:cxnSp>
          <p:nvCxnSpPr>
            <p:cNvPr id="67" name="Straight Arrow Connector 66"/>
            <p:cNvCxnSpPr>
              <a:cxnSpLocks/>
            </p:cNvCxnSpPr>
            <p:nvPr/>
          </p:nvCxnSpPr>
          <p:spPr>
            <a:xfrm>
              <a:off x="2103438" y="4451056"/>
              <a:ext cx="1924243" cy="417807"/>
            </a:xfrm>
            <a:prstGeom prst="straightConnector1">
              <a:avLst/>
            </a:prstGeom>
            <a:noFill/>
            <a:ln w="25400" cap="rnd" cmpd="sng" algn="ctr">
              <a:solidFill>
                <a:srgbClr val="737373"/>
              </a:solidFill>
              <a:prstDash val="solid"/>
              <a:headEnd type="none" w="lg" len="med"/>
              <a:tailEnd type="arrow" w="lg" len="med"/>
            </a:ln>
            <a:effectLst/>
          </p:spPr>
        </p:cxnSp>
        <p:sp>
          <p:nvSpPr>
            <p:cNvPr id="68" name="Rectangle 67"/>
            <p:cNvSpPr/>
            <p:nvPr/>
          </p:nvSpPr>
          <p:spPr bwMode="auto">
            <a:xfrm>
              <a:off x="2422713" y="2264506"/>
              <a:ext cx="1495217" cy="735715"/>
            </a:xfrm>
            <a:prstGeom prst="rect">
              <a:avLst/>
            </a:prstGeom>
            <a:solidFill>
              <a:srgbClr val="737373"/>
            </a:solidFill>
            <a:ln w="9525" cap="flat" cmpd="sng" algn="ctr">
              <a:solidFill>
                <a:srgbClr val="D2D2D2"/>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1632" kern="0" dirty="0">
                  <a:gradFill>
                    <a:gsLst>
                      <a:gs pos="0">
                        <a:srgbClr val="FFFFFF"/>
                      </a:gs>
                      <a:gs pos="100000">
                        <a:srgbClr val="FFFFFF"/>
                      </a:gs>
                    </a:gsLst>
                    <a:lin ang="5400000" scaled="0"/>
                  </a:gradFill>
                  <a:latin typeface="Segoe UI Semilight"/>
                  <a:ea typeface="Segoe UI" pitchFamily="34" charset="0"/>
                  <a:cs typeface="Segoe UI" pitchFamily="34" charset="0"/>
                </a:rPr>
                <a:t>Proxy</a:t>
              </a:r>
            </a:p>
          </p:txBody>
        </p:sp>
        <p:grpSp>
          <p:nvGrpSpPr>
            <p:cNvPr id="69" name="Group 68"/>
            <p:cNvGrpSpPr/>
            <p:nvPr/>
          </p:nvGrpSpPr>
          <p:grpSpPr>
            <a:xfrm>
              <a:off x="4160837" y="2125663"/>
              <a:ext cx="1853828" cy="2035386"/>
              <a:chOff x="4160837" y="2125663"/>
              <a:chExt cx="1853828" cy="2035386"/>
            </a:xfrm>
          </p:grpSpPr>
          <p:sp>
            <p:nvSpPr>
              <p:cNvPr id="92" name="Rectangle 91"/>
              <p:cNvSpPr/>
              <p:nvPr/>
            </p:nvSpPr>
            <p:spPr bwMode="auto">
              <a:xfrm>
                <a:off x="4160837" y="2125663"/>
                <a:ext cx="1495217" cy="735715"/>
              </a:xfrm>
              <a:prstGeom prst="rect">
                <a:avLst/>
              </a:prstGeom>
              <a:solidFill>
                <a:srgbClr val="737373"/>
              </a:solidFill>
              <a:ln w="9525" cap="flat" cmpd="sng" algn="ctr">
                <a:solidFill>
                  <a:srgbClr val="D2D2D2"/>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3" name="Rectangle 92"/>
              <p:cNvSpPr/>
              <p:nvPr/>
            </p:nvSpPr>
            <p:spPr bwMode="auto">
              <a:xfrm>
                <a:off x="4293992" y="2257251"/>
                <a:ext cx="1495217" cy="735715"/>
              </a:xfrm>
              <a:prstGeom prst="rect">
                <a:avLst/>
              </a:prstGeom>
              <a:solidFill>
                <a:srgbClr val="737373"/>
              </a:solidFill>
              <a:ln w="9525" cap="flat" cmpd="sng" algn="ctr">
                <a:solidFill>
                  <a:srgbClr val="D2D2D2"/>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r>
                  <a:rPr lang="en-US" sz="1632" kern="0" dirty="0">
                    <a:gradFill>
                      <a:gsLst>
                        <a:gs pos="0">
                          <a:srgbClr val="FFFFFF"/>
                        </a:gs>
                        <a:gs pos="100000">
                          <a:srgbClr val="FFFFFF"/>
                        </a:gs>
                      </a:gsLst>
                      <a:lin ang="5400000" scaled="0"/>
                    </a:gradFill>
                    <a:latin typeface="Segoe UI Semilight"/>
                    <a:ea typeface="Segoe UI" pitchFamily="34" charset="0"/>
                    <a:cs typeface="Segoe UI" pitchFamily="34" charset="0"/>
                  </a:rPr>
                  <a:t>Service B</a:t>
                </a:r>
              </a:p>
            </p:txBody>
          </p:sp>
          <p:sp>
            <p:nvSpPr>
              <p:cNvPr id="95" name="Rectangle 94"/>
              <p:cNvSpPr/>
              <p:nvPr/>
            </p:nvSpPr>
            <p:spPr bwMode="auto">
              <a:xfrm>
                <a:off x="4208414" y="3507631"/>
                <a:ext cx="653417" cy="653418"/>
              </a:xfrm>
              <a:prstGeom prst="rect">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93260" tIns="149217" rIns="93260"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1428" kern="0" dirty="0">
                    <a:gradFill>
                      <a:gsLst>
                        <a:gs pos="0">
                          <a:srgbClr val="FFFFFF"/>
                        </a:gs>
                        <a:gs pos="100000">
                          <a:srgbClr val="FFFFFF"/>
                        </a:gs>
                      </a:gsLst>
                      <a:lin ang="5400000" scaled="0"/>
                    </a:gradFill>
                    <a:latin typeface="Segoe UI Semilight"/>
                    <a:ea typeface="Segoe UI" pitchFamily="34" charset="0"/>
                    <a:cs typeface="Segoe UI" pitchFamily="34" charset="0"/>
                  </a:rPr>
                  <a:t>Cache</a:t>
                </a:r>
              </a:p>
            </p:txBody>
          </p:sp>
          <p:sp>
            <p:nvSpPr>
              <p:cNvPr id="96" name="Rectangle 95"/>
              <p:cNvSpPr/>
              <p:nvPr/>
            </p:nvSpPr>
            <p:spPr bwMode="auto">
              <a:xfrm>
                <a:off x="5361248" y="3507631"/>
                <a:ext cx="653417" cy="653418"/>
              </a:xfrm>
              <a:prstGeom prst="rect">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1428" kern="0" dirty="0">
                    <a:gradFill>
                      <a:gsLst>
                        <a:gs pos="0">
                          <a:srgbClr val="FFFFFF"/>
                        </a:gs>
                        <a:gs pos="100000">
                          <a:srgbClr val="FFFFFF"/>
                        </a:gs>
                      </a:gsLst>
                      <a:lin ang="5400000" scaled="0"/>
                    </a:gradFill>
                    <a:latin typeface="Segoe UI Semilight"/>
                    <a:ea typeface="Segoe UI" pitchFamily="34" charset="0"/>
                    <a:cs typeface="Segoe UI" pitchFamily="34" charset="0"/>
                  </a:rPr>
                  <a:t>DB</a:t>
                </a:r>
              </a:p>
            </p:txBody>
          </p:sp>
          <p:cxnSp>
            <p:nvCxnSpPr>
              <p:cNvPr id="97" name="Straight Arrow Connector 96"/>
              <p:cNvCxnSpPr>
                <a:cxnSpLocks/>
              </p:cNvCxnSpPr>
              <p:nvPr/>
            </p:nvCxnSpPr>
            <p:spPr>
              <a:xfrm>
                <a:off x="4453652" y="3065321"/>
                <a:ext cx="0" cy="393402"/>
              </a:xfrm>
              <a:prstGeom prst="straightConnector1">
                <a:avLst/>
              </a:prstGeom>
              <a:noFill/>
              <a:ln w="25400" cap="rnd" cmpd="sng" algn="ctr">
                <a:solidFill>
                  <a:srgbClr val="737373"/>
                </a:solidFill>
                <a:prstDash val="solid"/>
                <a:headEnd type="arrow" w="lg" len="med"/>
                <a:tailEnd type="arrow" w="lg" len="med"/>
              </a:ln>
              <a:effectLst/>
            </p:spPr>
          </p:cxnSp>
          <p:cxnSp>
            <p:nvCxnSpPr>
              <p:cNvPr id="98" name="Straight Arrow Connector 97"/>
              <p:cNvCxnSpPr>
                <a:cxnSpLocks/>
              </p:cNvCxnSpPr>
              <p:nvPr/>
            </p:nvCxnSpPr>
            <p:spPr>
              <a:xfrm rot="16200000">
                <a:off x="5111540" y="3650315"/>
                <a:ext cx="0" cy="393402"/>
              </a:xfrm>
              <a:prstGeom prst="straightConnector1">
                <a:avLst/>
              </a:prstGeom>
              <a:noFill/>
              <a:ln w="25400" cap="rnd" cmpd="sng" algn="ctr">
                <a:solidFill>
                  <a:srgbClr val="737373"/>
                </a:solidFill>
                <a:prstDash val="solid"/>
                <a:headEnd type="arrow" w="lg" len="med"/>
                <a:tailEnd type="arrow" w="lg" len="med"/>
              </a:ln>
              <a:effectLst/>
            </p:spPr>
          </p:cxnSp>
        </p:grpSp>
        <p:cxnSp>
          <p:nvCxnSpPr>
            <p:cNvPr id="70" name="Straight Arrow Connector 69"/>
            <p:cNvCxnSpPr>
              <a:cxnSpLocks/>
            </p:cNvCxnSpPr>
            <p:nvPr/>
          </p:nvCxnSpPr>
          <p:spPr>
            <a:xfrm>
              <a:off x="5929038" y="2604974"/>
              <a:ext cx="1251144" cy="578307"/>
            </a:xfrm>
            <a:prstGeom prst="straightConnector1">
              <a:avLst/>
            </a:prstGeom>
            <a:noFill/>
            <a:ln w="25400" cap="rnd" cmpd="sng" algn="ctr">
              <a:solidFill>
                <a:srgbClr val="737373"/>
              </a:solidFill>
              <a:prstDash val="solid"/>
              <a:headEnd type="arrow" w="lg" len="med"/>
              <a:tailEnd type="arrow" w="lg" len="med"/>
            </a:ln>
            <a:effectLst/>
          </p:spPr>
        </p:cxnSp>
        <p:grpSp>
          <p:nvGrpSpPr>
            <p:cNvPr id="71" name="Group 70"/>
            <p:cNvGrpSpPr/>
            <p:nvPr/>
          </p:nvGrpSpPr>
          <p:grpSpPr>
            <a:xfrm>
              <a:off x="4160837" y="3646427"/>
              <a:ext cx="3019345" cy="2868674"/>
              <a:chOff x="291704" y="2760563"/>
              <a:chExt cx="3752670" cy="3565402"/>
            </a:xfrm>
          </p:grpSpPr>
          <p:grpSp>
            <p:nvGrpSpPr>
              <p:cNvPr id="83" name="Group 82"/>
              <p:cNvGrpSpPr/>
              <p:nvPr/>
            </p:nvGrpSpPr>
            <p:grpSpPr>
              <a:xfrm>
                <a:off x="291704" y="3796235"/>
                <a:ext cx="2023864" cy="1077949"/>
                <a:chOff x="3368873" y="2115062"/>
                <a:chExt cx="2023864" cy="1077949"/>
              </a:xfrm>
            </p:grpSpPr>
            <p:sp>
              <p:nvSpPr>
                <p:cNvPr id="89" name="Rectangle 88"/>
                <p:cNvSpPr/>
                <p:nvPr/>
              </p:nvSpPr>
              <p:spPr bwMode="auto">
                <a:xfrm>
                  <a:off x="3368873" y="2115062"/>
                  <a:ext cx="1858368" cy="914401"/>
                </a:xfrm>
                <a:prstGeom prst="rect">
                  <a:avLst/>
                </a:prstGeom>
                <a:solidFill>
                  <a:srgbClr val="737373"/>
                </a:solidFill>
                <a:ln w="9525" cap="flat" cmpd="sng" algn="ctr">
                  <a:solidFill>
                    <a:srgbClr val="D2D2D2"/>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0" name="Rectangle 89"/>
                <p:cNvSpPr/>
                <p:nvPr/>
              </p:nvSpPr>
              <p:spPr bwMode="auto">
                <a:xfrm>
                  <a:off x="3534369" y="2278610"/>
                  <a:ext cx="1858368" cy="914401"/>
                </a:xfrm>
                <a:prstGeom prst="rect">
                  <a:avLst/>
                </a:prstGeom>
                <a:solidFill>
                  <a:srgbClr val="737373"/>
                </a:solidFill>
                <a:ln w="9525" cap="flat" cmpd="sng" algn="ctr">
                  <a:solidFill>
                    <a:srgbClr val="D2D2D2"/>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r>
                    <a:rPr lang="en-US" sz="1632" kern="0" dirty="0">
                      <a:gradFill>
                        <a:gsLst>
                          <a:gs pos="0">
                            <a:srgbClr val="FFFFFF"/>
                          </a:gs>
                          <a:gs pos="100000">
                            <a:srgbClr val="FFFFFF"/>
                          </a:gs>
                        </a:gsLst>
                        <a:lin ang="5400000" scaled="0"/>
                      </a:gradFill>
                      <a:latin typeface="Segoe UI Semilight"/>
                      <a:ea typeface="Segoe UI" pitchFamily="34" charset="0"/>
                      <a:cs typeface="Segoe UI" pitchFamily="34" charset="0"/>
                    </a:rPr>
                    <a:t>Service C</a:t>
                  </a:r>
                </a:p>
              </p:txBody>
            </p:sp>
          </p:grpSp>
          <p:sp>
            <p:nvSpPr>
              <p:cNvPr id="84" name="Rectangle 83"/>
              <p:cNvSpPr/>
              <p:nvPr/>
            </p:nvSpPr>
            <p:spPr bwMode="auto">
              <a:xfrm>
                <a:off x="350837" y="5513848"/>
                <a:ext cx="812116" cy="812117"/>
              </a:xfrm>
              <a:prstGeom prst="rect">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93260" tIns="149217" rIns="93260"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1428" kern="0" dirty="0">
                    <a:gradFill>
                      <a:gsLst>
                        <a:gs pos="0">
                          <a:srgbClr val="FFFFFF"/>
                        </a:gs>
                        <a:gs pos="100000">
                          <a:srgbClr val="FFFFFF"/>
                        </a:gs>
                      </a:gsLst>
                      <a:lin ang="5400000" scaled="0"/>
                    </a:gradFill>
                    <a:latin typeface="Segoe UI Semilight"/>
                    <a:ea typeface="Segoe UI" pitchFamily="34" charset="0"/>
                    <a:cs typeface="Segoe UI" pitchFamily="34" charset="0"/>
                  </a:rPr>
                  <a:t>Cache</a:t>
                </a:r>
              </a:p>
            </p:txBody>
          </p:sp>
          <p:sp>
            <p:nvSpPr>
              <p:cNvPr id="85" name="Rectangle 84"/>
              <p:cNvSpPr/>
              <p:nvPr/>
            </p:nvSpPr>
            <p:spPr bwMode="auto">
              <a:xfrm>
                <a:off x="1783665" y="5513848"/>
                <a:ext cx="812116" cy="812117"/>
              </a:xfrm>
              <a:prstGeom prst="rect">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1428" kern="0" dirty="0">
                    <a:gradFill>
                      <a:gsLst>
                        <a:gs pos="0">
                          <a:srgbClr val="FFFFFF"/>
                        </a:gs>
                        <a:gs pos="100000">
                          <a:srgbClr val="FFFFFF"/>
                        </a:gs>
                      </a:gsLst>
                      <a:lin ang="5400000" scaled="0"/>
                    </a:gradFill>
                    <a:latin typeface="Segoe UI Semilight"/>
                    <a:ea typeface="Segoe UI" pitchFamily="34" charset="0"/>
                    <a:cs typeface="Segoe UI" pitchFamily="34" charset="0"/>
                  </a:rPr>
                  <a:t>DB</a:t>
                </a:r>
              </a:p>
            </p:txBody>
          </p:sp>
          <p:cxnSp>
            <p:nvCxnSpPr>
              <p:cNvPr id="86" name="Straight Arrow Connector 85"/>
              <p:cNvCxnSpPr>
                <a:cxnSpLocks/>
              </p:cNvCxnSpPr>
              <p:nvPr/>
            </p:nvCxnSpPr>
            <p:spPr>
              <a:xfrm>
                <a:off x="655637" y="4964112"/>
                <a:ext cx="0" cy="488950"/>
              </a:xfrm>
              <a:prstGeom prst="straightConnector1">
                <a:avLst/>
              </a:prstGeom>
              <a:noFill/>
              <a:ln w="25400" cap="rnd" cmpd="sng" algn="ctr">
                <a:solidFill>
                  <a:srgbClr val="737373"/>
                </a:solidFill>
                <a:prstDash val="solid"/>
                <a:headEnd type="arrow" w="lg" len="med"/>
                <a:tailEnd type="arrow" w="lg" len="med"/>
              </a:ln>
              <a:effectLst/>
            </p:spPr>
          </p:cxnSp>
          <p:cxnSp>
            <p:nvCxnSpPr>
              <p:cNvPr id="87" name="Straight Arrow Connector 86"/>
              <p:cNvCxnSpPr>
                <a:cxnSpLocks/>
              </p:cNvCxnSpPr>
              <p:nvPr/>
            </p:nvCxnSpPr>
            <p:spPr>
              <a:xfrm rot="16200000">
                <a:off x="1473309" y="5691187"/>
                <a:ext cx="0" cy="488950"/>
              </a:xfrm>
              <a:prstGeom prst="straightConnector1">
                <a:avLst/>
              </a:prstGeom>
              <a:noFill/>
              <a:ln w="25400" cap="rnd" cmpd="sng" algn="ctr">
                <a:solidFill>
                  <a:srgbClr val="737373"/>
                </a:solidFill>
                <a:prstDash val="solid"/>
                <a:headEnd type="arrow" w="lg" len="med"/>
                <a:tailEnd type="arrow" w="lg" len="med"/>
              </a:ln>
              <a:effectLst/>
            </p:spPr>
          </p:cxnSp>
          <p:cxnSp>
            <p:nvCxnSpPr>
              <p:cNvPr id="88" name="Straight Arrow Connector 87"/>
              <p:cNvCxnSpPr>
                <a:cxnSpLocks/>
              </p:cNvCxnSpPr>
              <p:nvPr/>
            </p:nvCxnSpPr>
            <p:spPr>
              <a:xfrm flipV="1">
                <a:off x="2304169" y="2760563"/>
                <a:ext cx="1740205" cy="1127188"/>
              </a:xfrm>
              <a:prstGeom prst="straightConnector1">
                <a:avLst/>
              </a:prstGeom>
              <a:noFill/>
              <a:ln w="25400" cap="rnd" cmpd="sng" algn="ctr">
                <a:solidFill>
                  <a:srgbClr val="737373"/>
                </a:solidFill>
                <a:prstDash val="solid"/>
                <a:headEnd type="arrow" w="lg" len="med"/>
                <a:tailEnd type="arrow" w="lg" len="med"/>
              </a:ln>
              <a:effectLst/>
            </p:spPr>
          </p:cxnSp>
        </p:grpSp>
        <p:grpSp>
          <p:nvGrpSpPr>
            <p:cNvPr id="72" name="Group 71"/>
            <p:cNvGrpSpPr/>
            <p:nvPr/>
          </p:nvGrpSpPr>
          <p:grpSpPr>
            <a:xfrm>
              <a:off x="7047026" y="3622411"/>
              <a:ext cx="1853828" cy="2892688"/>
              <a:chOff x="291704" y="2730716"/>
              <a:chExt cx="2304077" cy="3595249"/>
            </a:xfrm>
          </p:grpSpPr>
          <p:grpSp>
            <p:nvGrpSpPr>
              <p:cNvPr id="74" name="Group 73"/>
              <p:cNvGrpSpPr/>
              <p:nvPr/>
            </p:nvGrpSpPr>
            <p:grpSpPr>
              <a:xfrm>
                <a:off x="291704" y="3796235"/>
                <a:ext cx="2023864" cy="1077949"/>
                <a:chOff x="3368873" y="2115062"/>
                <a:chExt cx="2023864" cy="1077949"/>
              </a:xfrm>
            </p:grpSpPr>
            <p:sp>
              <p:nvSpPr>
                <p:cNvPr id="80" name="Rectangle 79"/>
                <p:cNvSpPr/>
                <p:nvPr/>
              </p:nvSpPr>
              <p:spPr bwMode="auto">
                <a:xfrm>
                  <a:off x="3368873" y="2115062"/>
                  <a:ext cx="1858368" cy="914401"/>
                </a:xfrm>
                <a:prstGeom prst="rect">
                  <a:avLst/>
                </a:prstGeom>
                <a:solidFill>
                  <a:srgbClr val="737373"/>
                </a:solidFill>
                <a:ln w="9525" cap="flat" cmpd="sng" algn="ctr">
                  <a:solidFill>
                    <a:srgbClr val="D2D2D2"/>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1" name="Rectangle 80"/>
                <p:cNvSpPr/>
                <p:nvPr/>
              </p:nvSpPr>
              <p:spPr bwMode="auto">
                <a:xfrm>
                  <a:off x="3534369" y="2278610"/>
                  <a:ext cx="1858368" cy="914401"/>
                </a:xfrm>
                <a:prstGeom prst="rect">
                  <a:avLst/>
                </a:prstGeom>
                <a:solidFill>
                  <a:srgbClr val="737373"/>
                </a:solidFill>
                <a:ln w="9525" cap="flat" cmpd="sng" algn="ctr">
                  <a:solidFill>
                    <a:srgbClr val="D2D2D2"/>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r>
                    <a:rPr lang="en-US" sz="1632" kern="0" dirty="0">
                      <a:gradFill>
                        <a:gsLst>
                          <a:gs pos="0">
                            <a:srgbClr val="FFFFFF"/>
                          </a:gs>
                          <a:gs pos="100000">
                            <a:srgbClr val="FFFFFF"/>
                          </a:gs>
                        </a:gsLst>
                        <a:lin ang="5400000" scaled="0"/>
                      </a:gradFill>
                      <a:latin typeface="Segoe UI Semilight"/>
                      <a:ea typeface="Segoe UI" pitchFamily="34" charset="0"/>
                      <a:cs typeface="Segoe UI" pitchFamily="34" charset="0"/>
                    </a:rPr>
                    <a:t>Service D</a:t>
                  </a:r>
                </a:p>
              </p:txBody>
            </p:sp>
          </p:grpSp>
          <p:sp>
            <p:nvSpPr>
              <p:cNvPr id="75" name="Rectangle 74"/>
              <p:cNvSpPr/>
              <p:nvPr/>
            </p:nvSpPr>
            <p:spPr bwMode="auto">
              <a:xfrm>
                <a:off x="350837" y="5513848"/>
                <a:ext cx="812116" cy="812117"/>
              </a:xfrm>
              <a:prstGeom prst="rect">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93260" tIns="149217" rIns="93260"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1428" kern="0" dirty="0">
                    <a:gradFill>
                      <a:gsLst>
                        <a:gs pos="0">
                          <a:srgbClr val="FFFFFF"/>
                        </a:gs>
                        <a:gs pos="100000">
                          <a:srgbClr val="FFFFFF"/>
                        </a:gs>
                      </a:gsLst>
                      <a:lin ang="5400000" scaled="0"/>
                    </a:gradFill>
                    <a:latin typeface="Segoe UI Semilight"/>
                    <a:ea typeface="Segoe UI" pitchFamily="34" charset="0"/>
                    <a:cs typeface="Segoe UI" pitchFamily="34" charset="0"/>
                  </a:rPr>
                  <a:t>Cache</a:t>
                </a:r>
              </a:p>
            </p:txBody>
          </p:sp>
          <p:sp>
            <p:nvSpPr>
              <p:cNvPr id="76" name="Rectangle 75"/>
              <p:cNvSpPr/>
              <p:nvPr/>
            </p:nvSpPr>
            <p:spPr bwMode="auto">
              <a:xfrm>
                <a:off x="1783665" y="5513848"/>
                <a:ext cx="812116" cy="812117"/>
              </a:xfrm>
              <a:prstGeom prst="rect">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1428" kern="0" dirty="0">
                    <a:gradFill>
                      <a:gsLst>
                        <a:gs pos="0">
                          <a:srgbClr val="FFFFFF"/>
                        </a:gs>
                        <a:gs pos="100000">
                          <a:srgbClr val="FFFFFF"/>
                        </a:gs>
                      </a:gsLst>
                      <a:lin ang="5400000" scaled="0"/>
                    </a:gradFill>
                    <a:latin typeface="Segoe UI Semilight"/>
                    <a:ea typeface="Segoe UI" pitchFamily="34" charset="0"/>
                    <a:cs typeface="Segoe UI" pitchFamily="34" charset="0"/>
                  </a:rPr>
                  <a:t>DB</a:t>
                </a:r>
              </a:p>
            </p:txBody>
          </p:sp>
          <p:cxnSp>
            <p:nvCxnSpPr>
              <p:cNvPr id="77" name="Straight Arrow Connector 76"/>
              <p:cNvCxnSpPr>
                <a:cxnSpLocks/>
              </p:cNvCxnSpPr>
              <p:nvPr/>
            </p:nvCxnSpPr>
            <p:spPr>
              <a:xfrm>
                <a:off x="655637" y="4964112"/>
                <a:ext cx="0" cy="488950"/>
              </a:xfrm>
              <a:prstGeom prst="straightConnector1">
                <a:avLst/>
              </a:prstGeom>
              <a:noFill/>
              <a:ln w="25400" cap="rnd" cmpd="sng" algn="ctr">
                <a:solidFill>
                  <a:srgbClr val="737373"/>
                </a:solidFill>
                <a:prstDash val="solid"/>
                <a:headEnd type="arrow" w="lg" len="med"/>
                <a:tailEnd type="arrow" w="lg" len="med"/>
              </a:ln>
              <a:effectLst/>
            </p:spPr>
          </p:cxnSp>
          <p:cxnSp>
            <p:nvCxnSpPr>
              <p:cNvPr id="78" name="Straight Arrow Connector 77"/>
              <p:cNvCxnSpPr>
                <a:cxnSpLocks/>
              </p:cNvCxnSpPr>
              <p:nvPr/>
            </p:nvCxnSpPr>
            <p:spPr>
              <a:xfrm rot="16200000">
                <a:off x="1473309" y="5691187"/>
                <a:ext cx="0" cy="488950"/>
              </a:xfrm>
              <a:prstGeom prst="straightConnector1">
                <a:avLst/>
              </a:prstGeom>
              <a:noFill/>
              <a:ln w="25400" cap="rnd" cmpd="sng" algn="ctr">
                <a:solidFill>
                  <a:srgbClr val="737373"/>
                </a:solidFill>
                <a:prstDash val="solid"/>
                <a:headEnd type="arrow" w="lg" len="med"/>
                <a:tailEnd type="arrow" w="lg" len="med"/>
              </a:ln>
              <a:effectLst/>
            </p:spPr>
          </p:cxnSp>
          <p:cxnSp>
            <p:nvCxnSpPr>
              <p:cNvPr id="79" name="Straight Arrow Connector 78"/>
              <p:cNvCxnSpPr>
                <a:cxnSpLocks/>
              </p:cNvCxnSpPr>
              <p:nvPr/>
            </p:nvCxnSpPr>
            <p:spPr>
              <a:xfrm>
                <a:off x="1261377" y="2730716"/>
                <a:ext cx="0" cy="917241"/>
              </a:xfrm>
              <a:prstGeom prst="straightConnector1">
                <a:avLst/>
              </a:prstGeom>
              <a:noFill/>
              <a:ln w="25400" cap="rnd" cmpd="sng" algn="ctr">
                <a:solidFill>
                  <a:srgbClr val="737373"/>
                </a:solidFill>
                <a:prstDash val="solid"/>
                <a:headEnd type="arrow" w="lg" len="med"/>
                <a:tailEnd type="arrow" w="lg" len="med"/>
              </a:ln>
              <a:effectLst/>
            </p:spPr>
          </p:cxnSp>
        </p:grpSp>
        <p:sp>
          <p:nvSpPr>
            <p:cNvPr id="73" name="Rectangle 72"/>
            <p:cNvSpPr/>
            <p:nvPr/>
          </p:nvSpPr>
          <p:spPr bwMode="auto">
            <a:xfrm>
              <a:off x="7264594" y="2803025"/>
              <a:ext cx="1495217" cy="735715"/>
            </a:xfrm>
            <a:prstGeom prst="rect">
              <a:avLst/>
            </a:prstGeom>
            <a:solidFill>
              <a:srgbClr val="0078D7"/>
            </a:solidFill>
            <a:ln w="9525" cap="flat" cmpd="sng" algn="ctr">
              <a:solidFill>
                <a:srgbClr val="D2D2D2"/>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1632" kern="0" dirty="0">
                  <a:gradFill>
                    <a:gsLst>
                      <a:gs pos="0">
                        <a:srgbClr val="FFFFFF"/>
                      </a:gs>
                      <a:gs pos="100000">
                        <a:srgbClr val="FFFFFF"/>
                      </a:gs>
                    </a:gsLst>
                    <a:lin ang="5400000" scaled="0"/>
                  </a:gradFill>
                  <a:latin typeface="Segoe UI Semilight"/>
                  <a:ea typeface="Segoe UI" pitchFamily="34" charset="0"/>
                  <a:cs typeface="Segoe UI" pitchFamily="34" charset="0"/>
                </a:rPr>
                <a:t>Queue</a:t>
              </a:r>
            </a:p>
          </p:txBody>
        </p:sp>
      </p:grpSp>
    </p:spTree>
    <p:extLst>
      <p:ext uri="{BB962C8B-B14F-4D97-AF65-F5344CB8AC3E}">
        <p14:creationId xmlns:p14="http://schemas.microsoft.com/office/powerpoint/2010/main" val="1147613511"/>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34032" y="205721"/>
            <a:ext cx="11942504" cy="1192834"/>
          </a:xfrm>
        </p:spPr>
        <p:txBody>
          <a:bodyPr/>
          <a:lstStyle/>
          <a:p>
            <a:r>
              <a:rPr lang="en-US" dirty="0"/>
              <a:t>Circuit Breaker</a:t>
            </a:r>
          </a:p>
        </p:txBody>
      </p:sp>
      <p:sp>
        <p:nvSpPr>
          <p:cNvPr id="3" name="Rectangle 2"/>
          <p:cNvSpPr/>
          <p:nvPr/>
        </p:nvSpPr>
        <p:spPr bwMode="auto">
          <a:xfrm>
            <a:off x="4944004" y="1459003"/>
            <a:ext cx="2797809" cy="2176075"/>
          </a:xfrm>
          <a:prstGeom prst="rect">
            <a:avLst/>
          </a:prstGeom>
          <a:solidFill>
            <a:srgbClr val="D2D2D2"/>
          </a:solidFill>
          <a:ln w="19050" cap="flat" cmpd="sng" algn="ctr">
            <a:noFill/>
            <a:prstDash val="solid"/>
            <a:miter lim="800000"/>
            <a:headEnd type="none" w="med" len="med"/>
            <a:tailEnd type="none" w="med" len="med"/>
          </a:ln>
          <a:effectLst/>
        </p:spPr>
        <p:txBody>
          <a:bodyPr rot="0" spcFirstLastPara="0" vertOverflow="overflow" horzOverflow="overflow" vert="horz" wrap="square" lIns="186521" tIns="466302" rIns="186521" bIns="149217"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defRPr/>
            </a:pPr>
            <a:r>
              <a:rPr lang="en-US" sz="1224" kern="0" dirty="0">
                <a:gradFill>
                  <a:gsLst>
                    <a:gs pos="80531">
                      <a:srgbClr val="353535"/>
                    </a:gs>
                    <a:gs pos="44000">
                      <a:srgbClr val="353535"/>
                    </a:gs>
                  </a:gsLst>
                  <a:lin ang="5400000" scaled="0"/>
                </a:gradFill>
                <a:latin typeface="Segoe UI Semilight"/>
                <a:ea typeface="Segoe UI" pitchFamily="34" charset="0"/>
                <a:cs typeface="Segoe UI" pitchFamily="34" charset="0"/>
              </a:rPr>
              <a:t>entry / reset failure counter</a:t>
            </a:r>
          </a:p>
          <a:p>
            <a:pPr defTabSz="951028" fontAlgn="base">
              <a:lnSpc>
                <a:spcPct val="90000"/>
              </a:lnSpc>
              <a:spcBef>
                <a:spcPct val="0"/>
              </a:spcBef>
              <a:spcAft>
                <a:spcPct val="0"/>
              </a:spcAft>
              <a:defRPr/>
            </a:pPr>
            <a:endParaRPr lang="en-US" sz="1224" kern="0" dirty="0">
              <a:gradFill>
                <a:gsLst>
                  <a:gs pos="80531">
                    <a:srgbClr val="353535"/>
                  </a:gs>
                  <a:gs pos="44000">
                    <a:srgbClr val="353535"/>
                  </a:gs>
                </a:gsLst>
                <a:lin ang="5400000" scaled="0"/>
              </a:gradFill>
              <a:latin typeface="Segoe UI Semilight"/>
              <a:ea typeface="Segoe UI" pitchFamily="34" charset="0"/>
              <a:cs typeface="Segoe UI" pitchFamily="34" charset="0"/>
            </a:endParaRPr>
          </a:p>
          <a:p>
            <a:pPr marL="527824" indent="-527824" defTabSz="951028" fontAlgn="base">
              <a:lnSpc>
                <a:spcPct val="90000"/>
              </a:lnSpc>
              <a:spcBef>
                <a:spcPct val="0"/>
              </a:spcBef>
              <a:spcAft>
                <a:spcPct val="0"/>
              </a:spcAft>
              <a:defRPr/>
            </a:pPr>
            <a:r>
              <a:rPr lang="en-US" sz="1224" kern="0" dirty="0">
                <a:gradFill>
                  <a:gsLst>
                    <a:gs pos="80531">
                      <a:srgbClr val="353535"/>
                    </a:gs>
                    <a:gs pos="44000">
                      <a:srgbClr val="353535"/>
                    </a:gs>
                  </a:gsLst>
                  <a:lin ang="5400000" scaled="0"/>
                </a:gradFill>
                <a:latin typeface="Segoe UI Semilight"/>
                <a:ea typeface="Segoe UI" pitchFamily="34" charset="0"/>
                <a:cs typeface="Segoe UI" pitchFamily="34" charset="0"/>
              </a:rPr>
              <a:t>do / if operations succeeds</a:t>
            </a:r>
            <a:br>
              <a:rPr lang="en-US" sz="1224" kern="0" dirty="0">
                <a:gradFill>
                  <a:gsLst>
                    <a:gs pos="80531">
                      <a:srgbClr val="353535"/>
                    </a:gs>
                    <a:gs pos="44000">
                      <a:srgbClr val="353535"/>
                    </a:gs>
                  </a:gsLst>
                  <a:lin ang="5400000" scaled="0"/>
                </a:gradFill>
                <a:latin typeface="Segoe UI Semilight"/>
                <a:ea typeface="Segoe UI" pitchFamily="34" charset="0"/>
                <a:cs typeface="Segoe UI" pitchFamily="34" charset="0"/>
              </a:rPr>
            </a:br>
            <a:r>
              <a:rPr lang="en-US" sz="1224" kern="0" dirty="0">
                <a:gradFill>
                  <a:gsLst>
                    <a:gs pos="80531">
                      <a:srgbClr val="353535"/>
                    </a:gs>
                    <a:gs pos="44000">
                      <a:srgbClr val="353535"/>
                    </a:gs>
                  </a:gsLst>
                  <a:lin ang="5400000" scaled="0"/>
                </a:gradFill>
                <a:latin typeface="Segoe UI Semilight"/>
                <a:ea typeface="Segoe UI" pitchFamily="34" charset="0"/>
                <a:cs typeface="Segoe UI" pitchFamily="34" charset="0"/>
              </a:rPr>
              <a:t>return result</a:t>
            </a:r>
          </a:p>
          <a:p>
            <a:pPr marL="294675" indent="55049" defTabSz="951028" fontAlgn="base">
              <a:lnSpc>
                <a:spcPct val="90000"/>
              </a:lnSpc>
              <a:spcBef>
                <a:spcPct val="0"/>
              </a:spcBef>
              <a:spcAft>
                <a:spcPct val="0"/>
              </a:spcAft>
              <a:defRPr/>
            </a:pPr>
            <a:r>
              <a:rPr lang="en-US" sz="1224" kern="0" dirty="0">
                <a:gradFill>
                  <a:gsLst>
                    <a:gs pos="80531">
                      <a:srgbClr val="353535"/>
                    </a:gs>
                    <a:gs pos="44000">
                      <a:srgbClr val="353535"/>
                    </a:gs>
                  </a:gsLst>
                  <a:lin ang="5400000" scaled="0"/>
                </a:gradFill>
                <a:latin typeface="Segoe UI Semilight"/>
                <a:ea typeface="Segoe UI" pitchFamily="34" charset="0"/>
                <a:cs typeface="Segoe UI" pitchFamily="34" charset="0"/>
              </a:rPr>
              <a:t>else</a:t>
            </a:r>
          </a:p>
          <a:p>
            <a:pPr marL="527824" defTabSz="951028" fontAlgn="base">
              <a:lnSpc>
                <a:spcPct val="90000"/>
              </a:lnSpc>
              <a:spcBef>
                <a:spcPct val="0"/>
              </a:spcBef>
              <a:spcAft>
                <a:spcPct val="0"/>
              </a:spcAft>
              <a:defRPr/>
            </a:pPr>
            <a:r>
              <a:rPr lang="en-US" sz="1224" kern="0" dirty="0">
                <a:gradFill>
                  <a:gsLst>
                    <a:gs pos="80531">
                      <a:srgbClr val="353535"/>
                    </a:gs>
                    <a:gs pos="44000">
                      <a:srgbClr val="353535"/>
                    </a:gs>
                  </a:gsLst>
                  <a:lin ang="5400000" scaled="0"/>
                </a:gradFill>
                <a:latin typeface="Segoe UI Semilight"/>
                <a:ea typeface="Segoe UI" pitchFamily="34" charset="0"/>
                <a:cs typeface="Segoe UI" pitchFamily="34" charset="0"/>
              </a:rPr>
              <a:t>increment failure counter</a:t>
            </a:r>
          </a:p>
          <a:p>
            <a:pPr marL="527824" defTabSz="951028" fontAlgn="base">
              <a:lnSpc>
                <a:spcPct val="90000"/>
              </a:lnSpc>
              <a:spcBef>
                <a:spcPct val="0"/>
              </a:spcBef>
              <a:spcAft>
                <a:spcPct val="0"/>
              </a:spcAft>
              <a:defRPr/>
            </a:pPr>
            <a:r>
              <a:rPr lang="en-US" sz="1224" kern="0" dirty="0">
                <a:gradFill>
                  <a:gsLst>
                    <a:gs pos="80531">
                      <a:srgbClr val="353535"/>
                    </a:gs>
                    <a:gs pos="44000">
                      <a:srgbClr val="353535"/>
                    </a:gs>
                  </a:gsLst>
                  <a:lin ang="5400000" scaled="0"/>
                </a:gradFill>
                <a:latin typeface="Segoe UI Semilight"/>
                <a:ea typeface="Segoe UI" pitchFamily="34" charset="0"/>
                <a:cs typeface="Segoe UI" pitchFamily="34" charset="0"/>
              </a:rPr>
              <a:t>return failure</a:t>
            </a:r>
          </a:p>
          <a:p>
            <a:pPr marL="527824" defTabSz="951028" fontAlgn="base">
              <a:lnSpc>
                <a:spcPct val="90000"/>
              </a:lnSpc>
              <a:spcBef>
                <a:spcPct val="0"/>
              </a:spcBef>
              <a:spcAft>
                <a:spcPct val="0"/>
              </a:spcAft>
              <a:defRPr/>
            </a:pPr>
            <a:endParaRPr lang="en-US" sz="1224" kern="0" dirty="0">
              <a:gradFill>
                <a:gsLst>
                  <a:gs pos="80531">
                    <a:srgbClr val="353535"/>
                  </a:gs>
                  <a:gs pos="44000">
                    <a:srgbClr val="353535"/>
                  </a:gs>
                </a:gsLst>
                <a:lin ang="5400000" scaled="0"/>
              </a:gradFill>
              <a:latin typeface="Segoe UI Semilight"/>
              <a:ea typeface="Segoe UI" pitchFamily="34" charset="0"/>
              <a:cs typeface="Segoe UI" pitchFamily="34" charset="0"/>
            </a:endParaRPr>
          </a:p>
          <a:p>
            <a:pPr defTabSz="951028" fontAlgn="base">
              <a:lnSpc>
                <a:spcPct val="90000"/>
              </a:lnSpc>
              <a:spcBef>
                <a:spcPct val="0"/>
              </a:spcBef>
              <a:spcAft>
                <a:spcPct val="0"/>
              </a:spcAft>
              <a:defRPr/>
            </a:pPr>
            <a:r>
              <a:rPr lang="en-US" sz="1224" kern="0" dirty="0">
                <a:gradFill>
                  <a:gsLst>
                    <a:gs pos="80531">
                      <a:srgbClr val="353535"/>
                    </a:gs>
                    <a:gs pos="44000">
                      <a:srgbClr val="353535"/>
                    </a:gs>
                  </a:gsLst>
                  <a:lin ang="5400000" scaled="0"/>
                </a:gradFill>
                <a:latin typeface="Segoe UI Semilight"/>
                <a:ea typeface="Segoe UI" pitchFamily="34" charset="0"/>
                <a:cs typeface="Segoe UI" pitchFamily="34" charset="0"/>
              </a:rPr>
              <a:t>exit /</a:t>
            </a:r>
          </a:p>
        </p:txBody>
      </p:sp>
      <p:sp>
        <p:nvSpPr>
          <p:cNvPr id="5" name="Rectangle 4"/>
          <p:cNvSpPr/>
          <p:nvPr/>
        </p:nvSpPr>
        <p:spPr bwMode="auto">
          <a:xfrm>
            <a:off x="4944004" y="1459003"/>
            <a:ext cx="2797809" cy="310868"/>
          </a:xfrm>
          <a:prstGeom prst="rect">
            <a:avLst/>
          </a:prstGeom>
          <a:solidFill>
            <a:srgbClr val="0078D7"/>
          </a:solidFill>
          <a:ln w="19050" cap="flat" cmpd="sng" algn="ctr">
            <a:noFill/>
            <a:prstDash val="solid"/>
            <a:miter lim="800000"/>
            <a:headEnd type="none" w="med" len="med"/>
            <a:tailEnd type="none" w="med" len="med"/>
          </a:ln>
          <a:effectLst/>
        </p:spPr>
        <p:txBody>
          <a:bodyPr rot="0" spcFirstLastPara="0" vertOverflow="overflow" horzOverflow="overflow" vert="horz" wrap="square" lIns="0" tIns="18652" rIns="0" bIns="0"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1632" kern="0" dirty="0">
                <a:gradFill>
                  <a:gsLst>
                    <a:gs pos="885">
                      <a:srgbClr val="FFFFFF"/>
                    </a:gs>
                    <a:gs pos="13274">
                      <a:srgbClr val="FFFFFF"/>
                    </a:gs>
                  </a:gsLst>
                  <a:lin ang="5400000" scaled="0"/>
                </a:gradFill>
                <a:latin typeface="Segoe UI Semilight"/>
                <a:ea typeface="Segoe UI" pitchFamily="34" charset="0"/>
                <a:cs typeface="Segoe UI" pitchFamily="34" charset="0"/>
              </a:rPr>
              <a:t>Closed</a:t>
            </a:r>
          </a:p>
        </p:txBody>
      </p:sp>
      <p:sp>
        <p:nvSpPr>
          <p:cNvPr id="6" name="Rectangle 5"/>
          <p:cNvSpPr/>
          <p:nvPr/>
        </p:nvSpPr>
        <p:spPr bwMode="auto">
          <a:xfrm>
            <a:off x="2146194" y="4468724"/>
            <a:ext cx="2797809" cy="2176075"/>
          </a:xfrm>
          <a:prstGeom prst="rect">
            <a:avLst/>
          </a:prstGeom>
          <a:solidFill>
            <a:srgbClr val="D2D2D2"/>
          </a:solidFill>
          <a:ln w="19050" cap="flat" cmpd="sng" algn="ctr">
            <a:noFill/>
            <a:prstDash val="solid"/>
            <a:miter lim="800000"/>
            <a:headEnd type="none" w="med" len="med"/>
            <a:tailEnd type="none" w="med" len="med"/>
          </a:ln>
          <a:effectLst/>
        </p:spPr>
        <p:txBody>
          <a:bodyPr rot="0" spcFirstLastPara="0" vertOverflow="overflow" horzOverflow="overflow" vert="horz" wrap="square" lIns="186521" tIns="466302" rIns="186521" bIns="149217"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defRPr/>
            </a:pPr>
            <a:r>
              <a:rPr lang="en-US" sz="1224" kern="0" dirty="0">
                <a:gradFill>
                  <a:gsLst>
                    <a:gs pos="80531">
                      <a:srgbClr val="353535"/>
                    </a:gs>
                    <a:gs pos="44000">
                      <a:srgbClr val="353535"/>
                    </a:gs>
                  </a:gsLst>
                  <a:lin ang="5400000" scaled="0"/>
                </a:gradFill>
                <a:latin typeface="Segoe UI Semilight"/>
                <a:ea typeface="Segoe UI" pitchFamily="34" charset="0"/>
                <a:cs typeface="Segoe UI" pitchFamily="34" charset="0"/>
              </a:rPr>
              <a:t>entry / reset failure counter</a:t>
            </a:r>
          </a:p>
          <a:p>
            <a:pPr defTabSz="951028" fontAlgn="base">
              <a:lnSpc>
                <a:spcPct val="90000"/>
              </a:lnSpc>
              <a:spcBef>
                <a:spcPct val="0"/>
              </a:spcBef>
              <a:spcAft>
                <a:spcPct val="0"/>
              </a:spcAft>
              <a:defRPr/>
            </a:pPr>
            <a:endParaRPr lang="en-US" sz="1224" kern="0" dirty="0">
              <a:gradFill>
                <a:gsLst>
                  <a:gs pos="80531">
                    <a:srgbClr val="353535"/>
                  </a:gs>
                  <a:gs pos="44000">
                    <a:srgbClr val="353535"/>
                  </a:gs>
                </a:gsLst>
                <a:lin ang="5400000" scaled="0"/>
              </a:gradFill>
              <a:latin typeface="Segoe UI Semilight"/>
              <a:ea typeface="Segoe UI" pitchFamily="34" charset="0"/>
              <a:cs typeface="Segoe UI" pitchFamily="34" charset="0"/>
            </a:endParaRPr>
          </a:p>
          <a:p>
            <a:pPr marL="527824" indent="-527824" defTabSz="951028" fontAlgn="base">
              <a:lnSpc>
                <a:spcPct val="90000"/>
              </a:lnSpc>
              <a:spcBef>
                <a:spcPct val="0"/>
              </a:spcBef>
              <a:spcAft>
                <a:spcPct val="0"/>
              </a:spcAft>
              <a:defRPr/>
            </a:pPr>
            <a:r>
              <a:rPr lang="en-US" sz="1224" kern="0" dirty="0">
                <a:gradFill>
                  <a:gsLst>
                    <a:gs pos="80531">
                      <a:srgbClr val="353535"/>
                    </a:gs>
                    <a:gs pos="44000">
                      <a:srgbClr val="353535"/>
                    </a:gs>
                  </a:gsLst>
                  <a:lin ang="5400000" scaled="0"/>
                </a:gradFill>
                <a:latin typeface="Segoe UI Semilight"/>
                <a:ea typeface="Segoe UI" pitchFamily="34" charset="0"/>
                <a:cs typeface="Segoe UI" pitchFamily="34" charset="0"/>
              </a:rPr>
              <a:t>do / if operations succeeds</a:t>
            </a:r>
            <a:br>
              <a:rPr lang="en-US" sz="1224" kern="0" dirty="0">
                <a:gradFill>
                  <a:gsLst>
                    <a:gs pos="80531">
                      <a:srgbClr val="353535"/>
                    </a:gs>
                    <a:gs pos="44000">
                      <a:srgbClr val="353535"/>
                    </a:gs>
                  </a:gsLst>
                  <a:lin ang="5400000" scaled="0"/>
                </a:gradFill>
                <a:latin typeface="Segoe UI Semilight"/>
                <a:ea typeface="Segoe UI" pitchFamily="34" charset="0"/>
                <a:cs typeface="Segoe UI" pitchFamily="34" charset="0"/>
              </a:rPr>
            </a:br>
            <a:r>
              <a:rPr lang="en-US" sz="1224" kern="0" dirty="0">
                <a:gradFill>
                  <a:gsLst>
                    <a:gs pos="80531">
                      <a:srgbClr val="353535"/>
                    </a:gs>
                    <a:gs pos="44000">
                      <a:srgbClr val="353535"/>
                    </a:gs>
                  </a:gsLst>
                  <a:lin ang="5400000" scaled="0"/>
                </a:gradFill>
                <a:latin typeface="Segoe UI Semilight"/>
                <a:ea typeface="Segoe UI" pitchFamily="34" charset="0"/>
                <a:cs typeface="Segoe UI" pitchFamily="34" charset="0"/>
              </a:rPr>
              <a:t>increment success counter</a:t>
            </a:r>
            <a:br>
              <a:rPr lang="en-US" sz="1224" kern="0" dirty="0">
                <a:gradFill>
                  <a:gsLst>
                    <a:gs pos="80531">
                      <a:srgbClr val="353535"/>
                    </a:gs>
                    <a:gs pos="44000">
                      <a:srgbClr val="353535"/>
                    </a:gs>
                  </a:gsLst>
                  <a:lin ang="5400000" scaled="0"/>
                </a:gradFill>
                <a:latin typeface="Segoe UI Semilight"/>
                <a:ea typeface="Segoe UI" pitchFamily="34" charset="0"/>
                <a:cs typeface="Segoe UI" pitchFamily="34" charset="0"/>
              </a:rPr>
            </a:br>
            <a:r>
              <a:rPr lang="en-US" sz="1224" kern="0" dirty="0">
                <a:gradFill>
                  <a:gsLst>
                    <a:gs pos="80531">
                      <a:srgbClr val="353535"/>
                    </a:gs>
                    <a:gs pos="44000">
                      <a:srgbClr val="353535"/>
                    </a:gs>
                  </a:gsLst>
                  <a:lin ang="5400000" scaled="0"/>
                </a:gradFill>
                <a:latin typeface="Segoe UI Semilight"/>
                <a:ea typeface="Segoe UI" pitchFamily="34" charset="0"/>
                <a:cs typeface="Segoe UI" pitchFamily="34" charset="0"/>
              </a:rPr>
              <a:t>return result</a:t>
            </a:r>
          </a:p>
          <a:p>
            <a:pPr marL="294675" indent="55049" defTabSz="951028" fontAlgn="base">
              <a:lnSpc>
                <a:spcPct val="90000"/>
              </a:lnSpc>
              <a:spcBef>
                <a:spcPct val="0"/>
              </a:spcBef>
              <a:spcAft>
                <a:spcPct val="0"/>
              </a:spcAft>
              <a:defRPr/>
            </a:pPr>
            <a:r>
              <a:rPr lang="en-US" sz="1224" kern="0" dirty="0">
                <a:gradFill>
                  <a:gsLst>
                    <a:gs pos="80531">
                      <a:srgbClr val="353535"/>
                    </a:gs>
                    <a:gs pos="44000">
                      <a:srgbClr val="353535"/>
                    </a:gs>
                  </a:gsLst>
                  <a:lin ang="5400000" scaled="0"/>
                </a:gradFill>
                <a:latin typeface="Segoe UI Semilight"/>
                <a:ea typeface="Segoe UI" pitchFamily="34" charset="0"/>
                <a:cs typeface="Segoe UI" pitchFamily="34" charset="0"/>
              </a:rPr>
              <a:t>else</a:t>
            </a:r>
          </a:p>
          <a:p>
            <a:pPr marL="527824" defTabSz="951028" fontAlgn="base">
              <a:lnSpc>
                <a:spcPct val="90000"/>
              </a:lnSpc>
              <a:spcBef>
                <a:spcPct val="0"/>
              </a:spcBef>
              <a:spcAft>
                <a:spcPct val="0"/>
              </a:spcAft>
              <a:defRPr/>
            </a:pPr>
            <a:r>
              <a:rPr lang="en-US" sz="1224" kern="0" dirty="0">
                <a:gradFill>
                  <a:gsLst>
                    <a:gs pos="80531">
                      <a:srgbClr val="353535"/>
                    </a:gs>
                    <a:gs pos="44000">
                      <a:srgbClr val="353535"/>
                    </a:gs>
                  </a:gsLst>
                  <a:lin ang="5400000" scaled="0"/>
                </a:gradFill>
                <a:latin typeface="Segoe UI Semilight"/>
                <a:ea typeface="Segoe UI" pitchFamily="34" charset="0"/>
                <a:cs typeface="Segoe UI" pitchFamily="34" charset="0"/>
              </a:rPr>
              <a:t>return failure</a:t>
            </a:r>
          </a:p>
          <a:p>
            <a:pPr marL="527824" defTabSz="951028" fontAlgn="base">
              <a:lnSpc>
                <a:spcPct val="90000"/>
              </a:lnSpc>
              <a:spcBef>
                <a:spcPct val="0"/>
              </a:spcBef>
              <a:spcAft>
                <a:spcPct val="0"/>
              </a:spcAft>
              <a:defRPr/>
            </a:pPr>
            <a:endParaRPr lang="en-US" sz="1224" kern="0" dirty="0">
              <a:gradFill>
                <a:gsLst>
                  <a:gs pos="80531">
                    <a:srgbClr val="353535"/>
                  </a:gs>
                  <a:gs pos="44000">
                    <a:srgbClr val="353535"/>
                  </a:gs>
                </a:gsLst>
                <a:lin ang="5400000" scaled="0"/>
              </a:gradFill>
              <a:latin typeface="Segoe UI Semilight"/>
              <a:ea typeface="Segoe UI" pitchFamily="34" charset="0"/>
              <a:cs typeface="Segoe UI" pitchFamily="34" charset="0"/>
            </a:endParaRPr>
          </a:p>
          <a:p>
            <a:pPr defTabSz="951028" fontAlgn="base">
              <a:lnSpc>
                <a:spcPct val="90000"/>
              </a:lnSpc>
              <a:spcBef>
                <a:spcPct val="0"/>
              </a:spcBef>
              <a:spcAft>
                <a:spcPct val="0"/>
              </a:spcAft>
              <a:defRPr/>
            </a:pPr>
            <a:r>
              <a:rPr lang="en-US" sz="1224" kern="0" dirty="0">
                <a:gradFill>
                  <a:gsLst>
                    <a:gs pos="80531">
                      <a:srgbClr val="353535"/>
                    </a:gs>
                    <a:gs pos="44000">
                      <a:srgbClr val="353535"/>
                    </a:gs>
                  </a:gsLst>
                  <a:lin ang="5400000" scaled="0"/>
                </a:gradFill>
                <a:latin typeface="Segoe UI Semilight"/>
                <a:ea typeface="Segoe UI" pitchFamily="34" charset="0"/>
                <a:cs typeface="Segoe UI" pitchFamily="34" charset="0"/>
              </a:rPr>
              <a:t>exit /</a:t>
            </a:r>
          </a:p>
        </p:txBody>
      </p:sp>
      <p:sp>
        <p:nvSpPr>
          <p:cNvPr id="7" name="Rectangle 6"/>
          <p:cNvSpPr/>
          <p:nvPr/>
        </p:nvSpPr>
        <p:spPr bwMode="auto">
          <a:xfrm>
            <a:off x="2146194" y="4468724"/>
            <a:ext cx="2797809" cy="310868"/>
          </a:xfrm>
          <a:prstGeom prst="rect">
            <a:avLst/>
          </a:prstGeom>
          <a:solidFill>
            <a:srgbClr val="0078D7"/>
          </a:solidFill>
          <a:ln w="19050" cap="flat" cmpd="sng" algn="ctr">
            <a:noFill/>
            <a:prstDash val="solid"/>
            <a:miter lim="800000"/>
            <a:headEnd type="none" w="med" len="med"/>
            <a:tailEnd type="none" w="med" len="med"/>
          </a:ln>
          <a:effectLst/>
        </p:spPr>
        <p:txBody>
          <a:bodyPr rot="0" spcFirstLastPara="0" vertOverflow="overflow" horzOverflow="overflow" vert="horz" wrap="square" lIns="0" tIns="18652" rIns="0" bIns="0"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1632" kern="0" dirty="0">
                <a:gradFill>
                  <a:gsLst>
                    <a:gs pos="885">
                      <a:srgbClr val="FFFFFF"/>
                    </a:gs>
                    <a:gs pos="13274">
                      <a:srgbClr val="FFFFFF"/>
                    </a:gs>
                  </a:gsLst>
                  <a:lin ang="5400000" scaled="0"/>
                </a:gradFill>
                <a:latin typeface="Segoe UI Semilight"/>
                <a:ea typeface="Segoe UI" pitchFamily="34" charset="0"/>
                <a:cs typeface="Segoe UI" pitchFamily="34" charset="0"/>
              </a:rPr>
              <a:t>Half-open</a:t>
            </a:r>
          </a:p>
        </p:txBody>
      </p:sp>
      <p:sp>
        <p:nvSpPr>
          <p:cNvPr id="8" name="Rectangle 7"/>
          <p:cNvSpPr/>
          <p:nvPr/>
        </p:nvSpPr>
        <p:spPr bwMode="auto">
          <a:xfrm>
            <a:off x="7741815" y="4468724"/>
            <a:ext cx="2797809" cy="2176075"/>
          </a:xfrm>
          <a:prstGeom prst="rect">
            <a:avLst/>
          </a:prstGeom>
          <a:solidFill>
            <a:srgbClr val="D2D2D2"/>
          </a:solidFill>
          <a:ln w="19050" cap="flat" cmpd="sng" algn="ctr">
            <a:noFill/>
            <a:prstDash val="solid"/>
            <a:miter lim="800000"/>
            <a:headEnd type="none" w="med" len="med"/>
            <a:tailEnd type="none" w="med" len="med"/>
          </a:ln>
          <a:effectLst/>
        </p:spPr>
        <p:txBody>
          <a:bodyPr rot="0" spcFirstLastPara="0" vertOverflow="overflow" horzOverflow="overflow" vert="horz" wrap="square" lIns="186521" tIns="466302" rIns="186521" bIns="149217"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defRPr/>
            </a:pPr>
            <a:r>
              <a:rPr lang="en-US" sz="1224" kern="0" dirty="0">
                <a:gradFill>
                  <a:gsLst>
                    <a:gs pos="80531">
                      <a:srgbClr val="353535"/>
                    </a:gs>
                    <a:gs pos="44000">
                      <a:srgbClr val="353535"/>
                    </a:gs>
                  </a:gsLst>
                  <a:lin ang="5400000" scaled="0"/>
                </a:gradFill>
                <a:latin typeface="Segoe UI Semilight"/>
                <a:ea typeface="Segoe UI" pitchFamily="34" charset="0"/>
                <a:cs typeface="Segoe UI" pitchFamily="34" charset="0"/>
              </a:rPr>
              <a:t>entry / start timeout timer</a:t>
            </a:r>
          </a:p>
          <a:p>
            <a:pPr defTabSz="951028" fontAlgn="base">
              <a:lnSpc>
                <a:spcPct val="90000"/>
              </a:lnSpc>
              <a:spcBef>
                <a:spcPct val="0"/>
              </a:spcBef>
              <a:spcAft>
                <a:spcPct val="0"/>
              </a:spcAft>
              <a:defRPr/>
            </a:pPr>
            <a:endParaRPr lang="en-US" sz="1224" kern="0" dirty="0">
              <a:gradFill>
                <a:gsLst>
                  <a:gs pos="80531">
                    <a:srgbClr val="353535"/>
                  </a:gs>
                  <a:gs pos="44000">
                    <a:srgbClr val="353535"/>
                  </a:gs>
                </a:gsLst>
                <a:lin ang="5400000" scaled="0"/>
              </a:gradFill>
              <a:latin typeface="Segoe UI Semilight"/>
              <a:ea typeface="Segoe UI" pitchFamily="34" charset="0"/>
              <a:cs typeface="Segoe UI" pitchFamily="34" charset="0"/>
            </a:endParaRPr>
          </a:p>
          <a:p>
            <a:pPr marL="527824" indent="-527824" defTabSz="951028" fontAlgn="base">
              <a:lnSpc>
                <a:spcPct val="90000"/>
              </a:lnSpc>
              <a:spcBef>
                <a:spcPct val="0"/>
              </a:spcBef>
              <a:spcAft>
                <a:spcPct val="0"/>
              </a:spcAft>
              <a:defRPr/>
            </a:pPr>
            <a:r>
              <a:rPr lang="en-US" sz="1224" kern="0" dirty="0">
                <a:gradFill>
                  <a:gsLst>
                    <a:gs pos="80531">
                      <a:srgbClr val="353535"/>
                    </a:gs>
                    <a:gs pos="44000">
                      <a:srgbClr val="353535"/>
                    </a:gs>
                  </a:gsLst>
                  <a:lin ang="5400000" scaled="0"/>
                </a:gradFill>
                <a:latin typeface="Segoe UI Semilight"/>
                <a:ea typeface="Segoe UI" pitchFamily="34" charset="0"/>
                <a:cs typeface="Segoe UI" pitchFamily="34" charset="0"/>
              </a:rPr>
              <a:t>do / return failure</a:t>
            </a:r>
            <a:br>
              <a:rPr lang="en-US" sz="1224" kern="0" dirty="0">
                <a:gradFill>
                  <a:gsLst>
                    <a:gs pos="80531">
                      <a:srgbClr val="353535"/>
                    </a:gs>
                    <a:gs pos="44000">
                      <a:srgbClr val="353535"/>
                    </a:gs>
                  </a:gsLst>
                  <a:lin ang="5400000" scaled="0"/>
                </a:gradFill>
                <a:latin typeface="Segoe UI Semilight"/>
                <a:ea typeface="Segoe UI" pitchFamily="34" charset="0"/>
                <a:cs typeface="Segoe UI" pitchFamily="34" charset="0"/>
              </a:rPr>
            </a:br>
            <a:endParaRPr lang="en-US" sz="1224" kern="0" dirty="0">
              <a:gradFill>
                <a:gsLst>
                  <a:gs pos="80531">
                    <a:srgbClr val="353535"/>
                  </a:gs>
                  <a:gs pos="44000">
                    <a:srgbClr val="353535"/>
                  </a:gs>
                </a:gsLst>
                <a:lin ang="5400000" scaled="0"/>
              </a:gradFill>
              <a:latin typeface="Segoe UI Semilight"/>
              <a:ea typeface="Segoe UI" pitchFamily="34" charset="0"/>
              <a:cs typeface="Segoe UI" pitchFamily="34" charset="0"/>
            </a:endParaRPr>
          </a:p>
          <a:p>
            <a:pPr defTabSz="951028" fontAlgn="base">
              <a:lnSpc>
                <a:spcPct val="90000"/>
              </a:lnSpc>
              <a:spcBef>
                <a:spcPct val="0"/>
              </a:spcBef>
              <a:spcAft>
                <a:spcPct val="0"/>
              </a:spcAft>
              <a:defRPr/>
            </a:pPr>
            <a:r>
              <a:rPr lang="en-US" sz="1224" kern="0" dirty="0">
                <a:gradFill>
                  <a:gsLst>
                    <a:gs pos="80531">
                      <a:srgbClr val="353535"/>
                    </a:gs>
                    <a:gs pos="44000">
                      <a:srgbClr val="353535"/>
                    </a:gs>
                  </a:gsLst>
                  <a:lin ang="5400000" scaled="0"/>
                </a:gradFill>
                <a:latin typeface="Segoe UI Semilight"/>
                <a:ea typeface="Segoe UI" pitchFamily="34" charset="0"/>
                <a:cs typeface="Segoe UI" pitchFamily="34" charset="0"/>
              </a:rPr>
              <a:t>exit /</a:t>
            </a:r>
          </a:p>
        </p:txBody>
      </p:sp>
      <p:sp>
        <p:nvSpPr>
          <p:cNvPr id="9" name="Rectangle 8"/>
          <p:cNvSpPr/>
          <p:nvPr/>
        </p:nvSpPr>
        <p:spPr bwMode="auto">
          <a:xfrm>
            <a:off x="7741815" y="4468724"/>
            <a:ext cx="2797809" cy="310868"/>
          </a:xfrm>
          <a:prstGeom prst="rect">
            <a:avLst/>
          </a:prstGeom>
          <a:solidFill>
            <a:srgbClr val="0078D7"/>
          </a:solidFill>
          <a:ln w="19050" cap="flat" cmpd="sng" algn="ctr">
            <a:noFill/>
            <a:prstDash val="solid"/>
            <a:miter lim="800000"/>
            <a:headEnd type="none" w="med" len="med"/>
            <a:tailEnd type="none" w="med" len="med"/>
          </a:ln>
          <a:effectLst/>
        </p:spPr>
        <p:txBody>
          <a:bodyPr rot="0" spcFirstLastPara="0" vertOverflow="overflow" horzOverflow="overflow" vert="horz" wrap="square" lIns="0" tIns="18652" rIns="0" bIns="0"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1632" kern="0" dirty="0">
                <a:gradFill>
                  <a:gsLst>
                    <a:gs pos="885">
                      <a:srgbClr val="FFFFFF"/>
                    </a:gs>
                    <a:gs pos="13274">
                      <a:srgbClr val="FFFFFF"/>
                    </a:gs>
                  </a:gsLst>
                  <a:lin ang="5400000" scaled="0"/>
                </a:gradFill>
                <a:latin typeface="Segoe UI Semilight"/>
                <a:ea typeface="Segoe UI" pitchFamily="34" charset="0"/>
                <a:cs typeface="Segoe UI" pitchFamily="34" charset="0"/>
              </a:rPr>
              <a:t>Open</a:t>
            </a:r>
          </a:p>
        </p:txBody>
      </p:sp>
      <p:cxnSp>
        <p:nvCxnSpPr>
          <p:cNvPr id="10" name="Straight Arrow Connector 9"/>
          <p:cNvCxnSpPr>
            <a:cxnSpLocks/>
          </p:cNvCxnSpPr>
          <p:nvPr/>
        </p:nvCxnSpPr>
        <p:spPr>
          <a:xfrm flipV="1">
            <a:off x="5028197" y="3722317"/>
            <a:ext cx="635496" cy="635498"/>
          </a:xfrm>
          <a:prstGeom prst="straightConnector1">
            <a:avLst/>
          </a:prstGeom>
          <a:noFill/>
          <a:ln w="25400" cap="flat" cmpd="sng" algn="ctr">
            <a:solidFill>
              <a:srgbClr val="0078D7"/>
            </a:solidFill>
            <a:prstDash val="solid"/>
            <a:miter lim="800000"/>
            <a:headEnd type="none" w="med" len="med"/>
            <a:tailEnd type="arrow" w="lg" len="sm"/>
          </a:ln>
          <a:effectLst/>
        </p:spPr>
      </p:cxnSp>
      <p:sp>
        <p:nvSpPr>
          <p:cNvPr id="11" name="TextBox 10"/>
          <p:cNvSpPr txBox="1"/>
          <p:nvPr/>
        </p:nvSpPr>
        <p:spPr>
          <a:xfrm>
            <a:off x="7702935" y="3946731"/>
            <a:ext cx="2298691" cy="172909"/>
          </a:xfrm>
          <a:prstGeom prst="rect">
            <a:avLst/>
          </a:prstGeom>
          <a:noFill/>
        </p:spPr>
        <p:txBody>
          <a:bodyPr wrap="none" lIns="0" tIns="0" rIns="0" bIns="0" rtlCol="0" anchor="ctr" anchorCtr="0">
            <a:spAutoFit/>
          </a:bodyPr>
          <a:lstStyle/>
          <a:p>
            <a:pPr algn="ctr" defTabSz="951304">
              <a:lnSpc>
                <a:spcPct val="90000"/>
              </a:lnSpc>
              <a:spcAft>
                <a:spcPts val="612"/>
              </a:spcAft>
              <a:defRPr/>
            </a:pPr>
            <a:r>
              <a:rPr lang="en-US" sz="1224" dirty="0">
                <a:gradFill>
                  <a:gsLst>
                    <a:gs pos="65487">
                      <a:srgbClr val="0078D7"/>
                    </a:gs>
                    <a:gs pos="54000">
                      <a:srgbClr val="0078D7"/>
                    </a:gs>
                  </a:gsLst>
                  <a:lin ang="5400000" scaled="0"/>
                </a:gradFill>
                <a:latin typeface="Segoe Pro Semibold" panose="020B0702040504020203" pitchFamily="34" charset="0"/>
              </a:rPr>
              <a:t>FAILURE THRESHOLD REACHED</a:t>
            </a:r>
          </a:p>
        </p:txBody>
      </p:sp>
      <p:cxnSp>
        <p:nvCxnSpPr>
          <p:cNvPr id="12" name="Straight Arrow Connector 11"/>
          <p:cNvCxnSpPr>
            <a:cxnSpLocks/>
          </p:cNvCxnSpPr>
          <p:nvPr/>
        </p:nvCxnSpPr>
        <p:spPr>
          <a:xfrm rot="5400000" flipV="1">
            <a:off x="7007549" y="3722317"/>
            <a:ext cx="635496" cy="635498"/>
          </a:xfrm>
          <a:prstGeom prst="straightConnector1">
            <a:avLst/>
          </a:prstGeom>
          <a:noFill/>
          <a:ln w="25400" cap="flat" cmpd="sng" algn="ctr">
            <a:solidFill>
              <a:srgbClr val="0078D7"/>
            </a:solidFill>
            <a:prstDash val="solid"/>
            <a:miter lim="800000"/>
            <a:headEnd type="none" w="med" len="med"/>
            <a:tailEnd type="arrow" w="lg" len="sm"/>
          </a:ln>
          <a:effectLst/>
        </p:spPr>
      </p:cxnSp>
      <p:sp>
        <p:nvSpPr>
          <p:cNvPr id="13" name="TextBox 12"/>
          <p:cNvSpPr txBox="1"/>
          <p:nvPr/>
        </p:nvSpPr>
        <p:spPr>
          <a:xfrm>
            <a:off x="2056710" y="3946730"/>
            <a:ext cx="2938793" cy="172909"/>
          </a:xfrm>
          <a:prstGeom prst="rect">
            <a:avLst/>
          </a:prstGeom>
          <a:noFill/>
        </p:spPr>
        <p:txBody>
          <a:bodyPr wrap="none" lIns="0" tIns="0" rIns="0" bIns="0" rtlCol="0" anchor="ctr" anchorCtr="0">
            <a:spAutoFit/>
          </a:bodyPr>
          <a:lstStyle/>
          <a:p>
            <a:pPr algn="ctr" defTabSz="951304">
              <a:lnSpc>
                <a:spcPct val="90000"/>
              </a:lnSpc>
              <a:spcAft>
                <a:spcPts val="612"/>
              </a:spcAft>
              <a:defRPr/>
            </a:pPr>
            <a:r>
              <a:rPr lang="en-US" sz="1224" dirty="0">
                <a:gradFill>
                  <a:gsLst>
                    <a:gs pos="65487">
                      <a:srgbClr val="0078D7"/>
                    </a:gs>
                    <a:gs pos="54000">
                      <a:srgbClr val="0078D7"/>
                    </a:gs>
                  </a:gsLst>
                  <a:lin ang="5400000" scaled="0"/>
                </a:gradFill>
                <a:latin typeface="Segoe Pro Semibold" panose="020B0702040504020203" pitchFamily="34" charset="0"/>
              </a:rPr>
              <a:t>SUCCESS COUNT THRESHOLD REACHED</a:t>
            </a:r>
          </a:p>
        </p:txBody>
      </p:sp>
      <p:cxnSp>
        <p:nvCxnSpPr>
          <p:cNvPr id="14" name="Straight Arrow Connector 13"/>
          <p:cNvCxnSpPr/>
          <p:nvPr/>
        </p:nvCxnSpPr>
        <p:spPr>
          <a:xfrm flipH="1">
            <a:off x="5029249" y="5198939"/>
            <a:ext cx="2613797" cy="0"/>
          </a:xfrm>
          <a:prstGeom prst="straightConnector1">
            <a:avLst/>
          </a:prstGeom>
          <a:noFill/>
          <a:ln w="25400" cap="flat" cmpd="sng" algn="ctr">
            <a:solidFill>
              <a:srgbClr val="0078D7"/>
            </a:solidFill>
            <a:prstDash val="solid"/>
            <a:miter lim="800000"/>
            <a:headEnd type="none" w="med" len="med"/>
            <a:tailEnd type="arrow" w="lg" len="sm"/>
          </a:ln>
          <a:effectLst/>
        </p:spPr>
      </p:cxnSp>
      <p:cxnSp>
        <p:nvCxnSpPr>
          <p:cNvPr id="15" name="Straight Arrow Connector 14"/>
          <p:cNvCxnSpPr>
            <a:cxnSpLocks/>
          </p:cNvCxnSpPr>
          <p:nvPr/>
        </p:nvCxnSpPr>
        <p:spPr>
          <a:xfrm>
            <a:off x="5036009" y="5976108"/>
            <a:ext cx="2613797" cy="0"/>
          </a:xfrm>
          <a:prstGeom prst="straightConnector1">
            <a:avLst/>
          </a:prstGeom>
          <a:noFill/>
          <a:ln w="25400" cap="flat" cmpd="sng" algn="ctr">
            <a:solidFill>
              <a:srgbClr val="0078D7"/>
            </a:solidFill>
            <a:prstDash val="solid"/>
            <a:miter lim="800000"/>
            <a:headEnd type="none" w="med" len="med"/>
            <a:tailEnd type="arrow" w="lg" len="sm"/>
          </a:ln>
          <a:effectLst/>
        </p:spPr>
      </p:cxnSp>
      <p:sp>
        <p:nvSpPr>
          <p:cNvPr id="16" name="TextBox 15"/>
          <p:cNvSpPr txBox="1"/>
          <p:nvPr/>
        </p:nvSpPr>
        <p:spPr>
          <a:xfrm>
            <a:off x="5461174" y="4868753"/>
            <a:ext cx="1868839" cy="172909"/>
          </a:xfrm>
          <a:prstGeom prst="rect">
            <a:avLst/>
          </a:prstGeom>
          <a:noFill/>
        </p:spPr>
        <p:txBody>
          <a:bodyPr wrap="none" lIns="0" tIns="0" rIns="0" bIns="0" rtlCol="0" anchor="ctr" anchorCtr="0">
            <a:spAutoFit/>
          </a:bodyPr>
          <a:lstStyle/>
          <a:p>
            <a:pPr defTabSz="951304">
              <a:lnSpc>
                <a:spcPct val="90000"/>
              </a:lnSpc>
              <a:spcAft>
                <a:spcPts val="612"/>
              </a:spcAft>
              <a:defRPr/>
            </a:pPr>
            <a:r>
              <a:rPr lang="en-US" sz="1224" dirty="0">
                <a:gradFill>
                  <a:gsLst>
                    <a:gs pos="65487">
                      <a:srgbClr val="0078D7"/>
                    </a:gs>
                    <a:gs pos="54000">
                      <a:srgbClr val="0078D7"/>
                    </a:gs>
                  </a:gsLst>
                  <a:lin ang="5400000" scaled="0"/>
                </a:gradFill>
                <a:latin typeface="Segoe Pro Semibold" panose="020B0702040504020203" pitchFamily="34" charset="0"/>
              </a:rPr>
              <a:t>TIMEOUT TIMER EXPIRED</a:t>
            </a:r>
          </a:p>
        </p:txBody>
      </p:sp>
      <p:sp>
        <p:nvSpPr>
          <p:cNvPr id="17" name="TextBox 16"/>
          <p:cNvSpPr txBox="1"/>
          <p:nvPr/>
        </p:nvSpPr>
        <p:spPr>
          <a:xfrm>
            <a:off x="5705290" y="5645921"/>
            <a:ext cx="1419434" cy="172909"/>
          </a:xfrm>
          <a:prstGeom prst="rect">
            <a:avLst/>
          </a:prstGeom>
          <a:noFill/>
        </p:spPr>
        <p:txBody>
          <a:bodyPr wrap="none" lIns="0" tIns="0" rIns="0" bIns="0" rtlCol="0" anchor="ctr" anchorCtr="0">
            <a:spAutoFit/>
          </a:bodyPr>
          <a:lstStyle/>
          <a:p>
            <a:pPr defTabSz="951304">
              <a:lnSpc>
                <a:spcPct val="90000"/>
              </a:lnSpc>
              <a:spcAft>
                <a:spcPts val="612"/>
              </a:spcAft>
              <a:defRPr/>
            </a:pPr>
            <a:r>
              <a:rPr lang="en-US" sz="1224" dirty="0">
                <a:gradFill>
                  <a:gsLst>
                    <a:gs pos="65487">
                      <a:srgbClr val="0078D7"/>
                    </a:gs>
                    <a:gs pos="54000">
                      <a:srgbClr val="0078D7"/>
                    </a:gs>
                  </a:gsLst>
                  <a:lin ang="5400000" scaled="0"/>
                </a:gradFill>
                <a:latin typeface="Segoe Pro Semibold" panose="020B0702040504020203" pitchFamily="34" charset="0"/>
              </a:rPr>
              <a:t>OPERATION FAILED</a:t>
            </a:r>
          </a:p>
        </p:txBody>
      </p:sp>
    </p:spTree>
    <p:extLst>
      <p:ext uri="{BB962C8B-B14F-4D97-AF65-F5344CB8AC3E}">
        <p14:creationId xmlns:p14="http://schemas.microsoft.com/office/powerpoint/2010/main" val="1329928712"/>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34032" y="205721"/>
            <a:ext cx="11942504" cy="1192834"/>
          </a:xfrm>
        </p:spPr>
        <p:txBody>
          <a:bodyPr/>
          <a:lstStyle/>
          <a:p>
            <a:r>
              <a:rPr lang="en-US" dirty="0"/>
              <a:t>Compensating Transaction</a:t>
            </a:r>
          </a:p>
        </p:txBody>
      </p:sp>
      <p:sp>
        <p:nvSpPr>
          <p:cNvPr id="3" name="Rectangle 2"/>
          <p:cNvSpPr/>
          <p:nvPr/>
        </p:nvSpPr>
        <p:spPr bwMode="auto">
          <a:xfrm>
            <a:off x="9840613" y="4948456"/>
            <a:ext cx="1401571" cy="829930"/>
          </a:xfrm>
          <a:prstGeom prst="rect">
            <a:avLst/>
          </a:prstGeom>
          <a:solidFill>
            <a:srgbClr val="0078D7"/>
          </a:solidFill>
          <a:ln w="19050" cap="flat" cmpd="sng" algn="ctr">
            <a:noFill/>
            <a:prstDash val="solid"/>
            <a:miter lim="800000"/>
            <a:headEnd type="none" w="med" len="med"/>
            <a:tailEnd type="arrow"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 name="Rectangle 4"/>
          <p:cNvSpPr/>
          <p:nvPr/>
        </p:nvSpPr>
        <p:spPr bwMode="auto">
          <a:xfrm>
            <a:off x="9840613" y="5777847"/>
            <a:ext cx="1401571" cy="559261"/>
          </a:xfrm>
          <a:prstGeom prst="rect">
            <a:avLst/>
          </a:prstGeom>
          <a:solidFill>
            <a:srgbClr val="D2D2D2"/>
          </a:solidFill>
          <a:ln w="19050" cap="flat" cmpd="sng" algn="ctr">
            <a:noFill/>
            <a:prstDash val="solid"/>
            <a:miter lim="800000"/>
            <a:headEnd type="none" w="med" len="med"/>
            <a:tailEnd type="none" w="med" len="med"/>
          </a:ln>
          <a:effectLst/>
        </p:spPr>
        <p:txBody>
          <a:bodyPr rot="0" spcFirstLastPara="0" vertOverflow="overflow" horzOverflow="overflow" vert="horz" wrap="square" lIns="186521" tIns="466302" rIns="186521" bIns="149217"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defRPr/>
            </a:pPr>
            <a:endParaRPr lang="en-US" sz="1224" kern="0" dirty="0">
              <a:gradFill>
                <a:gsLst>
                  <a:gs pos="885">
                    <a:srgbClr val="FFFFFF"/>
                  </a:gs>
                  <a:gs pos="17699">
                    <a:srgbClr val="FFFFFF"/>
                  </a:gs>
                </a:gsLst>
                <a:lin ang="5400000" scaled="0"/>
              </a:gradFill>
              <a:latin typeface="Segoe UI Semilight"/>
              <a:cs typeface="Segoe UI" pitchFamily="34" charset="0"/>
            </a:endParaRPr>
          </a:p>
        </p:txBody>
      </p:sp>
      <p:sp>
        <p:nvSpPr>
          <p:cNvPr id="6" name="Rectangle 5"/>
          <p:cNvSpPr/>
          <p:nvPr/>
        </p:nvSpPr>
        <p:spPr bwMode="auto">
          <a:xfrm>
            <a:off x="7741799" y="4948456"/>
            <a:ext cx="1401571" cy="829930"/>
          </a:xfrm>
          <a:prstGeom prst="rect">
            <a:avLst/>
          </a:prstGeom>
          <a:solidFill>
            <a:srgbClr val="0078D7"/>
          </a:solidFill>
          <a:ln w="19050" cap="flat" cmpd="sng" algn="ctr">
            <a:noFill/>
            <a:prstDash val="solid"/>
            <a:miter lim="800000"/>
            <a:headEnd type="none" w="med" len="med"/>
            <a:tailEnd type="arrow"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 name="Rectangle 6"/>
          <p:cNvSpPr/>
          <p:nvPr/>
        </p:nvSpPr>
        <p:spPr bwMode="auto">
          <a:xfrm>
            <a:off x="7741799" y="5777847"/>
            <a:ext cx="1401571" cy="559261"/>
          </a:xfrm>
          <a:prstGeom prst="rect">
            <a:avLst/>
          </a:prstGeom>
          <a:solidFill>
            <a:srgbClr val="D2D2D2"/>
          </a:solidFill>
          <a:ln w="19050" cap="flat" cmpd="sng" algn="ctr">
            <a:noFill/>
            <a:prstDash val="solid"/>
            <a:miter lim="800000"/>
            <a:headEnd type="none" w="med" len="med"/>
            <a:tailEnd type="none" w="med" len="med"/>
          </a:ln>
          <a:effectLst/>
        </p:spPr>
        <p:txBody>
          <a:bodyPr rot="0" spcFirstLastPara="0" vertOverflow="overflow" horzOverflow="overflow" vert="horz" wrap="square" lIns="186521" tIns="466302" rIns="186521" bIns="149217"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defRPr/>
            </a:pPr>
            <a:endParaRPr lang="en-US" sz="1224" kern="0" dirty="0">
              <a:gradFill>
                <a:gsLst>
                  <a:gs pos="885">
                    <a:srgbClr val="FFFFFF"/>
                  </a:gs>
                  <a:gs pos="17699">
                    <a:srgbClr val="FFFFFF"/>
                  </a:gs>
                </a:gsLst>
                <a:lin ang="5400000" scaled="0"/>
              </a:gradFill>
              <a:latin typeface="Segoe UI Semilight"/>
              <a:cs typeface="Segoe UI" pitchFamily="34" charset="0"/>
            </a:endParaRPr>
          </a:p>
        </p:txBody>
      </p:sp>
      <p:sp>
        <p:nvSpPr>
          <p:cNvPr id="8" name="Rectangle 7"/>
          <p:cNvSpPr/>
          <p:nvPr/>
        </p:nvSpPr>
        <p:spPr bwMode="auto">
          <a:xfrm>
            <a:off x="5644606" y="4956089"/>
            <a:ext cx="1401571" cy="829930"/>
          </a:xfrm>
          <a:prstGeom prst="rect">
            <a:avLst/>
          </a:prstGeom>
          <a:solidFill>
            <a:srgbClr val="0078D7"/>
          </a:solidFill>
          <a:ln w="19050" cap="flat" cmpd="sng" algn="ctr">
            <a:noFill/>
            <a:prstDash val="solid"/>
            <a:miter lim="800000"/>
            <a:headEnd type="none" w="med" len="med"/>
            <a:tailEnd type="arrow"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 name="Rectangle 8"/>
          <p:cNvSpPr/>
          <p:nvPr/>
        </p:nvSpPr>
        <p:spPr bwMode="auto">
          <a:xfrm>
            <a:off x="5644606" y="5785480"/>
            <a:ext cx="1401571" cy="559261"/>
          </a:xfrm>
          <a:prstGeom prst="rect">
            <a:avLst/>
          </a:prstGeom>
          <a:solidFill>
            <a:srgbClr val="D2D2D2"/>
          </a:solidFill>
          <a:ln w="19050" cap="flat" cmpd="sng" algn="ctr">
            <a:noFill/>
            <a:prstDash val="solid"/>
            <a:miter lim="800000"/>
            <a:headEnd type="none" w="med" len="med"/>
            <a:tailEnd type="none" w="med" len="med"/>
          </a:ln>
          <a:effectLst/>
        </p:spPr>
        <p:txBody>
          <a:bodyPr rot="0" spcFirstLastPara="0" vertOverflow="overflow" horzOverflow="overflow" vert="horz" wrap="square" lIns="186521" tIns="466302" rIns="186521" bIns="149217"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defRPr/>
            </a:pPr>
            <a:endParaRPr lang="en-US" sz="1224" kern="0" dirty="0">
              <a:gradFill>
                <a:gsLst>
                  <a:gs pos="885">
                    <a:srgbClr val="FFFFFF"/>
                  </a:gs>
                  <a:gs pos="17699">
                    <a:srgbClr val="FFFFFF"/>
                  </a:gs>
                </a:gsLst>
                <a:lin ang="5400000" scaled="0"/>
              </a:gradFill>
              <a:latin typeface="Segoe UI Semilight"/>
              <a:cs typeface="Segoe UI" pitchFamily="34" charset="0"/>
            </a:endParaRPr>
          </a:p>
        </p:txBody>
      </p:sp>
      <p:sp>
        <p:nvSpPr>
          <p:cNvPr id="10" name="Rectangle 9"/>
          <p:cNvSpPr/>
          <p:nvPr/>
        </p:nvSpPr>
        <p:spPr bwMode="auto">
          <a:xfrm>
            <a:off x="3545445" y="4956089"/>
            <a:ext cx="1401571" cy="829930"/>
          </a:xfrm>
          <a:prstGeom prst="rect">
            <a:avLst/>
          </a:prstGeom>
          <a:solidFill>
            <a:srgbClr val="0078D7"/>
          </a:solidFill>
          <a:ln w="19050" cap="flat" cmpd="sng" algn="ctr">
            <a:noFill/>
            <a:prstDash val="solid"/>
            <a:miter lim="800000"/>
            <a:headEnd type="none" w="med" len="med"/>
            <a:tailEnd type="arrow"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1" name="Rectangle 10"/>
          <p:cNvSpPr/>
          <p:nvPr/>
        </p:nvSpPr>
        <p:spPr bwMode="auto">
          <a:xfrm>
            <a:off x="3545445" y="5785480"/>
            <a:ext cx="1401571" cy="559261"/>
          </a:xfrm>
          <a:prstGeom prst="rect">
            <a:avLst/>
          </a:prstGeom>
          <a:solidFill>
            <a:srgbClr val="D2D2D2"/>
          </a:solidFill>
          <a:ln w="19050" cap="flat" cmpd="sng" algn="ctr">
            <a:noFill/>
            <a:prstDash val="solid"/>
            <a:miter lim="800000"/>
            <a:headEnd type="none" w="med" len="med"/>
            <a:tailEnd type="none" w="med" len="med"/>
          </a:ln>
          <a:effectLst/>
        </p:spPr>
        <p:txBody>
          <a:bodyPr rot="0" spcFirstLastPara="0" vertOverflow="overflow" horzOverflow="overflow" vert="horz" wrap="square" lIns="186521" tIns="466302" rIns="186521" bIns="149217"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defRPr/>
            </a:pPr>
            <a:endParaRPr lang="en-US" sz="1224" kern="0" dirty="0">
              <a:gradFill>
                <a:gsLst>
                  <a:gs pos="885">
                    <a:srgbClr val="FFFFFF"/>
                  </a:gs>
                  <a:gs pos="17699">
                    <a:srgbClr val="FFFFFF"/>
                  </a:gs>
                </a:gsLst>
                <a:lin ang="5400000" scaled="0"/>
              </a:gradFill>
              <a:latin typeface="Segoe UI Semilight"/>
              <a:cs typeface="Segoe UI" pitchFamily="34" charset="0"/>
            </a:endParaRPr>
          </a:p>
        </p:txBody>
      </p:sp>
      <p:sp>
        <p:nvSpPr>
          <p:cNvPr id="12" name="Rectangle 11"/>
          <p:cNvSpPr/>
          <p:nvPr/>
        </p:nvSpPr>
        <p:spPr bwMode="auto">
          <a:xfrm>
            <a:off x="1446080" y="4956089"/>
            <a:ext cx="1401571" cy="829930"/>
          </a:xfrm>
          <a:prstGeom prst="rect">
            <a:avLst/>
          </a:prstGeom>
          <a:solidFill>
            <a:srgbClr val="0078D7"/>
          </a:solidFill>
          <a:ln w="19050" cap="flat" cmpd="sng" algn="ctr">
            <a:noFill/>
            <a:prstDash val="solid"/>
            <a:miter lim="800000"/>
            <a:headEnd type="none" w="med" len="med"/>
            <a:tailEnd type="arrow"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3" name="Rectangle 12"/>
          <p:cNvSpPr/>
          <p:nvPr/>
        </p:nvSpPr>
        <p:spPr bwMode="auto">
          <a:xfrm>
            <a:off x="1446080" y="5785480"/>
            <a:ext cx="1401571" cy="559261"/>
          </a:xfrm>
          <a:prstGeom prst="rect">
            <a:avLst/>
          </a:prstGeom>
          <a:solidFill>
            <a:srgbClr val="D2D2D2"/>
          </a:solidFill>
          <a:ln w="19050" cap="flat" cmpd="sng" algn="ctr">
            <a:noFill/>
            <a:prstDash val="solid"/>
            <a:miter lim="800000"/>
            <a:headEnd type="none" w="med" len="med"/>
            <a:tailEnd type="none" w="med" len="med"/>
          </a:ln>
          <a:effectLst/>
        </p:spPr>
        <p:txBody>
          <a:bodyPr rot="0" spcFirstLastPara="0" vertOverflow="overflow" horzOverflow="overflow" vert="horz" wrap="square" lIns="186521" tIns="466302" rIns="186521" bIns="149217"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defRPr/>
            </a:pPr>
            <a:endParaRPr lang="en-US" sz="1224" kern="0" dirty="0">
              <a:gradFill>
                <a:gsLst>
                  <a:gs pos="885">
                    <a:srgbClr val="FFFFFF"/>
                  </a:gs>
                  <a:gs pos="17699">
                    <a:srgbClr val="FFFFFF"/>
                  </a:gs>
                </a:gsLst>
                <a:lin ang="5400000" scaled="0"/>
              </a:gradFill>
              <a:latin typeface="Segoe UI Semilight"/>
              <a:cs typeface="Segoe UI" pitchFamily="34" charset="0"/>
            </a:endParaRPr>
          </a:p>
        </p:txBody>
      </p:sp>
      <p:sp>
        <p:nvSpPr>
          <p:cNvPr id="14" name="Rectangle 13"/>
          <p:cNvSpPr/>
          <p:nvPr/>
        </p:nvSpPr>
        <p:spPr bwMode="auto">
          <a:xfrm>
            <a:off x="9840613" y="1867959"/>
            <a:ext cx="1401571" cy="829930"/>
          </a:xfrm>
          <a:prstGeom prst="rect">
            <a:avLst/>
          </a:prstGeom>
          <a:solidFill>
            <a:srgbClr val="0078D7"/>
          </a:solidFill>
          <a:ln w="19050" cap="flat" cmpd="sng" algn="ctr">
            <a:noFill/>
            <a:prstDash val="solid"/>
            <a:miter lim="800000"/>
            <a:headEnd type="none" w="med" len="med"/>
            <a:tailEnd type="arrow"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5" name="Rectangle 14"/>
          <p:cNvSpPr/>
          <p:nvPr/>
        </p:nvSpPr>
        <p:spPr bwMode="auto">
          <a:xfrm>
            <a:off x="9840613" y="2697349"/>
            <a:ext cx="1401571" cy="559261"/>
          </a:xfrm>
          <a:prstGeom prst="rect">
            <a:avLst/>
          </a:prstGeom>
          <a:solidFill>
            <a:srgbClr val="D2D2D2"/>
          </a:solidFill>
          <a:ln w="19050" cap="flat" cmpd="sng" algn="ctr">
            <a:noFill/>
            <a:prstDash val="solid"/>
            <a:miter lim="800000"/>
            <a:headEnd type="none" w="med" len="med"/>
            <a:tailEnd type="none" w="med" len="med"/>
          </a:ln>
          <a:effectLst/>
        </p:spPr>
        <p:txBody>
          <a:bodyPr rot="0" spcFirstLastPara="0" vertOverflow="overflow" horzOverflow="overflow" vert="horz" wrap="square" lIns="186521" tIns="466302" rIns="186521" bIns="149217"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defRPr/>
            </a:pPr>
            <a:endParaRPr lang="en-US" sz="1224" kern="0" dirty="0">
              <a:gradFill>
                <a:gsLst>
                  <a:gs pos="885">
                    <a:srgbClr val="FFFFFF"/>
                  </a:gs>
                  <a:gs pos="17699">
                    <a:srgbClr val="FFFFFF"/>
                  </a:gs>
                </a:gsLst>
                <a:lin ang="5400000" scaled="0"/>
              </a:gradFill>
              <a:latin typeface="Segoe UI Semilight"/>
              <a:cs typeface="Segoe UI" pitchFamily="34" charset="0"/>
            </a:endParaRPr>
          </a:p>
        </p:txBody>
      </p:sp>
      <p:sp>
        <p:nvSpPr>
          <p:cNvPr id="16" name="Rectangle 15"/>
          <p:cNvSpPr/>
          <p:nvPr/>
        </p:nvSpPr>
        <p:spPr bwMode="auto">
          <a:xfrm>
            <a:off x="7741799" y="1867959"/>
            <a:ext cx="1401571" cy="829930"/>
          </a:xfrm>
          <a:prstGeom prst="rect">
            <a:avLst/>
          </a:prstGeom>
          <a:solidFill>
            <a:srgbClr val="0078D7"/>
          </a:solidFill>
          <a:ln w="19050" cap="flat" cmpd="sng" algn="ctr">
            <a:noFill/>
            <a:prstDash val="solid"/>
            <a:miter lim="800000"/>
            <a:headEnd type="none" w="med" len="med"/>
            <a:tailEnd type="arrow"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7" name="Rectangle 16"/>
          <p:cNvSpPr/>
          <p:nvPr/>
        </p:nvSpPr>
        <p:spPr bwMode="auto">
          <a:xfrm>
            <a:off x="7741799" y="2697349"/>
            <a:ext cx="1401571" cy="559261"/>
          </a:xfrm>
          <a:prstGeom prst="rect">
            <a:avLst/>
          </a:prstGeom>
          <a:solidFill>
            <a:srgbClr val="D2D2D2"/>
          </a:solidFill>
          <a:ln w="19050" cap="flat" cmpd="sng" algn="ctr">
            <a:noFill/>
            <a:prstDash val="solid"/>
            <a:miter lim="800000"/>
            <a:headEnd type="none" w="med" len="med"/>
            <a:tailEnd type="none" w="med" len="med"/>
          </a:ln>
          <a:effectLst/>
        </p:spPr>
        <p:txBody>
          <a:bodyPr rot="0" spcFirstLastPara="0" vertOverflow="overflow" horzOverflow="overflow" vert="horz" wrap="square" lIns="186521" tIns="466302" rIns="186521" bIns="149217"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defRPr/>
            </a:pPr>
            <a:endParaRPr lang="en-US" sz="1224" kern="0" dirty="0">
              <a:gradFill>
                <a:gsLst>
                  <a:gs pos="885">
                    <a:srgbClr val="FFFFFF"/>
                  </a:gs>
                  <a:gs pos="17699">
                    <a:srgbClr val="FFFFFF"/>
                  </a:gs>
                </a:gsLst>
                <a:lin ang="5400000" scaled="0"/>
              </a:gradFill>
              <a:latin typeface="Segoe UI Semilight"/>
              <a:cs typeface="Segoe UI" pitchFamily="34" charset="0"/>
            </a:endParaRPr>
          </a:p>
        </p:txBody>
      </p:sp>
      <p:sp>
        <p:nvSpPr>
          <p:cNvPr id="18" name="Rectangle 17"/>
          <p:cNvSpPr/>
          <p:nvPr/>
        </p:nvSpPr>
        <p:spPr bwMode="auto">
          <a:xfrm>
            <a:off x="5644606" y="1875592"/>
            <a:ext cx="1401571" cy="829930"/>
          </a:xfrm>
          <a:prstGeom prst="rect">
            <a:avLst/>
          </a:prstGeom>
          <a:solidFill>
            <a:srgbClr val="0078D7"/>
          </a:solidFill>
          <a:ln w="19050" cap="flat" cmpd="sng" algn="ctr">
            <a:noFill/>
            <a:prstDash val="solid"/>
            <a:miter lim="800000"/>
            <a:headEnd type="none" w="med" len="med"/>
            <a:tailEnd type="arrow"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9" name="Rectangle 18"/>
          <p:cNvSpPr/>
          <p:nvPr/>
        </p:nvSpPr>
        <p:spPr bwMode="auto">
          <a:xfrm>
            <a:off x="5644606" y="2704982"/>
            <a:ext cx="1401571" cy="559261"/>
          </a:xfrm>
          <a:prstGeom prst="rect">
            <a:avLst/>
          </a:prstGeom>
          <a:solidFill>
            <a:srgbClr val="D2D2D2"/>
          </a:solidFill>
          <a:ln w="19050" cap="flat" cmpd="sng" algn="ctr">
            <a:noFill/>
            <a:prstDash val="solid"/>
            <a:miter lim="800000"/>
            <a:headEnd type="none" w="med" len="med"/>
            <a:tailEnd type="none" w="med" len="med"/>
          </a:ln>
          <a:effectLst/>
        </p:spPr>
        <p:txBody>
          <a:bodyPr rot="0" spcFirstLastPara="0" vertOverflow="overflow" horzOverflow="overflow" vert="horz" wrap="square" lIns="186521" tIns="466302" rIns="186521" bIns="149217"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defRPr/>
            </a:pPr>
            <a:endParaRPr lang="en-US" sz="1224" kern="0" dirty="0">
              <a:gradFill>
                <a:gsLst>
                  <a:gs pos="885">
                    <a:srgbClr val="FFFFFF"/>
                  </a:gs>
                  <a:gs pos="17699">
                    <a:srgbClr val="FFFFFF"/>
                  </a:gs>
                </a:gsLst>
                <a:lin ang="5400000" scaled="0"/>
              </a:gradFill>
              <a:latin typeface="Segoe UI Semilight"/>
              <a:cs typeface="Segoe UI" pitchFamily="34" charset="0"/>
            </a:endParaRPr>
          </a:p>
        </p:txBody>
      </p:sp>
      <p:sp>
        <p:nvSpPr>
          <p:cNvPr id="20" name="Rectangle 19"/>
          <p:cNvSpPr/>
          <p:nvPr/>
        </p:nvSpPr>
        <p:spPr bwMode="auto">
          <a:xfrm>
            <a:off x="3545445" y="1875592"/>
            <a:ext cx="1401571" cy="829930"/>
          </a:xfrm>
          <a:prstGeom prst="rect">
            <a:avLst/>
          </a:prstGeom>
          <a:solidFill>
            <a:srgbClr val="0078D7"/>
          </a:solidFill>
          <a:ln w="19050" cap="flat" cmpd="sng" algn="ctr">
            <a:noFill/>
            <a:prstDash val="solid"/>
            <a:miter lim="800000"/>
            <a:headEnd type="none" w="med" len="med"/>
            <a:tailEnd type="arrow"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1" name="Rectangle 20"/>
          <p:cNvSpPr/>
          <p:nvPr/>
        </p:nvSpPr>
        <p:spPr bwMode="auto">
          <a:xfrm>
            <a:off x="3545445" y="2704982"/>
            <a:ext cx="1401571" cy="559261"/>
          </a:xfrm>
          <a:prstGeom prst="rect">
            <a:avLst/>
          </a:prstGeom>
          <a:solidFill>
            <a:srgbClr val="D2D2D2"/>
          </a:solidFill>
          <a:ln w="19050" cap="flat" cmpd="sng" algn="ctr">
            <a:noFill/>
            <a:prstDash val="solid"/>
            <a:miter lim="800000"/>
            <a:headEnd type="none" w="med" len="med"/>
            <a:tailEnd type="none" w="med" len="med"/>
          </a:ln>
          <a:effectLst/>
        </p:spPr>
        <p:txBody>
          <a:bodyPr rot="0" spcFirstLastPara="0" vertOverflow="overflow" horzOverflow="overflow" vert="horz" wrap="square" lIns="186521" tIns="466302" rIns="186521" bIns="149217"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defRPr/>
            </a:pPr>
            <a:endParaRPr lang="en-US" sz="1224" kern="0" dirty="0">
              <a:gradFill>
                <a:gsLst>
                  <a:gs pos="885">
                    <a:srgbClr val="FFFFFF"/>
                  </a:gs>
                  <a:gs pos="17699">
                    <a:srgbClr val="FFFFFF"/>
                  </a:gs>
                </a:gsLst>
                <a:lin ang="5400000" scaled="0"/>
              </a:gradFill>
              <a:latin typeface="Segoe UI Semilight"/>
              <a:cs typeface="Segoe UI" pitchFamily="34" charset="0"/>
            </a:endParaRPr>
          </a:p>
        </p:txBody>
      </p:sp>
      <p:sp>
        <p:nvSpPr>
          <p:cNvPr id="22" name="Rectangle 21"/>
          <p:cNvSpPr/>
          <p:nvPr/>
        </p:nvSpPr>
        <p:spPr bwMode="auto">
          <a:xfrm>
            <a:off x="1446080" y="1875592"/>
            <a:ext cx="1401571" cy="829930"/>
          </a:xfrm>
          <a:prstGeom prst="rect">
            <a:avLst/>
          </a:prstGeom>
          <a:solidFill>
            <a:srgbClr val="0078D7"/>
          </a:solidFill>
          <a:ln w="19050" cap="flat" cmpd="sng" algn="ctr">
            <a:noFill/>
            <a:prstDash val="solid"/>
            <a:miter lim="800000"/>
            <a:headEnd type="none" w="med" len="med"/>
            <a:tailEnd type="arrow"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3" name="Rectangle 22"/>
          <p:cNvSpPr/>
          <p:nvPr/>
        </p:nvSpPr>
        <p:spPr bwMode="auto">
          <a:xfrm>
            <a:off x="1446080" y="2704982"/>
            <a:ext cx="1401571" cy="559261"/>
          </a:xfrm>
          <a:prstGeom prst="rect">
            <a:avLst/>
          </a:prstGeom>
          <a:solidFill>
            <a:srgbClr val="D2D2D2"/>
          </a:solidFill>
          <a:ln w="19050" cap="flat" cmpd="sng" algn="ctr">
            <a:noFill/>
            <a:prstDash val="solid"/>
            <a:miter lim="800000"/>
            <a:headEnd type="none" w="med" len="med"/>
            <a:tailEnd type="none" w="med" len="med"/>
          </a:ln>
          <a:effectLst/>
        </p:spPr>
        <p:txBody>
          <a:bodyPr rot="0" spcFirstLastPara="0" vertOverflow="overflow" horzOverflow="overflow" vert="horz" wrap="square" lIns="186521" tIns="466302" rIns="186521" bIns="149217"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defRPr/>
            </a:pPr>
            <a:endParaRPr lang="en-US" sz="1224" kern="0" dirty="0">
              <a:gradFill>
                <a:gsLst>
                  <a:gs pos="80531">
                    <a:srgbClr val="353535"/>
                  </a:gs>
                  <a:gs pos="44000">
                    <a:srgbClr val="353535"/>
                  </a:gs>
                </a:gsLst>
                <a:lin ang="5400000" scaled="0"/>
              </a:gradFill>
              <a:latin typeface="Segoe UI Semilight"/>
              <a:cs typeface="Segoe UI" pitchFamily="34" charset="0"/>
            </a:endParaRPr>
          </a:p>
        </p:txBody>
      </p:sp>
      <p:grpSp>
        <p:nvGrpSpPr>
          <p:cNvPr id="24" name="Group 20"/>
          <p:cNvGrpSpPr>
            <a:grpSpLocks noChangeAspect="1"/>
          </p:cNvGrpSpPr>
          <p:nvPr/>
        </p:nvGrpSpPr>
        <p:grpSpPr bwMode="auto">
          <a:xfrm>
            <a:off x="1818625" y="3700074"/>
            <a:ext cx="653008" cy="882642"/>
            <a:chOff x="3824" y="2081"/>
            <a:chExt cx="182" cy="246"/>
          </a:xfrm>
        </p:grpSpPr>
        <p:sp>
          <p:nvSpPr>
            <p:cNvPr id="25" name="Freeform 21"/>
            <p:cNvSpPr>
              <a:spLocks/>
            </p:cNvSpPr>
            <p:nvPr/>
          </p:nvSpPr>
          <p:spPr bwMode="auto">
            <a:xfrm>
              <a:off x="3824" y="2081"/>
              <a:ext cx="182" cy="246"/>
            </a:xfrm>
            <a:custGeom>
              <a:avLst/>
              <a:gdLst>
                <a:gd name="T0" fmla="*/ 182 w 182"/>
                <a:gd name="T1" fmla="*/ 246 h 246"/>
                <a:gd name="T2" fmla="*/ 182 w 182"/>
                <a:gd name="T3" fmla="*/ 58 h 246"/>
                <a:gd name="T4" fmla="*/ 124 w 182"/>
                <a:gd name="T5" fmla="*/ 0 h 246"/>
                <a:gd name="T6" fmla="*/ 0 w 182"/>
                <a:gd name="T7" fmla="*/ 0 h 246"/>
                <a:gd name="T8" fmla="*/ 0 w 182"/>
                <a:gd name="T9" fmla="*/ 246 h 246"/>
                <a:gd name="T10" fmla="*/ 182 w 182"/>
                <a:gd name="T11" fmla="*/ 246 h 246"/>
              </a:gdLst>
              <a:ahLst/>
              <a:cxnLst>
                <a:cxn ang="0">
                  <a:pos x="T0" y="T1"/>
                </a:cxn>
                <a:cxn ang="0">
                  <a:pos x="T2" y="T3"/>
                </a:cxn>
                <a:cxn ang="0">
                  <a:pos x="T4" y="T5"/>
                </a:cxn>
                <a:cxn ang="0">
                  <a:pos x="T6" y="T7"/>
                </a:cxn>
                <a:cxn ang="0">
                  <a:pos x="T8" y="T9"/>
                </a:cxn>
                <a:cxn ang="0">
                  <a:pos x="T10" y="T11"/>
                </a:cxn>
              </a:cxnLst>
              <a:rect l="0" t="0" r="r" b="b"/>
              <a:pathLst>
                <a:path w="182" h="246">
                  <a:moveTo>
                    <a:pt x="182" y="246"/>
                  </a:moveTo>
                  <a:lnTo>
                    <a:pt x="182" y="58"/>
                  </a:lnTo>
                  <a:lnTo>
                    <a:pt x="124" y="0"/>
                  </a:lnTo>
                  <a:lnTo>
                    <a:pt x="0" y="0"/>
                  </a:lnTo>
                  <a:lnTo>
                    <a:pt x="0" y="246"/>
                  </a:lnTo>
                  <a:lnTo>
                    <a:pt x="182" y="246"/>
                  </a:lnTo>
                  <a:close/>
                </a:path>
              </a:pathLst>
            </a:custGeom>
            <a:noFill/>
            <a:ln w="3492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26" name="Freeform 22"/>
            <p:cNvSpPr>
              <a:spLocks/>
            </p:cNvSpPr>
            <p:nvPr/>
          </p:nvSpPr>
          <p:spPr bwMode="auto">
            <a:xfrm>
              <a:off x="3945" y="2081"/>
              <a:ext cx="61" cy="61"/>
            </a:xfrm>
            <a:custGeom>
              <a:avLst/>
              <a:gdLst>
                <a:gd name="T0" fmla="*/ 0 w 66"/>
                <a:gd name="T1" fmla="*/ 0 h 66"/>
                <a:gd name="T2" fmla="*/ 0 w 66"/>
                <a:gd name="T3" fmla="*/ 66 h 66"/>
                <a:gd name="T4" fmla="*/ 66 w 66"/>
                <a:gd name="T5" fmla="*/ 66 h 66"/>
              </a:gdLst>
              <a:ahLst/>
              <a:cxnLst>
                <a:cxn ang="0">
                  <a:pos x="T0" y="T1"/>
                </a:cxn>
                <a:cxn ang="0">
                  <a:pos x="T2" y="T3"/>
                </a:cxn>
                <a:cxn ang="0">
                  <a:pos x="T4" y="T5"/>
                </a:cxn>
              </a:cxnLst>
              <a:rect l="0" t="0" r="r" b="b"/>
              <a:pathLst>
                <a:path w="66" h="66">
                  <a:moveTo>
                    <a:pt x="0" y="0"/>
                  </a:moveTo>
                  <a:lnTo>
                    <a:pt x="0" y="66"/>
                  </a:lnTo>
                  <a:lnTo>
                    <a:pt x="66" y="66"/>
                  </a:lnTo>
                </a:path>
              </a:pathLst>
            </a:custGeom>
            <a:noFill/>
            <a:ln w="3492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grpSp>
      <p:sp>
        <p:nvSpPr>
          <p:cNvPr id="27" name="TextBox 26"/>
          <p:cNvSpPr txBox="1"/>
          <p:nvPr/>
        </p:nvSpPr>
        <p:spPr>
          <a:xfrm>
            <a:off x="4827702" y="1614765"/>
            <a:ext cx="3030413" cy="172909"/>
          </a:xfrm>
          <a:prstGeom prst="rect">
            <a:avLst/>
          </a:prstGeom>
          <a:noFill/>
        </p:spPr>
        <p:txBody>
          <a:bodyPr wrap="none" lIns="0" tIns="0" rIns="0" bIns="0" rtlCol="0" anchor="ctr" anchorCtr="0">
            <a:spAutoFit/>
          </a:bodyPr>
          <a:lstStyle/>
          <a:p>
            <a:pPr algn="ctr" defTabSz="951304">
              <a:lnSpc>
                <a:spcPct val="90000"/>
              </a:lnSpc>
              <a:spcAft>
                <a:spcPts val="612"/>
              </a:spcAft>
              <a:defRPr/>
            </a:pPr>
            <a:r>
              <a:rPr lang="en-US" sz="1224" dirty="0">
                <a:gradFill>
                  <a:gsLst>
                    <a:gs pos="65487">
                      <a:srgbClr val="0078D7"/>
                    </a:gs>
                    <a:gs pos="54000">
                      <a:srgbClr val="0078D7"/>
                    </a:gs>
                  </a:gsLst>
                  <a:lin ang="5400000" scaled="0"/>
                </a:gradFill>
                <a:latin typeface="Segoe Pro Semibold" panose="020B0702040504020203" pitchFamily="34" charset="0"/>
              </a:rPr>
              <a:t>OPERATION STEPS TO CREATE ITINERARY</a:t>
            </a:r>
          </a:p>
        </p:txBody>
      </p:sp>
      <p:grpSp>
        <p:nvGrpSpPr>
          <p:cNvPr id="28" name="Group 4"/>
          <p:cNvGrpSpPr>
            <a:grpSpLocks noChangeAspect="1"/>
          </p:cNvGrpSpPr>
          <p:nvPr/>
        </p:nvGrpSpPr>
        <p:grpSpPr bwMode="auto">
          <a:xfrm>
            <a:off x="1896440" y="2029515"/>
            <a:ext cx="497382" cy="541108"/>
            <a:chOff x="2276" y="1480"/>
            <a:chExt cx="182" cy="198"/>
          </a:xfrm>
        </p:grpSpPr>
        <p:sp>
          <p:nvSpPr>
            <p:cNvPr id="29" name="Line 5"/>
            <p:cNvSpPr>
              <a:spLocks noChangeShapeType="1"/>
            </p:cNvSpPr>
            <p:nvPr/>
          </p:nvSpPr>
          <p:spPr bwMode="auto">
            <a:xfrm>
              <a:off x="2384" y="1618"/>
              <a:ext cx="4" cy="10"/>
            </a:xfrm>
            <a:prstGeom prst="line">
              <a:avLst/>
            </a:prstGeom>
            <a:noFill/>
            <a:ln w="349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30" name="Line 6"/>
            <p:cNvSpPr>
              <a:spLocks noChangeShapeType="1"/>
            </p:cNvSpPr>
            <p:nvPr/>
          </p:nvSpPr>
          <p:spPr bwMode="auto">
            <a:xfrm>
              <a:off x="2346" y="1530"/>
              <a:ext cx="5" cy="12"/>
            </a:xfrm>
            <a:prstGeom prst="line">
              <a:avLst/>
            </a:prstGeom>
            <a:noFill/>
            <a:ln w="349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31" name="Line 7"/>
            <p:cNvSpPr>
              <a:spLocks noChangeShapeType="1"/>
            </p:cNvSpPr>
            <p:nvPr/>
          </p:nvSpPr>
          <p:spPr bwMode="auto">
            <a:xfrm flipH="1">
              <a:off x="2346" y="1618"/>
              <a:ext cx="5" cy="10"/>
            </a:xfrm>
            <a:prstGeom prst="line">
              <a:avLst/>
            </a:prstGeom>
            <a:noFill/>
            <a:ln w="349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32" name="Line 8"/>
            <p:cNvSpPr>
              <a:spLocks noChangeShapeType="1"/>
            </p:cNvSpPr>
            <p:nvPr/>
          </p:nvSpPr>
          <p:spPr bwMode="auto">
            <a:xfrm flipH="1">
              <a:off x="2384" y="1530"/>
              <a:ext cx="4" cy="12"/>
            </a:xfrm>
            <a:prstGeom prst="line">
              <a:avLst/>
            </a:prstGeom>
            <a:noFill/>
            <a:ln w="349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33" name="Line 9"/>
            <p:cNvSpPr>
              <a:spLocks noChangeShapeType="1"/>
            </p:cNvSpPr>
            <p:nvPr/>
          </p:nvSpPr>
          <p:spPr bwMode="auto">
            <a:xfrm>
              <a:off x="2406" y="1595"/>
              <a:ext cx="11" cy="5"/>
            </a:xfrm>
            <a:prstGeom prst="line">
              <a:avLst/>
            </a:prstGeom>
            <a:noFill/>
            <a:ln w="349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34" name="Line 10"/>
            <p:cNvSpPr>
              <a:spLocks noChangeShapeType="1"/>
            </p:cNvSpPr>
            <p:nvPr/>
          </p:nvSpPr>
          <p:spPr bwMode="auto">
            <a:xfrm>
              <a:off x="2318" y="1558"/>
              <a:ext cx="10" cy="7"/>
            </a:xfrm>
            <a:prstGeom prst="line">
              <a:avLst/>
            </a:prstGeom>
            <a:noFill/>
            <a:ln w="349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35" name="Line 11"/>
            <p:cNvSpPr>
              <a:spLocks noChangeShapeType="1"/>
            </p:cNvSpPr>
            <p:nvPr/>
          </p:nvSpPr>
          <p:spPr bwMode="auto">
            <a:xfrm flipV="1">
              <a:off x="2406" y="1558"/>
              <a:ext cx="11" cy="7"/>
            </a:xfrm>
            <a:prstGeom prst="line">
              <a:avLst/>
            </a:prstGeom>
            <a:noFill/>
            <a:ln w="349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36" name="Line 12"/>
            <p:cNvSpPr>
              <a:spLocks noChangeShapeType="1"/>
            </p:cNvSpPr>
            <p:nvPr/>
          </p:nvSpPr>
          <p:spPr bwMode="auto">
            <a:xfrm flipV="1">
              <a:off x="2318" y="1595"/>
              <a:ext cx="10" cy="5"/>
            </a:xfrm>
            <a:prstGeom prst="line">
              <a:avLst/>
            </a:prstGeom>
            <a:noFill/>
            <a:ln w="349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37" name="Oval 13"/>
            <p:cNvSpPr>
              <a:spLocks noChangeArrowheads="1"/>
            </p:cNvSpPr>
            <p:nvPr/>
          </p:nvSpPr>
          <p:spPr bwMode="auto">
            <a:xfrm>
              <a:off x="2330" y="1542"/>
              <a:ext cx="74" cy="76"/>
            </a:xfrm>
            <a:prstGeom prst="ellipse">
              <a:avLst/>
            </a:prstGeom>
            <a:noFill/>
            <a:ln w="349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38" name="Freeform 14"/>
            <p:cNvSpPr>
              <a:spLocks/>
            </p:cNvSpPr>
            <p:nvPr/>
          </p:nvSpPr>
          <p:spPr bwMode="auto">
            <a:xfrm>
              <a:off x="2276" y="1492"/>
              <a:ext cx="66" cy="176"/>
            </a:xfrm>
            <a:custGeom>
              <a:avLst/>
              <a:gdLst>
                <a:gd name="T0" fmla="*/ 32 w 32"/>
                <a:gd name="T1" fmla="*/ 85 h 85"/>
                <a:gd name="T2" fmla="*/ 0 w 32"/>
                <a:gd name="T3" fmla="*/ 42 h 85"/>
                <a:gd name="T4" fmla="*/ 32 w 32"/>
                <a:gd name="T5" fmla="*/ 0 h 85"/>
              </a:gdLst>
              <a:ahLst/>
              <a:cxnLst>
                <a:cxn ang="0">
                  <a:pos x="T0" y="T1"/>
                </a:cxn>
                <a:cxn ang="0">
                  <a:pos x="T2" y="T3"/>
                </a:cxn>
                <a:cxn ang="0">
                  <a:pos x="T4" y="T5"/>
                </a:cxn>
              </a:cxnLst>
              <a:rect l="0" t="0" r="r" b="b"/>
              <a:pathLst>
                <a:path w="32" h="85">
                  <a:moveTo>
                    <a:pt x="32" y="85"/>
                  </a:moveTo>
                  <a:cubicBezTo>
                    <a:pt x="14" y="79"/>
                    <a:pt x="0" y="62"/>
                    <a:pt x="0" y="42"/>
                  </a:cubicBezTo>
                  <a:cubicBezTo>
                    <a:pt x="0" y="22"/>
                    <a:pt x="14" y="5"/>
                    <a:pt x="32" y="0"/>
                  </a:cubicBezTo>
                </a:path>
              </a:pathLst>
            </a:custGeom>
            <a:noFill/>
            <a:ln w="349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39" name="Freeform 15"/>
            <p:cNvSpPr>
              <a:spLocks/>
            </p:cNvSpPr>
            <p:nvPr/>
          </p:nvSpPr>
          <p:spPr bwMode="auto">
            <a:xfrm>
              <a:off x="2392" y="1492"/>
              <a:ext cx="66" cy="176"/>
            </a:xfrm>
            <a:custGeom>
              <a:avLst/>
              <a:gdLst>
                <a:gd name="T0" fmla="*/ 0 w 32"/>
                <a:gd name="T1" fmla="*/ 0 h 85"/>
                <a:gd name="T2" fmla="*/ 32 w 32"/>
                <a:gd name="T3" fmla="*/ 42 h 85"/>
                <a:gd name="T4" fmla="*/ 0 w 32"/>
                <a:gd name="T5" fmla="*/ 85 h 85"/>
              </a:gdLst>
              <a:ahLst/>
              <a:cxnLst>
                <a:cxn ang="0">
                  <a:pos x="T0" y="T1"/>
                </a:cxn>
                <a:cxn ang="0">
                  <a:pos x="T2" y="T3"/>
                </a:cxn>
                <a:cxn ang="0">
                  <a:pos x="T4" y="T5"/>
                </a:cxn>
              </a:cxnLst>
              <a:rect l="0" t="0" r="r" b="b"/>
              <a:pathLst>
                <a:path w="32" h="85">
                  <a:moveTo>
                    <a:pt x="0" y="0"/>
                  </a:moveTo>
                  <a:cubicBezTo>
                    <a:pt x="18" y="5"/>
                    <a:pt x="32" y="22"/>
                    <a:pt x="32" y="42"/>
                  </a:cubicBezTo>
                  <a:cubicBezTo>
                    <a:pt x="32" y="62"/>
                    <a:pt x="18" y="79"/>
                    <a:pt x="0" y="85"/>
                  </a:cubicBezTo>
                </a:path>
              </a:pathLst>
            </a:custGeom>
            <a:noFill/>
            <a:ln w="349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40" name="Freeform 16"/>
            <p:cNvSpPr>
              <a:spLocks/>
            </p:cNvSpPr>
            <p:nvPr/>
          </p:nvSpPr>
          <p:spPr bwMode="auto">
            <a:xfrm>
              <a:off x="2392" y="1480"/>
              <a:ext cx="31" cy="41"/>
            </a:xfrm>
            <a:custGeom>
              <a:avLst/>
              <a:gdLst>
                <a:gd name="T0" fmla="*/ 8 w 31"/>
                <a:gd name="T1" fmla="*/ 41 h 41"/>
                <a:gd name="T2" fmla="*/ 0 w 31"/>
                <a:gd name="T3" fmla="*/ 8 h 41"/>
                <a:gd name="T4" fmla="*/ 31 w 31"/>
                <a:gd name="T5" fmla="*/ 0 h 41"/>
              </a:gdLst>
              <a:ahLst/>
              <a:cxnLst>
                <a:cxn ang="0">
                  <a:pos x="T0" y="T1"/>
                </a:cxn>
                <a:cxn ang="0">
                  <a:pos x="T2" y="T3"/>
                </a:cxn>
                <a:cxn ang="0">
                  <a:pos x="T4" y="T5"/>
                </a:cxn>
              </a:cxnLst>
              <a:rect l="0" t="0" r="r" b="b"/>
              <a:pathLst>
                <a:path w="31" h="41">
                  <a:moveTo>
                    <a:pt x="8" y="41"/>
                  </a:moveTo>
                  <a:lnTo>
                    <a:pt x="0" y="8"/>
                  </a:lnTo>
                  <a:lnTo>
                    <a:pt x="31" y="0"/>
                  </a:lnTo>
                </a:path>
              </a:pathLst>
            </a:custGeom>
            <a:noFill/>
            <a:ln w="349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41" name="Freeform 17"/>
            <p:cNvSpPr>
              <a:spLocks/>
            </p:cNvSpPr>
            <p:nvPr/>
          </p:nvSpPr>
          <p:spPr bwMode="auto">
            <a:xfrm>
              <a:off x="2311" y="1637"/>
              <a:ext cx="31" cy="41"/>
            </a:xfrm>
            <a:custGeom>
              <a:avLst/>
              <a:gdLst>
                <a:gd name="T0" fmla="*/ 23 w 31"/>
                <a:gd name="T1" fmla="*/ 0 h 41"/>
                <a:gd name="T2" fmla="*/ 31 w 31"/>
                <a:gd name="T3" fmla="*/ 33 h 41"/>
                <a:gd name="T4" fmla="*/ 0 w 31"/>
                <a:gd name="T5" fmla="*/ 41 h 41"/>
              </a:gdLst>
              <a:ahLst/>
              <a:cxnLst>
                <a:cxn ang="0">
                  <a:pos x="T0" y="T1"/>
                </a:cxn>
                <a:cxn ang="0">
                  <a:pos x="T2" y="T3"/>
                </a:cxn>
                <a:cxn ang="0">
                  <a:pos x="T4" y="T5"/>
                </a:cxn>
              </a:cxnLst>
              <a:rect l="0" t="0" r="r" b="b"/>
              <a:pathLst>
                <a:path w="31" h="41">
                  <a:moveTo>
                    <a:pt x="23" y="0"/>
                  </a:moveTo>
                  <a:lnTo>
                    <a:pt x="31" y="33"/>
                  </a:lnTo>
                  <a:lnTo>
                    <a:pt x="0" y="41"/>
                  </a:lnTo>
                </a:path>
              </a:pathLst>
            </a:custGeom>
            <a:noFill/>
            <a:ln w="349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grpSp>
      <p:sp>
        <p:nvSpPr>
          <p:cNvPr id="42" name="Rectangle 41"/>
          <p:cNvSpPr/>
          <p:nvPr/>
        </p:nvSpPr>
        <p:spPr bwMode="auto">
          <a:xfrm>
            <a:off x="1058155" y="2298307"/>
            <a:ext cx="310868" cy="171611"/>
          </a:xfrm>
          <a:prstGeom prst="rect">
            <a:avLst/>
          </a:prstGeom>
          <a:solidFill>
            <a:srgbClr val="E6E6E6"/>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43" name="Group 4"/>
          <p:cNvGrpSpPr>
            <a:grpSpLocks noChangeAspect="1"/>
          </p:cNvGrpSpPr>
          <p:nvPr/>
        </p:nvGrpSpPr>
        <p:grpSpPr bwMode="auto">
          <a:xfrm>
            <a:off x="3995063" y="2029515"/>
            <a:ext cx="497382" cy="541108"/>
            <a:chOff x="2276" y="1480"/>
            <a:chExt cx="182" cy="198"/>
          </a:xfrm>
        </p:grpSpPr>
        <p:sp>
          <p:nvSpPr>
            <p:cNvPr id="44" name="Line 5"/>
            <p:cNvSpPr>
              <a:spLocks noChangeShapeType="1"/>
            </p:cNvSpPr>
            <p:nvPr/>
          </p:nvSpPr>
          <p:spPr bwMode="auto">
            <a:xfrm>
              <a:off x="2384" y="1618"/>
              <a:ext cx="4" cy="10"/>
            </a:xfrm>
            <a:prstGeom prst="line">
              <a:avLst/>
            </a:prstGeom>
            <a:noFill/>
            <a:ln w="349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45" name="Line 6"/>
            <p:cNvSpPr>
              <a:spLocks noChangeShapeType="1"/>
            </p:cNvSpPr>
            <p:nvPr/>
          </p:nvSpPr>
          <p:spPr bwMode="auto">
            <a:xfrm>
              <a:off x="2346" y="1530"/>
              <a:ext cx="5" cy="12"/>
            </a:xfrm>
            <a:prstGeom prst="line">
              <a:avLst/>
            </a:prstGeom>
            <a:noFill/>
            <a:ln w="349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46" name="Line 7"/>
            <p:cNvSpPr>
              <a:spLocks noChangeShapeType="1"/>
            </p:cNvSpPr>
            <p:nvPr/>
          </p:nvSpPr>
          <p:spPr bwMode="auto">
            <a:xfrm flipH="1">
              <a:off x="2346" y="1618"/>
              <a:ext cx="5" cy="10"/>
            </a:xfrm>
            <a:prstGeom prst="line">
              <a:avLst/>
            </a:prstGeom>
            <a:noFill/>
            <a:ln w="349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47" name="Line 8"/>
            <p:cNvSpPr>
              <a:spLocks noChangeShapeType="1"/>
            </p:cNvSpPr>
            <p:nvPr/>
          </p:nvSpPr>
          <p:spPr bwMode="auto">
            <a:xfrm flipH="1">
              <a:off x="2384" y="1530"/>
              <a:ext cx="4" cy="12"/>
            </a:xfrm>
            <a:prstGeom prst="line">
              <a:avLst/>
            </a:prstGeom>
            <a:noFill/>
            <a:ln w="349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48" name="Line 9"/>
            <p:cNvSpPr>
              <a:spLocks noChangeShapeType="1"/>
            </p:cNvSpPr>
            <p:nvPr/>
          </p:nvSpPr>
          <p:spPr bwMode="auto">
            <a:xfrm>
              <a:off x="2406" y="1595"/>
              <a:ext cx="11" cy="5"/>
            </a:xfrm>
            <a:prstGeom prst="line">
              <a:avLst/>
            </a:prstGeom>
            <a:noFill/>
            <a:ln w="349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49" name="Line 10"/>
            <p:cNvSpPr>
              <a:spLocks noChangeShapeType="1"/>
            </p:cNvSpPr>
            <p:nvPr/>
          </p:nvSpPr>
          <p:spPr bwMode="auto">
            <a:xfrm>
              <a:off x="2318" y="1558"/>
              <a:ext cx="10" cy="7"/>
            </a:xfrm>
            <a:prstGeom prst="line">
              <a:avLst/>
            </a:prstGeom>
            <a:noFill/>
            <a:ln w="349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50" name="Line 11"/>
            <p:cNvSpPr>
              <a:spLocks noChangeShapeType="1"/>
            </p:cNvSpPr>
            <p:nvPr/>
          </p:nvSpPr>
          <p:spPr bwMode="auto">
            <a:xfrm flipV="1">
              <a:off x="2406" y="1558"/>
              <a:ext cx="11" cy="7"/>
            </a:xfrm>
            <a:prstGeom prst="line">
              <a:avLst/>
            </a:prstGeom>
            <a:noFill/>
            <a:ln w="349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51" name="Line 12"/>
            <p:cNvSpPr>
              <a:spLocks noChangeShapeType="1"/>
            </p:cNvSpPr>
            <p:nvPr/>
          </p:nvSpPr>
          <p:spPr bwMode="auto">
            <a:xfrm flipV="1">
              <a:off x="2318" y="1595"/>
              <a:ext cx="10" cy="5"/>
            </a:xfrm>
            <a:prstGeom prst="line">
              <a:avLst/>
            </a:prstGeom>
            <a:noFill/>
            <a:ln w="349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52" name="Oval 13"/>
            <p:cNvSpPr>
              <a:spLocks noChangeArrowheads="1"/>
            </p:cNvSpPr>
            <p:nvPr/>
          </p:nvSpPr>
          <p:spPr bwMode="auto">
            <a:xfrm>
              <a:off x="2330" y="1542"/>
              <a:ext cx="74" cy="76"/>
            </a:xfrm>
            <a:prstGeom prst="ellipse">
              <a:avLst/>
            </a:prstGeom>
            <a:noFill/>
            <a:ln w="349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53" name="Freeform 14"/>
            <p:cNvSpPr>
              <a:spLocks/>
            </p:cNvSpPr>
            <p:nvPr/>
          </p:nvSpPr>
          <p:spPr bwMode="auto">
            <a:xfrm>
              <a:off x="2276" y="1492"/>
              <a:ext cx="66" cy="176"/>
            </a:xfrm>
            <a:custGeom>
              <a:avLst/>
              <a:gdLst>
                <a:gd name="T0" fmla="*/ 32 w 32"/>
                <a:gd name="T1" fmla="*/ 85 h 85"/>
                <a:gd name="T2" fmla="*/ 0 w 32"/>
                <a:gd name="T3" fmla="*/ 42 h 85"/>
                <a:gd name="T4" fmla="*/ 32 w 32"/>
                <a:gd name="T5" fmla="*/ 0 h 85"/>
              </a:gdLst>
              <a:ahLst/>
              <a:cxnLst>
                <a:cxn ang="0">
                  <a:pos x="T0" y="T1"/>
                </a:cxn>
                <a:cxn ang="0">
                  <a:pos x="T2" y="T3"/>
                </a:cxn>
                <a:cxn ang="0">
                  <a:pos x="T4" y="T5"/>
                </a:cxn>
              </a:cxnLst>
              <a:rect l="0" t="0" r="r" b="b"/>
              <a:pathLst>
                <a:path w="32" h="85">
                  <a:moveTo>
                    <a:pt x="32" y="85"/>
                  </a:moveTo>
                  <a:cubicBezTo>
                    <a:pt x="14" y="79"/>
                    <a:pt x="0" y="62"/>
                    <a:pt x="0" y="42"/>
                  </a:cubicBezTo>
                  <a:cubicBezTo>
                    <a:pt x="0" y="22"/>
                    <a:pt x="14" y="5"/>
                    <a:pt x="32" y="0"/>
                  </a:cubicBezTo>
                </a:path>
              </a:pathLst>
            </a:custGeom>
            <a:noFill/>
            <a:ln w="349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54" name="Freeform 15"/>
            <p:cNvSpPr>
              <a:spLocks/>
            </p:cNvSpPr>
            <p:nvPr/>
          </p:nvSpPr>
          <p:spPr bwMode="auto">
            <a:xfrm>
              <a:off x="2392" y="1492"/>
              <a:ext cx="66" cy="176"/>
            </a:xfrm>
            <a:custGeom>
              <a:avLst/>
              <a:gdLst>
                <a:gd name="T0" fmla="*/ 0 w 32"/>
                <a:gd name="T1" fmla="*/ 0 h 85"/>
                <a:gd name="T2" fmla="*/ 32 w 32"/>
                <a:gd name="T3" fmla="*/ 42 h 85"/>
                <a:gd name="T4" fmla="*/ 0 w 32"/>
                <a:gd name="T5" fmla="*/ 85 h 85"/>
              </a:gdLst>
              <a:ahLst/>
              <a:cxnLst>
                <a:cxn ang="0">
                  <a:pos x="T0" y="T1"/>
                </a:cxn>
                <a:cxn ang="0">
                  <a:pos x="T2" y="T3"/>
                </a:cxn>
                <a:cxn ang="0">
                  <a:pos x="T4" y="T5"/>
                </a:cxn>
              </a:cxnLst>
              <a:rect l="0" t="0" r="r" b="b"/>
              <a:pathLst>
                <a:path w="32" h="85">
                  <a:moveTo>
                    <a:pt x="0" y="0"/>
                  </a:moveTo>
                  <a:cubicBezTo>
                    <a:pt x="18" y="5"/>
                    <a:pt x="32" y="22"/>
                    <a:pt x="32" y="42"/>
                  </a:cubicBezTo>
                  <a:cubicBezTo>
                    <a:pt x="32" y="62"/>
                    <a:pt x="18" y="79"/>
                    <a:pt x="0" y="85"/>
                  </a:cubicBezTo>
                </a:path>
              </a:pathLst>
            </a:custGeom>
            <a:noFill/>
            <a:ln w="349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55" name="Freeform 16"/>
            <p:cNvSpPr>
              <a:spLocks/>
            </p:cNvSpPr>
            <p:nvPr/>
          </p:nvSpPr>
          <p:spPr bwMode="auto">
            <a:xfrm>
              <a:off x="2392" y="1480"/>
              <a:ext cx="31" cy="41"/>
            </a:xfrm>
            <a:custGeom>
              <a:avLst/>
              <a:gdLst>
                <a:gd name="T0" fmla="*/ 8 w 31"/>
                <a:gd name="T1" fmla="*/ 41 h 41"/>
                <a:gd name="T2" fmla="*/ 0 w 31"/>
                <a:gd name="T3" fmla="*/ 8 h 41"/>
                <a:gd name="T4" fmla="*/ 31 w 31"/>
                <a:gd name="T5" fmla="*/ 0 h 41"/>
              </a:gdLst>
              <a:ahLst/>
              <a:cxnLst>
                <a:cxn ang="0">
                  <a:pos x="T0" y="T1"/>
                </a:cxn>
                <a:cxn ang="0">
                  <a:pos x="T2" y="T3"/>
                </a:cxn>
                <a:cxn ang="0">
                  <a:pos x="T4" y="T5"/>
                </a:cxn>
              </a:cxnLst>
              <a:rect l="0" t="0" r="r" b="b"/>
              <a:pathLst>
                <a:path w="31" h="41">
                  <a:moveTo>
                    <a:pt x="8" y="41"/>
                  </a:moveTo>
                  <a:lnTo>
                    <a:pt x="0" y="8"/>
                  </a:lnTo>
                  <a:lnTo>
                    <a:pt x="31" y="0"/>
                  </a:lnTo>
                </a:path>
              </a:pathLst>
            </a:custGeom>
            <a:noFill/>
            <a:ln w="349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56" name="Freeform 17"/>
            <p:cNvSpPr>
              <a:spLocks/>
            </p:cNvSpPr>
            <p:nvPr/>
          </p:nvSpPr>
          <p:spPr bwMode="auto">
            <a:xfrm>
              <a:off x="2311" y="1637"/>
              <a:ext cx="31" cy="41"/>
            </a:xfrm>
            <a:custGeom>
              <a:avLst/>
              <a:gdLst>
                <a:gd name="T0" fmla="*/ 23 w 31"/>
                <a:gd name="T1" fmla="*/ 0 h 41"/>
                <a:gd name="T2" fmla="*/ 31 w 31"/>
                <a:gd name="T3" fmla="*/ 33 h 41"/>
                <a:gd name="T4" fmla="*/ 0 w 31"/>
                <a:gd name="T5" fmla="*/ 41 h 41"/>
              </a:gdLst>
              <a:ahLst/>
              <a:cxnLst>
                <a:cxn ang="0">
                  <a:pos x="T0" y="T1"/>
                </a:cxn>
                <a:cxn ang="0">
                  <a:pos x="T2" y="T3"/>
                </a:cxn>
                <a:cxn ang="0">
                  <a:pos x="T4" y="T5"/>
                </a:cxn>
              </a:cxnLst>
              <a:rect l="0" t="0" r="r" b="b"/>
              <a:pathLst>
                <a:path w="31" h="41">
                  <a:moveTo>
                    <a:pt x="23" y="0"/>
                  </a:moveTo>
                  <a:lnTo>
                    <a:pt x="31" y="33"/>
                  </a:lnTo>
                  <a:lnTo>
                    <a:pt x="0" y="41"/>
                  </a:lnTo>
                </a:path>
              </a:pathLst>
            </a:custGeom>
            <a:noFill/>
            <a:ln w="349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grpSp>
      <p:grpSp>
        <p:nvGrpSpPr>
          <p:cNvPr id="57" name="Group 4"/>
          <p:cNvGrpSpPr>
            <a:grpSpLocks noChangeAspect="1"/>
          </p:cNvGrpSpPr>
          <p:nvPr/>
        </p:nvGrpSpPr>
        <p:grpSpPr bwMode="auto">
          <a:xfrm>
            <a:off x="6093687" y="2029515"/>
            <a:ext cx="497382" cy="541108"/>
            <a:chOff x="2276" y="1480"/>
            <a:chExt cx="182" cy="198"/>
          </a:xfrm>
        </p:grpSpPr>
        <p:sp>
          <p:nvSpPr>
            <p:cNvPr id="58" name="Line 5"/>
            <p:cNvSpPr>
              <a:spLocks noChangeShapeType="1"/>
            </p:cNvSpPr>
            <p:nvPr/>
          </p:nvSpPr>
          <p:spPr bwMode="auto">
            <a:xfrm>
              <a:off x="2384" y="1618"/>
              <a:ext cx="4" cy="10"/>
            </a:xfrm>
            <a:prstGeom prst="line">
              <a:avLst/>
            </a:prstGeom>
            <a:noFill/>
            <a:ln w="349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59" name="Line 6"/>
            <p:cNvSpPr>
              <a:spLocks noChangeShapeType="1"/>
            </p:cNvSpPr>
            <p:nvPr/>
          </p:nvSpPr>
          <p:spPr bwMode="auto">
            <a:xfrm>
              <a:off x="2346" y="1530"/>
              <a:ext cx="5" cy="12"/>
            </a:xfrm>
            <a:prstGeom prst="line">
              <a:avLst/>
            </a:prstGeom>
            <a:noFill/>
            <a:ln w="349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60" name="Line 7"/>
            <p:cNvSpPr>
              <a:spLocks noChangeShapeType="1"/>
            </p:cNvSpPr>
            <p:nvPr/>
          </p:nvSpPr>
          <p:spPr bwMode="auto">
            <a:xfrm flipH="1">
              <a:off x="2346" y="1618"/>
              <a:ext cx="5" cy="10"/>
            </a:xfrm>
            <a:prstGeom prst="line">
              <a:avLst/>
            </a:prstGeom>
            <a:noFill/>
            <a:ln w="349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61" name="Line 8"/>
            <p:cNvSpPr>
              <a:spLocks noChangeShapeType="1"/>
            </p:cNvSpPr>
            <p:nvPr/>
          </p:nvSpPr>
          <p:spPr bwMode="auto">
            <a:xfrm flipH="1">
              <a:off x="2384" y="1530"/>
              <a:ext cx="4" cy="12"/>
            </a:xfrm>
            <a:prstGeom prst="line">
              <a:avLst/>
            </a:prstGeom>
            <a:noFill/>
            <a:ln w="349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62" name="Line 9"/>
            <p:cNvSpPr>
              <a:spLocks noChangeShapeType="1"/>
            </p:cNvSpPr>
            <p:nvPr/>
          </p:nvSpPr>
          <p:spPr bwMode="auto">
            <a:xfrm>
              <a:off x="2406" y="1595"/>
              <a:ext cx="11" cy="5"/>
            </a:xfrm>
            <a:prstGeom prst="line">
              <a:avLst/>
            </a:prstGeom>
            <a:noFill/>
            <a:ln w="349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63" name="Line 10"/>
            <p:cNvSpPr>
              <a:spLocks noChangeShapeType="1"/>
            </p:cNvSpPr>
            <p:nvPr/>
          </p:nvSpPr>
          <p:spPr bwMode="auto">
            <a:xfrm>
              <a:off x="2318" y="1558"/>
              <a:ext cx="10" cy="7"/>
            </a:xfrm>
            <a:prstGeom prst="line">
              <a:avLst/>
            </a:prstGeom>
            <a:noFill/>
            <a:ln w="349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64" name="Line 11"/>
            <p:cNvSpPr>
              <a:spLocks noChangeShapeType="1"/>
            </p:cNvSpPr>
            <p:nvPr/>
          </p:nvSpPr>
          <p:spPr bwMode="auto">
            <a:xfrm flipV="1">
              <a:off x="2406" y="1558"/>
              <a:ext cx="11" cy="7"/>
            </a:xfrm>
            <a:prstGeom prst="line">
              <a:avLst/>
            </a:prstGeom>
            <a:noFill/>
            <a:ln w="349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65" name="Line 12"/>
            <p:cNvSpPr>
              <a:spLocks noChangeShapeType="1"/>
            </p:cNvSpPr>
            <p:nvPr/>
          </p:nvSpPr>
          <p:spPr bwMode="auto">
            <a:xfrm flipV="1">
              <a:off x="2318" y="1595"/>
              <a:ext cx="10" cy="5"/>
            </a:xfrm>
            <a:prstGeom prst="line">
              <a:avLst/>
            </a:prstGeom>
            <a:noFill/>
            <a:ln w="349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66" name="Oval 13"/>
            <p:cNvSpPr>
              <a:spLocks noChangeArrowheads="1"/>
            </p:cNvSpPr>
            <p:nvPr/>
          </p:nvSpPr>
          <p:spPr bwMode="auto">
            <a:xfrm>
              <a:off x="2330" y="1542"/>
              <a:ext cx="74" cy="76"/>
            </a:xfrm>
            <a:prstGeom prst="ellipse">
              <a:avLst/>
            </a:prstGeom>
            <a:noFill/>
            <a:ln w="349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67" name="Freeform 14"/>
            <p:cNvSpPr>
              <a:spLocks/>
            </p:cNvSpPr>
            <p:nvPr/>
          </p:nvSpPr>
          <p:spPr bwMode="auto">
            <a:xfrm>
              <a:off x="2276" y="1492"/>
              <a:ext cx="66" cy="176"/>
            </a:xfrm>
            <a:custGeom>
              <a:avLst/>
              <a:gdLst>
                <a:gd name="T0" fmla="*/ 32 w 32"/>
                <a:gd name="T1" fmla="*/ 85 h 85"/>
                <a:gd name="T2" fmla="*/ 0 w 32"/>
                <a:gd name="T3" fmla="*/ 42 h 85"/>
                <a:gd name="T4" fmla="*/ 32 w 32"/>
                <a:gd name="T5" fmla="*/ 0 h 85"/>
              </a:gdLst>
              <a:ahLst/>
              <a:cxnLst>
                <a:cxn ang="0">
                  <a:pos x="T0" y="T1"/>
                </a:cxn>
                <a:cxn ang="0">
                  <a:pos x="T2" y="T3"/>
                </a:cxn>
                <a:cxn ang="0">
                  <a:pos x="T4" y="T5"/>
                </a:cxn>
              </a:cxnLst>
              <a:rect l="0" t="0" r="r" b="b"/>
              <a:pathLst>
                <a:path w="32" h="85">
                  <a:moveTo>
                    <a:pt x="32" y="85"/>
                  </a:moveTo>
                  <a:cubicBezTo>
                    <a:pt x="14" y="79"/>
                    <a:pt x="0" y="62"/>
                    <a:pt x="0" y="42"/>
                  </a:cubicBezTo>
                  <a:cubicBezTo>
                    <a:pt x="0" y="22"/>
                    <a:pt x="14" y="5"/>
                    <a:pt x="32" y="0"/>
                  </a:cubicBezTo>
                </a:path>
              </a:pathLst>
            </a:custGeom>
            <a:noFill/>
            <a:ln w="349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68" name="Freeform 15"/>
            <p:cNvSpPr>
              <a:spLocks/>
            </p:cNvSpPr>
            <p:nvPr/>
          </p:nvSpPr>
          <p:spPr bwMode="auto">
            <a:xfrm>
              <a:off x="2392" y="1492"/>
              <a:ext cx="66" cy="176"/>
            </a:xfrm>
            <a:custGeom>
              <a:avLst/>
              <a:gdLst>
                <a:gd name="T0" fmla="*/ 0 w 32"/>
                <a:gd name="T1" fmla="*/ 0 h 85"/>
                <a:gd name="T2" fmla="*/ 32 w 32"/>
                <a:gd name="T3" fmla="*/ 42 h 85"/>
                <a:gd name="T4" fmla="*/ 0 w 32"/>
                <a:gd name="T5" fmla="*/ 85 h 85"/>
              </a:gdLst>
              <a:ahLst/>
              <a:cxnLst>
                <a:cxn ang="0">
                  <a:pos x="T0" y="T1"/>
                </a:cxn>
                <a:cxn ang="0">
                  <a:pos x="T2" y="T3"/>
                </a:cxn>
                <a:cxn ang="0">
                  <a:pos x="T4" y="T5"/>
                </a:cxn>
              </a:cxnLst>
              <a:rect l="0" t="0" r="r" b="b"/>
              <a:pathLst>
                <a:path w="32" h="85">
                  <a:moveTo>
                    <a:pt x="0" y="0"/>
                  </a:moveTo>
                  <a:cubicBezTo>
                    <a:pt x="18" y="5"/>
                    <a:pt x="32" y="22"/>
                    <a:pt x="32" y="42"/>
                  </a:cubicBezTo>
                  <a:cubicBezTo>
                    <a:pt x="32" y="62"/>
                    <a:pt x="18" y="79"/>
                    <a:pt x="0" y="85"/>
                  </a:cubicBezTo>
                </a:path>
              </a:pathLst>
            </a:custGeom>
            <a:noFill/>
            <a:ln w="349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69" name="Freeform 16"/>
            <p:cNvSpPr>
              <a:spLocks/>
            </p:cNvSpPr>
            <p:nvPr/>
          </p:nvSpPr>
          <p:spPr bwMode="auto">
            <a:xfrm>
              <a:off x="2392" y="1480"/>
              <a:ext cx="31" cy="41"/>
            </a:xfrm>
            <a:custGeom>
              <a:avLst/>
              <a:gdLst>
                <a:gd name="T0" fmla="*/ 8 w 31"/>
                <a:gd name="T1" fmla="*/ 41 h 41"/>
                <a:gd name="T2" fmla="*/ 0 w 31"/>
                <a:gd name="T3" fmla="*/ 8 h 41"/>
                <a:gd name="T4" fmla="*/ 31 w 31"/>
                <a:gd name="T5" fmla="*/ 0 h 41"/>
              </a:gdLst>
              <a:ahLst/>
              <a:cxnLst>
                <a:cxn ang="0">
                  <a:pos x="T0" y="T1"/>
                </a:cxn>
                <a:cxn ang="0">
                  <a:pos x="T2" y="T3"/>
                </a:cxn>
                <a:cxn ang="0">
                  <a:pos x="T4" y="T5"/>
                </a:cxn>
              </a:cxnLst>
              <a:rect l="0" t="0" r="r" b="b"/>
              <a:pathLst>
                <a:path w="31" h="41">
                  <a:moveTo>
                    <a:pt x="8" y="41"/>
                  </a:moveTo>
                  <a:lnTo>
                    <a:pt x="0" y="8"/>
                  </a:lnTo>
                  <a:lnTo>
                    <a:pt x="31" y="0"/>
                  </a:lnTo>
                </a:path>
              </a:pathLst>
            </a:custGeom>
            <a:noFill/>
            <a:ln w="349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70" name="Freeform 17"/>
            <p:cNvSpPr>
              <a:spLocks/>
            </p:cNvSpPr>
            <p:nvPr/>
          </p:nvSpPr>
          <p:spPr bwMode="auto">
            <a:xfrm>
              <a:off x="2311" y="1637"/>
              <a:ext cx="31" cy="41"/>
            </a:xfrm>
            <a:custGeom>
              <a:avLst/>
              <a:gdLst>
                <a:gd name="T0" fmla="*/ 23 w 31"/>
                <a:gd name="T1" fmla="*/ 0 h 41"/>
                <a:gd name="T2" fmla="*/ 31 w 31"/>
                <a:gd name="T3" fmla="*/ 33 h 41"/>
                <a:gd name="T4" fmla="*/ 0 w 31"/>
                <a:gd name="T5" fmla="*/ 41 h 41"/>
              </a:gdLst>
              <a:ahLst/>
              <a:cxnLst>
                <a:cxn ang="0">
                  <a:pos x="T0" y="T1"/>
                </a:cxn>
                <a:cxn ang="0">
                  <a:pos x="T2" y="T3"/>
                </a:cxn>
                <a:cxn ang="0">
                  <a:pos x="T4" y="T5"/>
                </a:cxn>
              </a:cxnLst>
              <a:rect l="0" t="0" r="r" b="b"/>
              <a:pathLst>
                <a:path w="31" h="41">
                  <a:moveTo>
                    <a:pt x="23" y="0"/>
                  </a:moveTo>
                  <a:lnTo>
                    <a:pt x="31" y="33"/>
                  </a:lnTo>
                  <a:lnTo>
                    <a:pt x="0" y="41"/>
                  </a:lnTo>
                </a:path>
              </a:pathLst>
            </a:custGeom>
            <a:noFill/>
            <a:ln w="349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grpSp>
      <p:grpSp>
        <p:nvGrpSpPr>
          <p:cNvPr id="71" name="Group 4"/>
          <p:cNvGrpSpPr>
            <a:grpSpLocks noChangeAspect="1"/>
          </p:cNvGrpSpPr>
          <p:nvPr/>
        </p:nvGrpSpPr>
        <p:grpSpPr bwMode="auto">
          <a:xfrm>
            <a:off x="8192310" y="2029515"/>
            <a:ext cx="497382" cy="541108"/>
            <a:chOff x="2276" y="1480"/>
            <a:chExt cx="182" cy="198"/>
          </a:xfrm>
        </p:grpSpPr>
        <p:sp>
          <p:nvSpPr>
            <p:cNvPr id="72" name="Line 5"/>
            <p:cNvSpPr>
              <a:spLocks noChangeShapeType="1"/>
            </p:cNvSpPr>
            <p:nvPr/>
          </p:nvSpPr>
          <p:spPr bwMode="auto">
            <a:xfrm>
              <a:off x="2384" y="1618"/>
              <a:ext cx="4" cy="10"/>
            </a:xfrm>
            <a:prstGeom prst="line">
              <a:avLst/>
            </a:prstGeom>
            <a:noFill/>
            <a:ln w="349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73" name="Line 6"/>
            <p:cNvSpPr>
              <a:spLocks noChangeShapeType="1"/>
            </p:cNvSpPr>
            <p:nvPr/>
          </p:nvSpPr>
          <p:spPr bwMode="auto">
            <a:xfrm>
              <a:off x="2346" y="1530"/>
              <a:ext cx="5" cy="12"/>
            </a:xfrm>
            <a:prstGeom prst="line">
              <a:avLst/>
            </a:prstGeom>
            <a:noFill/>
            <a:ln w="349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74" name="Line 7"/>
            <p:cNvSpPr>
              <a:spLocks noChangeShapeType="1"/>
            </p:cNvSpPr>
            <p:nvPr/>
          </p:nvSpPr>
          <p:spPr bwMode="auto">
            <a:xfrm flipH="1">
              <a:off x="2346" y="1618"/>
              <a:ext cx="5" cy="10"/>
            </a:xfrm>
            <a:prstGeom prst="line">
              <a:avLst/>
            </a:prstGeom>
            <a:noFill/>
            <a:ln w="349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75" name="Line 8"/>
            <p:cNvSpPr>
              <a:spLocks noChangeShapeType="1"/>
            </p:cNvSpPr>
            <p:nvPr/>
          </p:nvSpPr>
          <p:spPr bwMode="auto">
            <a:xfrm flipH="1">
              <a:off x="2384" y="1530"/>
              <a:ext cx="4" cy="12"/>
            </a:xfrm>
            <a:prstGeom prst="line">
              <a:avLst/>
            </a:prstGeom>
            <a:noFill/>
            <a:ln w="349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76" name="Line 9"/>
            <p:cNvSpPr>
              <a:spLocks noChangeShapeType="1"/>
            </p:cNvSpPr>
            <p:nvPr/>
          </p:nvSpPr>
          <p:spPr bwMode="auto">
            <a:xfrm>
              <a:off x="2406" y="1595"/>
              <a:ext cx="11" cy="5"/>
            </a:xfrm>
            <a:prstGeom prst="line">
              <a:avLst/>
            </a:prstGeom>
            <a:noFill/>
            <a:ln w="349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77" name="Line 10"/>
            <p:cNvSpPr>
              <a:spLocks noChangeShapeType="1"/>
            </p:cNvSpPr>
            <p:nvPr/>
          </p:nvSpPr>
          <p:spPr bwMode="auto">
            <a:xfrm>
              <a:off x="2318" y="1558"/>
              <a:ext cx="10" cy="7"/>
            </a:xfrm>
            <a:prstGeom prst="line">
              <a:avLst/>
            </a:prstGeom>
            <a:noFill/>
            <a:ln w="349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78" name="Line 11"/>
            <p:cNvSpPr>
              <a:spLocks noChangeShapeType="1"/>
            </p:cNvSpPr>
            <p:nvPr/>
          </p:nvSpPr>
          <p:spPr bwMode="auto">
            <a:xfrm flipV="1">
              <a:off x="2406" y="1558"/>
              <a:ext cx="11" cy="7"/>
            </a:xfrm>
            <a:prstGeom prst="line">
              <a:avLst/>
            </a:prstGeom>
            <a:noFill/>
            <a:ln w="349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79" name="Line 12"/>
            <p:cNvSpPr>
              <a:spLocks noChangeShapeType="1"/>
            </p:cNvSpPr>
            <p:nvPr/>
          </p:nvSpPr>
          <p:spPr bwMode="auto">
            <a:xfrm flipV="1">
              <a:off x="2318" y="1595"/>
              <a:ext cx="10" cy="5"/>
            </a:xfrm>
            <a:prstGeom prst="line">
              <a:avLst/>
            </a:prstGeom>
            <a:noFill/>
            <a:ln w="349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80" name="Oval 13"/>
            <p:cNvSpPr>
              <a:spLocks noChangeArrowheads="1"/>
            </p:cNvSpPr>
            <p:nvPr/>
          </p:nvSpPr>
          <p:spPr bwMode="auto">
            <a:xfrm>
              <a:off x="2330" y="1542"/>
              <a:ext cx="74" cy="76"/>
            </a:xfrm>
            <a:prstGeom prst="ellipse">
              <a:avLst/>
            </a:prstGeom>
            <a:noFill/>
            <a:ln w="349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81" name="Freeform 14"/>
            <p:cNvSpPr>
              <a:spLocks/>
            </p:cNvSpPr>
            <p:nvPr/>
          </p:nvSpPr>
          <p:spPr bwMode="auto">
            <a:xfrm>
              <a:off x="2276" y="1492"/>
              <a:ext cx="66" cy="176"/>
            </a:xfrm>
            <a:custGeom>
              <a:avLst/>
              <a:gdLst>
                <a:gd name="T0" fmla="*/ 32 w 32"/>
                <a:gd name="T1" fmla="*/ 85 h 85"/>
                <a:gd name="T2" fmla="*/ 0 w 32"/>
                <a:gd name="T3" fmla="*/ 42 h 85"/>
                <a:gd name="T4" fmla="*/ 32 w 32"/>
                <a:gd name="T5" fmla="*/ 0 h 85"/>
              </a:gdLst>
              <a:ahLst/>
              <a:cxnLst>
                <a:cxn ang="0">
                  <a:pos x="T0" y="T1"/>
                </a:cxn>
                <a:cxn ang="0">
                  <a:pos x="T2" y="T3"/>
                </a:cxn>
                <a:cxn ang="0">
                  <a:pos x="T4" y="T5"/>
                </a:cxn>
              </a:cxnLst>
              <a:rect l="0" t="0" r="r" b="b"/>
              <a:pathLst>
                <a:path w="32" h="85">
                  <a:moveTo>
                    <a:pt x="32" y="85"/>
                  </a:moveTo>
                  <a:cubicBezTo>
                    <a:pt x="14" y="79"/>
                    <a:pt x="0" y="62"/>
                    <a:pt x="0" y="42"/>
                  </a:cubicBezTo>
                  <a:cubicBezTo>
                    <a:pt x="0" y="22"/>
                    <a:pt x="14" y="5"/>
                    <a:pt x="32" y="0"/>
                  </a:cubicBezTo>
                </a:path>
              </a:pathLst>
            </a:custGeom>
            <a:noFill/>
            <a:ln w="349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82" name="Freeform 15"/>
            <p:cNvSpPr>
              <a:spLocks/>
            </p:cNvSpPr>
            <p:nvPr/>
          </p:nvSpPr>
          <p:spPr bwMode="auto">
            <a:xfrm>
              <a:off x="2392" y="1492"/>
              <a:ext cx="66" cy="176"/>
            </a:xfrm>
            <a:custGeom>
              <a:avLst/>
              <a:gdLst>
                <a:gd name="T0" fmla="*/ 0 w 32"/>
                <a:gd name="T1" fmla="*/ 0 h 85"/>
                <a:gd name="T2" fmla="*/ 32 w 32"/>
                <a:gd name="T3" fmla="*/ 42 h 85"/>
                <a:gd name="T4" fmla="*/ 0 w 32"/>
                <a:gd name="T5" fmla="*/ 85 h 85"/>
              </a:gdLst>
              <a:ahLst/>
              <a:cxnLst>
                <a:cxn ang="0">
                  <a:pos x="T0" y="T1"/>
                </a:cxn>
                <a:cxn ang="0">
                  <a:pos x="T2" y="T3"/>
                </a:cxn>
                <a:cxn ang="0">
                  <a:pos x="T4" y="T5"/>
                </a:cxn>
              </a:cxnLst>
              <a:rect l="0" t="0" r="r" b="b"/>
              <a:pathLst>
                <a:path w="32" h="85">
                  <a:moveTo>
                    <a:pt x="0" y="0"/>
                  </a:moveTo>
                  <a:cubicBezTo>
                    <a:pt x="18" y="5"/>
                    <a:pt x="32" y="22"/>
                    <a:pt x="32" y="42"/>
                  </a:cubicBezTo>
                  <a:cubicBezTo>
                    <a:pt x="32" y="62"/>
                    <a:pt x="18" y="79"/>
                    <a:pt x="0" y="85"/>
                  </a:cubicBezTo>
                </a:path>
              </a:pathLst>
            </a:custGeom>
            <a:noFill/>
            <a:ln w="349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83" name="Freeform 16"/>
            <p:cNvSpPr>
              <a:spLocks/>
            </p:cNvSpPr>
            <p:nvPr/>
          </p:nvSpPr>
          <p:spPr bwMode="auto">
            <a:xfrm>
              <a:off x="2392" y="1480"/>
              <a:ext cx="31" cy="41"/>
            </a:xfrm>
            <a:custGeom>
              <a:avLst/>
              <a:gdLst>
                <a:gd name="T0" fmla="*/ 8 w 31"/>
                <a:gd name="T1" fmla="*/ 41 h 41"/>
                <a:gd name="T2" fmla="*/ 0 w 31"/>
                <a:gd name="T3" fmla="*/ 8 h 41"/>
                <a:gd name="T4" fmla="*/ 31 w 31"/>
                <a:gd name="T5" fmla="*/ 0 h 41"/>
              </a:gdLst>
              <a:ahLst/>
              <a:cxnLst>
                <a:cxn ang="0">
                  <a:pos x="T0" y="T1"/>
                </a:cxn>
                <a:cxn ang="0">
                  <a:pos x="T2" y="T3"/>
                </a:cxn>
                <a:cxn ang="0">
                  <a:pos x="T4" y="T5"/>
                </a:cxn>
              </a:cxnLst>
              <a:rect l="0" t="0" r="r" b="b"/>
              <a:pathLst>
                <a:path w="31" h="41">
                  <a:moveTo>
                    <a:pt x="8" y="41"/>
                  </a:moveTo>
                  <a:lnTo>
                    <a:pt x="0" y="8"/>
                  </a:lnTo>
                  <a:lnTo>
                    <a:pt x="31" y="0"/>
                  </a:lnTo>
                </a:path>
              </a:pathLst>
            </a:custGeom>
            <a:noFill/>
            <a:ln w="349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84" name="Freeform 17"/>
            <p:cNvSpPr>
              <a:spLocks/>
            </p:cNvSpPr>
            <p:nvPr/>
          </p:nvSpPr>
          <p:spPr bwMode="auto">
            <a:xfrm>
              <a:off x="2311" y="1637"/>
              <a:ext cx="31" cy="41"/>
            </a:xfrm>
            <a:custGeom>
              <a:avLst/>
              <a:gdLst>
                <a:gd name="T0" fmla="*/ 23 w 31"/>
                <a:gd name="T1" fmla="*/ 0 h 41"/>
                <a:gd name="T2" fmla="*/ 31 w 31"/>
                <a:gd name="T3" fmla="*/ 33 h 41"/>
                <a:gd name="T4" fmla="*/ 0 w 31"/>
                <a:gd name="T5" fmla="*/ 41 h 41"/>
              </a:gdLst>
              <a:ahLst/>
              <a:cxnLst>
                <a:cxn ang="0">
                  <a:pos x="T0" y="T1"/>
                </a:cxn>
                <a:cxn ang="0">
                  <a:pos x="T2" y="T3"/>
                </a:cxn>
                <a:cxn ang="0">
                  <a:pos x="T4" y="T5"/>
                </a:cxn>
              </a:cxnLst>
              <a:rect l="0" t="0" r="r" b="b"/>
              <a:pathLst>
                <a:path w="31" h="41">
                  <a:moveTo>
                    <a:pt x="23" y="0"/>
                  </a:moveTo>
                  <a:lnTo>
                    <a:pt x="31" y="33"/>
                  </a:lnTo>
                  <a:lnTo>
                    <a:pt x="0" y="41"/>
                  </a:lnTo>
                </a:path>
              </a:pathLst>
            </a:custGeom>
            <a:noFill/>
            <a:ln w="349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grpSp>
      <p:grpSp>
        <p:nvGrpSpPr>
          <p:cNvPr id="85" name="Group 4"/>
          <p:cNvGrpSpPr>
            <a:grpSpLocks noChangeAspect="1"/>
          </p:cNvGrpSpPr>
          <p:nvPr/>
        </p:nvGrpSpPr>
        <p:grpSpPr bwMode="auto">
          <a:xfrm>
            <a:off x="10290932" y="2029515"/>
            <a:ext cx="497382" cy="541108"/>
            <a:chOff x="2276" y="1480"/>
            <a:chExt cx="182" cy="198"/>
          </a:xfrm>
        </p:grpSpPr>
        <p:sp>
          <p:nvSpPr>
            <p:cNvPr id="86" name="Line 5"/>
            <p:cNvSpPr>
              <a:spLocks noChangeShapeType="1"/>
            </p:cNvSpPr>
            <p:nvPr/>
          </p:nvSpPr>
          <p:spPr bwMode="auto">
            <a:xfrm>
              <a:off x="2384" y="1618"/>
              <a:ext cx="4" cy="10"/>
            </a:xfrm>
            <a:prstGeom prst="line">
              <a:avLst/>
            </a:prstGeom>
            <a:noFill/>
            <a:ln w="349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87" name="Line 6"/>
            <p:cNvSpPr>
              <a:spLocks noChangeShapeType="1"/>
            </p:cNvSpPr>
            <p:nvPr/>
          </p:nvSpPr>
          <p:spPr bwMode="auto">
            <a:xfrm>
              <a:off x="2346" y="1530"/>
              <a:ext cx="5" cy="12"/>
            </a:xfrm>
            <a:prstGeom prst="line">
              <a:avLst/>
            </a:prstGeom>
            <a:noFill/>
            <a:ln w="349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88" name="Line 7"/>
            <p:cNvSpPr>
              <a:spLocks noChangeShapeType="1"/>
            </p:cNvSpPr>
            <p:nvPr/>
          </p:nvSpPr>
          <p:spPr bwMode="auto">
            <a:xfrm flipH="1">
              <a:off x="2346" y="1618"/>
              <a:ext cx="5" cy="10"/>
            </a:xfrm>
            <a:prstGeom prst="line">
              <a:avLst/>
            </a:prstGeom>
            <a:noFill/>
            <a:ln w="349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89" name="Line 8"/>
            <p:cNvSpPr>
              <a:spLocks noChangeShapeType="1"/>
            </p:cNvSpPr>
            <p:nvPr/>
          </p:nvSpPr>
          <p:spPr bwMode="auto">
            <a:xfrm flipH="1">
              <a:off x="2384" y="1530"/>
              <a:ext cx="4" cy="12"/>
            </a:xfrm>
            <a:prstGeom prst="line">
              <a:avLst/>
            </a:prstGeom>
            <a:noFill/>
            <a:ln w="349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90" name="Line 9"/>
            <p:cNvSpPr>
              <a:spLocks noChangeShapeType="1"/>
            </p:cNvSpPr>
            <p:nvPr/>
          </p:nvSpPr>
          <p:spPr bwMode="auto">
            <a:xfrm>
              <a:off x="2406" y="1595"/>
              <a:ext cx="11" cy="5"/>
            </a:xfrm>
            <a:prstGeom prst="line">
              <a:avLst/>
            </a:prstGeom>
            <a:noFill/>
            <a:ln w="349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91" name="Line 10"/>
            <p:cNvSpPr>
              <a:spLocks noChangeShapeType="1"/>
            </p:cNvSpPr>
            <p:nvPr/>
          </p:nvSpPr>
          <p:spPr bwMode="auto">
            <a:xfrm>
              <a:off x="2318" y="1558"/>
              <a:ext cx="10" cy="7"/>
            </a:xfrm>
            <a:prstGeom prst="line">
              <a:avLst/>
            </a:prstGeom>
            <a:noFill/>
            <a:ln w="349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92" name="Line 11"/>
            <p:cNvSpPr>
              <a:spLocks noChangeShapeType="1"/>
            </p:cNvSpPr>
            <p:nvPr/>
          </p:nvSpPr>
          <p:spPr bwMode="auto">
            <a:xfrm flipV="1">
              <a:off x="2406" y="1558"/>
              <a:ext cx="11" cy="7"/>
            </a:xfrm>
            <a:prstGeom prst="line">
              <a:avLst/>
            </a:prstGeom>
            <a:noFill/>
            <a:ln w="349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93" name="Line 12"/>
            <p:cNvSpPr>
              <a:spLocks noChangeShapeType="1"/>
            </p:cNvSpPr>
            <p:nvPr/>
          </p:nvSpPr>
          <p:spPr bwMode="auto">
            <a:xfrm flipV="1">
              <a:off x="2318" y="1595"/>
              <a:ext cx="10" cy="5"/>
            </a:xfrm>
            <a:prstGeom prst="line">
              <a:avLst/>
            </a:prstGeom>
            <a:noFill/>
            <a:ln w="349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94" name="Oval 13"/>
            <p:cNvSpPr>
              <a:spLocks noChangeArrowheads="1"/>
            </p:cNvSpPr>
            <p:nvPr/>
          </p:nvSpPr>
          <p:spPr bwMode="auto">
            <a:xfrm>
              <a:off x="2330" y="1542"/>
              <a:ext cx="74" cy="76"/>
            </a:xfrm>
            <a:prstGeom prst="ellipse">
              <a:avLst/>
            </a:prstGeom>
            <a:noFill/>
            <a:ln w="349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95" name="Freeform 14"/>
            <p:cNvSpPr>
              <a:spLocks/>
            </p:cNvSpPr>
            <p:nvPr/>
          </p:nvSpPr>
          <p:spPr bwMode="auto">
            <a:xfrm>
              <a:off x="2276" y="1492"/>
              <a:ext cx="66" cy="176"/>
            </a:xfrm>
            <a:custGeom>
              <a:avLst/>
              <a:gdLst>
                <a:gd name="T0" fmla="*/ 32 w 32"/>
                <a:gd name="T1" fmla="*/ 85 h 85"/>
                <a:gd name="T2" fmla="*/ 0 w 32"/>
                <a:gd name="T3" fmla="*/ 42 h 85"/>
                <a:gd name="T4" fmla="*/ 32 w 32"/>
                <a:gd name="T5" fmla="*/ 0 h 85"/>
              </a:gdLst>
              <a:ahLst/>
              <a:cxnLst>
                <a:cxn ang="0">
                  <a:pos x="T0" y="T1"/>
                </a:cxn>
                <a:cxn ang="0">
                  <a:pos x="T2" y="T3"/>
                </a:cxn>
                <a:cxn ang="0">
                  <a:pos x="T4" y="T5"/>
                </a:cxn>
              </a:cxnLst>
              <a:rect l="0" t="0" r="r" b="b"/>
              <a:pathLst>
                <a:path w="32" h="85">
                  <a:moveTo>
                    <a:pt x="32" y="85"/>
                  </a:moveTo>
                  <a:cubicBezTo>
                    <a:pt x="14" y="79"/>
                    <a:pt x="0" y="62"/>
                    <a:pt x="0" y="42"/>
                  </a:cubicBezTo>
                  <a:cubicBezTo>
                    <a:pt x="0" y="22"/>
                    <a:pt x="14" y="5"/>
                    <a:pt x="32" y="0"/>
                  </a:cubicBezTo>
                </a:path>
              </a:pathLst>
            </a:custGeom>
            <a:noFill/>
            <a:ln w="349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96" name="Freeform 15"/>
            <p:cNvSpPr>
              <a:spLocks/>
            </p:cNvSpPr>
            <p:nvPr/>
          </p:nvSpPr>
          <p:spPr bwMode="auto">
            <a:xfrm>
              <a:off x="2392" y="1492"/>
              <a:ext cx="66" cy="176"/>
            </a:xfrm>
            <a:custGeom>
              <a:avLst/>
              <a:gdLst>
                <a:gd name="T0" fmla="*/ 0 w 32"/>
                <a:gd name="T1" fmla="*/ 0 h 85"/>
                <a:gd name="T2" fmla="*/ 32 w 32"/>
                <a:gd name="T3" fmla="*/ 42 h 85"/>
                <a:gd name="T4" fmla="*/ 0 w 32"/>
                <a:gd name="T5" fmla="*/ 85 h 85"/>
              </a:gdLst>
              <a:ahLst/>
              <a:cxnLst>
                <a:cxn ang="0">
                  <a:pos x="T0" y="T1"/>
                </a:cxn>
                <a:cxn ang="0">
                  <a:pos x="T2" y="T3"/>
                </a:cxn>
                <a:cxn ang="0">
                  <a:pos x="T4" y="T5"/>
                </a:cxn>
              </a:cxnLst>
              <a:rect l="0" t="0" r="r" b="b"/>
              <a:pathLst>
                <a:path w="32" h="85">
                  <a:moveTo>
                    <a:pt x="0" y="0"/>
                  </a:moveTo>
                  <a:cubicBezTo>
                    <a:pt x="18" y="5"/>
                    <a:pt x="32" y="22"/>
                    <a:pt x="32" y="42"/>
                  </a:cubicBezTo>
                  <a:cubicBezTo>
                    <a:pt x="32" y="62"/>
                    <a:pt x="18" y="79"/>
                    <a:pt x="0" y="85"/>
                  </a:cubicBezTo>
                </a:path>
              </a:pathLst>
            </a:custGeom>
            <a:noFill/>
            <a:ln w="349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97" name="Freeform 16"/>
            <p:cNvSpPr>
              <a:spLocks/>
            </p:cNvSpPr>
            <p:nvPr/>
          </p:nvSpPr>
          <p:spPr bwMode="auto">
            <a:xfrm>
              <a:off x="2392" y="1480"/>
              <a:ext cx="31" cy="41"/>
            </a:xfrm>
            <a:custGeom>
              <a:avLst/>
              <a:gdLst>
                <a:gd name="T0" fmla="*/ 8 w 31"/>
                <a:gd name="T1" fmla="*/ 41 h 41"/>
                <a:gd name="T2" fmla="*/ 0 w 31"/>
                <a:gd name="T3" fmla="*/ 8 h 41"/>
                <a:gd name="T4" fmla="*/ 31 w 31"/>
                <a:gd name="T5" fmla="*/ 0 h 41"/>
              </a:gdLst>
              <a:ahLst/>
              <a:cxnLst>
                <a:cxn ang="0">
                  <a:pos x="T0" y="T1"/>
                </a:cxn>
                <a:cxn ang="0">
                  <a:pos x="T2" y="T3"/>
                </a:cxn>
                <a:cxn ang="0">
                  <a:pos x="T4" y="T5"/>
                </a:cxn>
              </a:cxnLst>
              <a:rect l="0" t="0" r="r" b="b"/>
              <a:pathLst>
                <a:path w="31" h="41">
                  <a:moveTo>
                    <a:pt x="8" y="41"/>
                  </a:moveTo>
                  <a:lnTo>
                    <a:pt x="0" y="8"/>
                  </a:lnTo>
                  <a:lnTo>
                    <a:pt x="31" y="0"/>
                  </a:lnTo>
                </a:path>
              </a:pathLst>
            </a:custGeom>
            <a:noFill/>
            <a:ln w="349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98" name="Freeform 17"/>
            <p:cNvSpPr>
              <a:spLocks/>
            </p:cNvSpPr>
            <p:nvPr/>
          </p:nvSpPr>
          <p:spPr bwMode="auto">
            <a:xfrm>
              <a:off x="2311" y="1637"/>
              <a:ext cx="31" cy="41"/>
            </a:xfrm>
            <a:custGeom>
              <a:avLst/>
              <a:gdLst>
                <a:gd name="T0" fmla="*/ 23 w 31"/>
                <a:gd name="T1" fmla="*/ 0 h 41"/>
                <a:gd name="T2" fmla="*/ 31 w 31"/>
                <a:gd name="T3" fmla="*/ 33 h 41"/>
                <a:gd name="T4" fmla="*/ 0 w 31"/>
                <a:gd name="T5" fmla="*/ 41 h 41"/>
              </a:gdLst>
              <a:ahLst/>
              <a:cxnLst>
                <a:cxn ang="0">
                  <a:pos x="T0" y="T1"/>
                </a:cxn>
                <a:cxn ang="0">
                  <a:pos x="T2" y="T3"/>
                </a:cxn>
                <a:cxn ang="0">
                  <a:pos x="T4" y="T5"/>
                </a:cxn>
              </a:cxnLst>
              <a:rect l="0" t="0" r="r" b="b"/>
              <a:pathLst>
                <a:path w="31" h="41">
                  <a:moveTo>
                    <a:pt x="23" y="0"/>
                  </a:moveTo>
                  <a:lnTo>
                    <a:pt x="31" y="33"/>
                  </a:lnTo>
                  <a:lnTo>
                    <a:pt x="0" y="41"/>
                  </a:lnTo>
                </a:path>
              </a:pathLst>
            </a:custGeom>
            <a:noFill/>
            <a:ln w="349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grpSp>
      <p:cxnSp>
        <p:nvCxnSpPr>
          <p:cNvPr id="99" name="Straight Connector 98"/>
          <p:cNvCxnSpPr>
            <a:cxnSpLocks/>
          </p:cNvCxnSpPr>
          <p:nvPr/>
        </p:nvCxnSpPr>
        <p:spPr>
          <a:xfrm>
            <a:off x="9132622" y="2297582"/>
            <a:ext cx="621736" cy="0"/>
          </a:xfrm>
          <a:prstGeom prst="line">
            <a:avLst/>
          </a:prstGeom>
          <a:noFill/>
          <a:ln w="25400" cap="flat" cmpd="sng" algn="ctr">
            <a:solidFill>
              <a:srgbClr val="0078D7"/>
            </a:solidFill>
            <a:prstDash val="solid"/>
            <a:miter lim="800000"/>
            <a:headEnd type="none" w="med" len="med"/>
            <a:tailEnd type="arrow" w="lg" len="sm"/>
          </a:ln>
          <a:effectLst/>
        </p:spPr>
      </p:cxnSp>
      <p:sp>
        <p:nvSpPr>
          <p:cNvPr id="100" name="TextBox 99"/>
          <p:cNvSpPr txBox="1"/>
          <p:nvPr/>
        </p:nvSpPr>
        <p:spPr>
          <a:xfrm>
            <a:off x="1767464" y="2827192"/>
            <a:ext cx="755330" cy="345817"/>
          </a:xfrm>
          <a:prstGeom prst="rect">
            <a:avLst/>
          </a:prstGeom>
          <a:noFill/>
        </p:spPr>
        <p:txBody>
          <a:bodyPr wrap="none" lIns="0" tIns="0" rIns="0" bIns="0" rtlCol="0" anchor="ctr" anchorCtr="0">
            <a:spAutoFit/>
          </a:bodyPr>
          <a:lstStyle/>
          <a:p>
            <a:pPr algn="ctr" defTabSz="951304">
              <a:lnSpc>
                <a:spcPct val="90000"/>
              </a:lnSpc>
              <a:spcAft>
                <a:spcPts val="612"/>
              </a:spcAft>
              <a:defRPr/>
            </a:pPr>
            <a:r>
              <a:rPr lang="en-US" sz="1224" dirty="0">
                <a:gradFill>
                  <a:gsLst>
                    <a:gs pos="9735">
                      <a:srgbClr val="353535"/>
                    </a:gs>
                    <a:gs pos="36283">
                      <a:srgbClr val="353535"/>
                    </a:gs>
                  </a:gsLst>
                  <a:lin ang="5400000" scaled="0"/>
                </a:gradFill>
                <a:cs typeface="Segoe UI" panose="020B0502040204020203" pitchFamily="34" charset="0"/>
              </a:rPr>
              <a:t>Book seat</a:t>
            </a:r>
            <a:br>
              <a:rPr lang="en-US" sz="1224" dirty="0">
                <a:gradFill>
                  <a:gsLst>
                    <a:gs pos="9735">
                      <a:srgbClr val="353535"/>
                    </a:gs>
                    <a:gs pos="36283">
                      <a:srgbClr val="353535"/>
                    </a:gs>
                  </a:gsLst>
                  <a:lin ang="5400000" scaled="0"/>
                </a:gradFill>
                <a:cs typeface="Segoe UI" panose="020B0502040204020203" pitchFamily="34" charset="0"/>
              </a:rPr>
            </a:br>
            <a:r>
              <a:rPr lang="en-US" sz="1224" dirty="0">
                <a:gradFill>
                  <a:gsLst>
                    <a:gs pos="9735">
                      <a:srgbClr val="353535"/>
                    </a:gs>
                    <a:gs pos="36283">
                      <a:srgbClr val="353535"/>
                    </a:gs>
                  </a:gsLst>
                  <a:lin ang="5400000" scaled="0"/>
                </a:gradFill>
                <a:cs typeface="Segoe UI" panose="020B0502040204020203" pitchFamily="34" charset="0"/>
              </a:rPr>
              <a:t>on flight F1</a:t>
            </a:r>
          </a:p>
        </p:txBody>
      </p:sp>
      <p:sp>
        <p:nvSpPr>
          <p:cNvPr id="101" name="TextBox 100"/>
          <p:cNvSpPr txBox="1"/>
          <p:nvPr/>
        </p:nvSpPr>
        <p:spPr>
          <a:xfrm>
            <a:off x="3850592" y="2828370"/>
            <a:ext cx="779855" cy="345817"/>
          </a:xfrm>
          <a:prstGeom prst="rect">
            <a:avLst/>
          </a:prstGeom>
          <a:noFill/>
        </p:spPr>
        <p:txBody>
          <a:bodyPr wrap="none" lIns="0" tIns="0" rIns="0" bIns="0" rtlCol="0" anchor="ctr" anchorCtr="0">
            <a:spAutoFit/>
          </a:bodyPr>
          <a:lstStyle/>
          <a:p>
            <a:pPr algn="ctr" defTabSz="951304">
              <a:lnSpc>
                <a:spcPct val="90000"/>
              </a:lnSpc>
              <a:spcAft>
                <a:spcPts val="612"/>
              </a:spcAft>
              <a:defRPr/>
            </a:pPr>
            <a:r>
              <a:rPr lang="en-US" sz="1224" dirty="0">
                <a:gradFill>
                  <a:gsLst>
                    <a:gs pos="9735">
                      <a:srgbClr val="353535"/>
                    </a:gs>
                    <a:gs pos="36283">
                      <a:srgbClr val="353535"/>
                    </a:gs>
                  </a:gsLst>
                  <a:lin ang="5400000" scaled="0"/>
                </a:gradFill>
                <a:cs typeface="Segoe UI" panose="020B0502040204020203" pitchFamily="34" charset="0"/>
              </a:rPr>
              <a:t>Book seat</a:t>
            </a:r>
            <a:br>
              <a:rPr lang="en-US" sz="1224" dirty="0">
                <a:gradFill>
                  <a:gsLst>
                    <a:gs pos="9735">
                      <a:srgbClr val="353535"/>
                    </a:gs>
                    <a:gs pos="36283">
                      <a:srgbClr val="353535"/>
                    </a:gs>
                  </a:gsLst>
                  <a:lin ang="5400000" scaled="0"/>
                </a:gradFill>
                <a:cs typeface="Segoe UI" panose="020B0502040204020203" pitchFamily="34" charset="0"/>
              </a:rPr>
            </a:br>
            <a:r>
              <a:rPr lang="en-US" sz="1224" dirty="0">
                <a:gradFill>
                  <a:gsLst>
                    <a:gs pos="9735">
                      <a:srgbClr val="353535"/>
                    </a:gs>
                    <a:gs pos="36283">
                      <a:srgbClr val="353535"/>
                    </a:gs>
                  </a:gsLst>
                  <a:lin ang="5400000" scaled="0"/>
                </a:gradFill>
                <a:cs typeface="Segoe UI" panose="020B0502040204020203" pitchFamily="34" charset="0"/>
              </a:rPr>
              <a:t>on flight F2</a:t>
            </a:r>
          </a:p>
        </p:txBody>
      </p:sp>
      <p:sp>
        <p:nvSpPr>
          <p:cNvPr id="102" name="TextBox 101"/>
          <p:cNvSpPr txBox="1"/>
          <p:nvPr/>
        </p:nvSpPr>
        <p:spPr>
          <a:xfrm>
            <a:off x="5949071" y="2830583"/>
            <a:ext cx="779855" cy="345817"/>
          </a:xfrm>
          <a:prstGeom prst="rect">
            <a:avLst/>
          </a:prstGeom>
          <a:noFill/>
        </p:spPr>
        <p:txBody>
          <a:bodyPr wrap="none" lIns="0" tIns="0" rIns="0" bIns="0" rtlCol="0" anchor="ctr" anchorCtr="0">
            <a:spAutoFit/>
          </a:bodyPr>
          <a:lstStyle/>
          <a:p>
            <a:pPr algn="ctr" defTabSz="951304">
              <a:lnSpc>
                <a:spcPct val="90000"/>
              </a:lnSpc>
              <a:spcAft>
                <a:spcPts val="612"/>
              </a:spcAft>
              <a:defRPr/>
            </a:pPr>
            <a:r>
              <a:rPr lang="en-US" sz="1224" dirty="0">
                <a:gradFill>
                  <a:gsLst>
                    <a:gs pos="9735">
                      <a:srgbClr val="353535"/>
                    </a:gs>
                    <a:gs pos="36283">
                      <a:srgbClr val="353535"/>
                    </a:gs>
                  </a:gsLst>
                  <a:lin ang="5400000" scaled="0"/>
                </a:gradFill>
                <a:cs typeface="Segoe UI" panose="020B0502040204020203" pitchFamily="34" charset="0"/>
              </a:rPr>
              <a:t>Book seat</a:t>
            </a:r>
            <a:br>
              <a:rPr lang="en-US" sz="1224" dirty="0">
                <a:gradFill>
                  <a:gsLst>
                    <a:gs pos="9735">
                      <a:srgbClr val="353535"/>
                    </a:gs>
                    <a:gs pos="36283">
                      <a:srgbClr val="353535"/>
                    </a:gs>
                  </a:gsLst>
                  <a:lin ang="5400000" scaled="0"/>
                </a:gradFill>
                <a:cs typeface="Segoe UI" panose="020B0502040204020203" pitchFamily="34" charset="0"/>
              </a:rPr>
            </a:br>
            <a:r>
              <a:rPr lang="en-US" sz="1224" dirty="0">
                <a:gradFill>
                  <a:gsLst>
                    <a:gs pos="9735">
                      <a:srgbClr val="353535"/>
                    </a:gs>
                    <a:gs pos="36283">
                      <a:srgbClr val="353535"/>
                    </a:gs>
                  </a:gsLst>
                  <a:lin ang="5400000" scaled="0"/>
                </a:gradFill>
                <a:cs typeface="Segoe UI" panose="020B0502040204020203" pitchFamily="34" charset="0"/>
              </a:rPr>
              <a:t>on flight F3</a:t>
            </a:r>
          </a:p>
        </p:txBody>
      </p:sp>
      <p:sp>
        <p:nvSpPr>
          <p:cNvPr id="103" name="TextBox 102"/>
          <p:cNvSpPr txBox="1"/>
          <p:nvPr/>
        </p:nvSpPr>
        <p:spPr>
          <a:xfrm>
            <a:off x="7972582" y="2833225"/>
            <a:ext cx="945568" cy="345817"/>
          </a:xfrm>
          <a:prstGeom prst="rect">
            <a:avLst/>
          </a:prstGeom>
          <a:noFill/>
        </p:spPr>
        <p:txBody>
          <a:bodyPr wrap="none" lIns="0" tIns="0" rIns="0" bIns="0" rtlCol="0" anchor="ctr" anchorCtr="0">
            <a:spAutoFit/>
          </a:bodyPr>
          <a:lstStyle/>
          <a:p>
            <a:pPr algn="ctr" defTabSz="951304">
              <a:lnSpc>
                <a:spcPct val="90000"/>
              </a:lnSpc>
              <a:spcAft>
                <a:spcPts val="612"/>
              </a:spcAft>
              <a:defRPr/>
            </a:pPr>
            <a:r>
              <a:rPr lang="en-US" sz="1224" dirty="0">
                <a:gradFill>
                  <a:gsLst>
                    <a:gs pos="9735">
                      <a:srgbClr val="353535"/>
                    </a:gs>
                    <a:gs pos="36283">
                      <a:srgbClr val="353535"/>
                    </a:gs>
                  </a:gsLst>
                  <a:lin ang="5400000" scaled="0"/>
                </a:gradFill>
                <a:cs typeface="Segoe UI" panose="020B0502040204020203" pitchFamily="34" charset="0"/>
              </a:rPr>
              <a:t>Reserve room</a:t>
            </a:r>
            <a:br>
              <a:rPr lang="en-US" sz="1224" dirty="0">
                <a:gradFill>
                  <a:gsLst>
                    <a:gs pos="9735">
                      <a:srgbClr val="353535"/>
                    </a:gs>
                    <a:gs pos="36283">
                      <a:srgbClr val="353535"/>
                    </a:gs>
                  </a:gsLst>
                  <a:lin ang="5400000" scaled="0"/>
                </a:gradFill>
                <a:cs typeface="Segoe UI" panose="020B0502040204020203" pitchFamily="34" charset="0"/>
              </a:rPr>
            </a:br>
            <a:r>
              <a:rPr lang="en-US" sz="1224" dirty="0">
                <a:gradFill>
                  <a:gsLst>
                    <a:gs pos="9735">
                      <a:srgbClr val="353535"/>
                    </a:gs>
                    <a:gs pos="36283">
                      <a:srgbClr val="353535"/>
                    </a:gs>
                  </a:gsLst>
                  <a:lin ang="5400000" scaled="0"/>
                </a:gradFill>
                <a:cs typeface="Segoe UI" panose="020B0502040204020203" pitchFamily="34" charset="0"/>
              </a:rPr>
              <a:t>at hotel H1</a:t>
            </a:r>
          </a:p>
        </p:txBody>
      </p:sp>
      <p:sp>
        <p:nvSpPr>
          <p:cNvPr id="104" name="TextBox 103"/>
          <p:cNvSpPr txBox="1"/>
          <p:nvPr/>
        </p:nvSpPr>
        <p:spPr>
          <a:xfrm>
            <a:off x="10068907" y="2827192"/>
            <a:ext cx="945568" cy="345817"/>
          </a:xfrm>
          <a:prstGeom prst="rect">
            <a:avLst/>
          </a:prstGeom>
          <a:noFill/>
        </p:spPr>
        <p:txBody>
          <a:bodyPr wrap="none" lIns="0" tIns="0" rIns="0" bIns="0" rtlCol="0" anchor="ctr" anchorCtr="0">
            <a:spAutoFit/>
          </a:bodyPr>
          <a:lstStyle/>
          <a:p>
            <a:pPr algn="ctr" defTabSz="951304">
              <a:lnSpc>
                <a:spcPct val="90000"/>
              </a:lnSpc>
              <a:spcAft>
                <a:spcPts val="612"/>
              </a:spcAft>
              <a:defRPr/>
            </a:pPr>
            <a:r>
              <a:rPr lang="en-US" sz="1224" dirty="0">
                <a:gradFill>
                  <a:gsLst>
                    <a:gs pos="9735">
                      <a:srgbClr val="353535"/>
                    </a:gs>
                    <a:gs pos="36283">
                      <a:srgbClr val="353535"/>
                    </a:gs>
                  </a:gsLst>
                  <a:lin ang="5400000" scaled="0"/>
                </a:gradFill>
                <a:cs typeface="Segoe UI" panose="020B0502040204020203" pitchFamily="34" charset="0"/>
              </a:rPr>
              <a:t>Reserve room</a:t>
            </a:r>
            <a:br>
              <a:rPr lang="en-US" sz="1224" dirty="0">
                <a:gradFill>
                  <a:gsLst>
                    <a:gs pos="9735">
                      <a:srgbClr val="353535"/>
                    </a:gs>
                    <a:gs pos="36283">
                      <a:srgbClr val="353535"/>
                    </a:gs>
                  </a:gsLst>
                  <a:lin ang="5400000" scaled="0"/>
                </a:gradFill>
                <a:cs typeface="Segoe UI" panose="020B0502040204020203" pitchFamily="34" charset="0"/>
              </a:rPr>
            </a:br>
            <a:r>
              <a:rPr lang="en-US" sz="1224" dirty="0">
                <a:gradFill>
                  <a:gsLst>
                    <a:gs pos="9735">
                      <a:srgbClr val="353535"/>
                    </a:gs>
                    <a:gs pos="36283">
                      <a:srgbClr val="353535"/>
                    </a:gs>
                  </a:gsLst>
                  <a:lin ang="5400000" scaled="0"/>
                </a:gradFill>
                <a:cs typeface="Segoe UI" panose="020B0502040204020203" pitchFamily="34" charset="0"/>
              </a:rPr>
              <a:t>at hotel H2</a:t>
            </a:r>
          </a:p>
        </p:txBody>
      </p:sp>
      <p:grpSp>
        <p:nvGrpSpPr>
          <p:cNvPr id="105" name="Group 4"/>
          <p:cNvGrpSpPr>
            <a:grpSpLocks noChangeAspect="1"/>
          </p:cNvGrpSpPr>
          <p:nvPr/>
        </p:nvGrpSpPr>
        <p:grpSpPr bwMode="auto">
          <a:xfrm>
            <a:off x="1897502" y="5098239"/>
            <a:ext cx="497382" cy="541108"/>
            <a:chOff x="2276" y="1480"/>
            <a:chExt cx="182" cy="198"/>
          </a:xfrm>
        </p:grpSpPr>
        <p:sp>
          <p:nvSpPr>
            <p:cNvPr id="106" name="Line 5"/>
            <p:cNvSpPr>
              <a:spLocks noChangeShapeType="1"/>
            </p:cNvSpPr>
            <p:nvPr/>
          </p:nvSpPr>
          <p:spPr bwMode="auto">
            <a:xfrm>
              <a:off x="2384" y="1618"/>
              <a:ext cx="4" cy="10"/>
            </a:xfrm>
            <a:prstGeom prst="line">
              <a:avLst/>
            </a:prstGeom>
            <a:noFill/>
            <a:ln w="349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107" name="Line 6"/>
            <p:cNvSpPr>
              <a:spLocks noChangeShapeType="1"/>
            </p:cNvSpPr>
            <p:nvPr/>
          </p:nvSpPr>
          <p:spPr bwMode="auto">
            <a:xfrm>
              <a:off x="2346" y="1530"/>
              <a:ext cx="5" cy="12"/>
            </a:xfrm>
            <a:prstGeom prst="line">
              <a:avLst/>
            </a:prstGeom>
            <a:noFill/>
            <a:ln w="349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108" name="Line 7"/>
            <p:cNvSpPr>
              <a:spLocks noChangeShapeType="1"/>
            </p:cNvSpPr>
            <p:nvPr/>
          </p:nvSpPr>
          <p:spPr bwMode="auto">
            <a:xfrm flipH="1">
              <a:off x="2346" y="1618"/>
              <a:ext cx="5" cy="10"/>
            </a:xfrm>
            <a:prstGeom prst="line">
              <a:avLst/>
            </a:prstGeom>
            <a:noFill/>
            <a:ln w="349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109" name="Line 8"/>
            <p:cNvSpPr>
              <a:spLocks noChangeShapeType="1"/>
            </p:cNvSpPr>
            <p:nvPr/>
          </p:nvSpPr>
          <p:spPr bwMode="auto">
            <a:xfrm flipH="1">
              <a:off x="2384" y="1530"/>
              <a:ext cx="4" cy="12"/>
            </a:xfrm>
            <a:prstGeom prst="line">
              <a:avLst/>
            </a:prstGeom>
            <a:noFill/>
            <a:ln w="349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110" name="Line 9"/>
            <p:cNvSpPr>
              <a:spLocks noChangeShapeType="1"/>
            </p:cNvSpPr>
            <p:nvPr/>
          </p:nvSpPr>
          <p:spPr bwMode="auto">
            <a:xfrm>
              <a:off x="2406" y="1595"/>
              <a:ext cx="11" cy="5"/>
            </a:xfrm>
            <a:prstGeom prst="line">
              <a:avLst/>
            </a:prstGeom>
            <a:noFill/>
            <a:ln w="349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111" name="Line 10"/>
            <p:cNvSpPr>
              <a:spLocks noChangeShapeType="1"/>
            </p:cNvSpPr>
            <p:nvPr/>
          </p:nvSpPr>
          <p:spPr bwMode="auto">
            <a:xfrm>
              <a:off x="2318" y="1558"/>
              <a:ext cx="10" cy="7"/>
            </a:xfrm>
            <a:prstGeom prst="line">
              <a:avLst/>
            </a:prstGeom>
            <a:noFill/>
            <a:ln w="349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112" name="Line 11"/>
            <p:cNvSpPr>
              <a:spLocks noChangeShapeType="1"/>
            </p:cNvSpPr>
            <p:nvPr/>
          </p:nvSpPr>
          <p:spPr bwMode="auto">
            <a:xfrm flipV="1">
              <a:off x="2406" y="1558"/>
              <a:ext cx="11" cy="7"/>
            </a:xfrm>
            <a:prstGeom prst="line">
              <a:avLst/>
            </a:prstGeom>
            <a:noFill/>
            <a:ln w="349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113" name="Line 12"/>
            <p:cNvSpPr>
              <a:spLocks noChangeShapeType="1"/>
            </p:cNvSpPr>
            <p:nvPr/>
          </p:nvSpPr>
          <p:spPr bwMode="auto">
            <a:xfrm flipV="1">
              <a:off x="2318" y="1595"/>
              <a:ext cx="10" cy="5"/>
            </a:xfrm>
            <a:prstGeom prst="line">
              <a:avLst/>
            </a:prstGeom>
            <a:noFill/>
            <a:ln w="349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114" name="Oval 13"/>
            <p:cNvSpPr>
              <a:spLocks noChangeArrowheads="1"/>
            </p:cNvSpPr>
            <p:nvPr/>
          </p:nvSpPr>
          <p:spPr bwMode="auto">
            <a:xfrm>
              <a:off x="2330" y="1542"/>
              <a:ext cx="74" cy="76"/>
            </a:xfrm>
            <a:prstGeom prst="ellipse">
              <a:avLst/>
            </a:prstGeom>
            <a:noFill/>
            <a:ln w="349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115" name="Freeform 14"/>
            <p:cNvSpPr>
              <a:spLocks/>
            </p:cNvSpPr>
            <p:nvPr/>
          </p:nvSpPr>
          <p:spPr bwMode="auto">
            <a:xfrm>
              <a:off x="2276" y="1492"/>
              <a:ext cx="66" cy="176"/>
            </a:xfrm>
            <a:custGeom>
              <a:avLst/>
              <a:gdLst>
                <a:gd name="T0" fmla="*/ 32 w 32"/>
                <a:gd name="T1" fmla="*/ 85 h 85"/>
                <a:gd name="T2" fmla="*/ 0 w 32"/>
                <a:gd name="T3" fmla="*/ 42 h 85"/>
                <a:gd name="T4" fmla="*/ 32 w 32"/>
                <a:gd name="T5" fmla="*/ 0 h 85"/>
              </a:gdLst>
              <a:ahLst/>
              <a:cxnLst>
                <a:cxn ang="0">
                  <a:pos x="T0" y="T1"/>
                </a:cxn>
                <a:cxn ang="0">
                  <a:pos x="T2" y="T3"/>
                </a:cxn>
                <a:cxn ang="0">
                  <a:pos x="T4" y="T5"/>
                </a:cxn>
              </a:cxnLst>
              <a:rect l="0" t="0" r="r" b="b"/>
              <a:pathLst>
                <a:path w="32" h="85">
                  <a:moveTo>
                    <a:pt x="32" y="85"/>
                  </a:moveTo>
                  <a:cubicBezTo>
                    <a:pt x="14" y="79"/>
                    <a:pt x="0" y="62"/>
                    <a:pt x="0" y="42"/>
                  </a:cubicBezTo>
                  <a:cubicBezTo>
                    <a:pt x="0" y="22"/>
                    <a:pt x="14" y="5"/>
                    <a:pt x="32" y="0"/>
                  </a:cubicBezTo>
                </a:path>
              </a:pathLst>
            </a:custGeom>
            <a:noFill/>
            <a:ln w="349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116" name="Freeform 15"/>
            <p:cNvSpPr>
              <a:spLocks/>
            </p:cNvSpPr>
            <p:nvPr/>
          </p:nvSpPr>
          <p:spPr bwMode="auto">
            <a:xfrm>
              <a:off x="2392" y="1492"/>
              <a:ext cx="66" cy="176"/>
            </a:xfrm>
            <a:custGeom>
              <a:avLst/>
              <a:gdLst>
                <a:gd name="T0" fmla="*/ 0 w 32"/>
                <a:gd name="T1" fmla="*/ 0 h 85"/>
                <a:gd name="T2" fmla="*/ 32 w 32"/>
                <a:gd name="T3" fmla="*/ 42 h 85"/>
                <a:gd name="T4" fmla="*/ 0 w 32"/>
                <a:gd name="T5" fmla="*/ 85 h 85"/>
              </a:gdLst>
              <a:ahLst/>
              <a:cxnLst>
                <a:cxn ang="0">
                  <a:pos x="T0" y="T1"/>
                </a:cxn>
                <a:cxn ang="0">
                  <a:pos x="T2" y="T3"/>
                </a:cxn>
                <a:cxn ang="0">
                  <a:pos x="T4" y="T5"/>
                </a:cxn>
              </a:cxnLst>
              <a:rect l="0" t="0" r="r" b="b"/>
              <a:pathLst>
                <a:path w="32" h="85">
                  <a:moveTo>
                    <a:pt x="0" y="0"/>
                  </a:moveTo>
                  <a:cubicBezTo>
                    <a:pt x="18" y="5"/>
                    <a:pt x="32" y="22"/>
                    <a:pt x="32" y="42"/>
                  </a:cubicBezTo>
                  <a:cubicBezTo>
                    <a:pt x="32" y="62"/>
                    <a:pt x="18" y="79"/>
                    <a:pt x="0" y="85"/>
                  </a:cubicBezTo>
                </a:path>
              </a:pathLst>
            </a:custGeom>
            <a:noFill/>
            <a:ln w="349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117" name="Freeform 16"/>
            <p:cNvSpPr>
              <a:spLocks/>
            </p:cNvSpPr>
            <p:nvPr/>
          </p:nvSpPr>
          <p:spPr bwMode="auto">
            <a:xfrm>
              <a:off x="2392" y="1480"/>
              <a:ext cx="31" cy="41"/>
            </a:xfrm>
            <a:custGeom>
              <a:avLst/>
              <a:gdLst>
                <a:gd name="T0" fmla="*/ 8 w 31"/>
                <a:gd name="T1" fmla="*/ 41 h 41"/>
                <a:gd name="T2" fmla="*/ 0 w 31"/>
                <a:gd name="T3" fmla="*/ 8 h 41"/>
                <a:gd name="T4" fmla="*/ 31 w 31"/>
                <a:gd name="T5" fmla="*/ 0 h 41"/>
              </a:gdLst>
              <a:ahLst/>
              <a:cxnLst>
                <a:cxn ang="0">
                  <a:pos x="T0" y="T1"/>
                </a:cxn>
                <a:cxn ang="0">
                  <a:pos x="T2" y="T3"/>
                </a:cxn>
                <a:cxn ang="0">
                  <a:pos x="T4" y="T5"/>
                </a:cxn>
              </a:cxnLst>
              <a:rect l="0" t="0" r="r" b="b"/>
              <a:pathLst>
                <a:path w="31" h="41">
                  <a:moveTo>
                    <a:pt x="8" y="41"/>
                  </a:moveTo>
                  <a:lnTo>
                    <a:pt x="0" y="8"/>
                  </a:lnTo>
                  <a:lnTo>
                    <a:pt x="31" y="0"/>
                  </a:lnTo>
                </a:path>
              </a:pathLst>
            </a:custGeom>
            <a:noFill/>
            <a:ln w="349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118" name="Freeform 17"/>
            <p:cNvSpPr>
              <a:spLocks/>
            </p:cNvSpPr>
            <p:nvPr/>
          </p:nvSpPr>
          <p:spPr bwMode="auto">
            <a:xfrm>
              <a:off x="2311" y="1637"/>
              <a:ext cx="31" cy="41"/>
            </a:xfrm>
            <a:custGeom>
              <a:avLst/>
              <a:gdLst>
                <a:gd name="T0" fmla="*/ 23 w 31"/>
                <a:gd name="T1" fmla="*/ 0 h 41"/>
                <a:gd name="T2" fmla="*/ 31 w 31"/>
                <a:gd name="T3" fmla="*/ 33 h 41"/>
                <a:gd name="T4" fmla="*/ 0 w 31"/>
                <a:gd name="T5" fmla="*/ 41 h 41"/>
              </a:gdLst>
              <a:ahLst/>
              <a:cxnLst>
                <a:cxn ang="0">
                  <a:pos x="T0" y="T1"/>
                </a:cxn>
                <a:cxn ang="0">
                  <a:pos x="T2" y="T3"/>
                </a:cxn>
                <a:cxn ang="0">
                  <a:pos x="T4" y="T5"/>
                </a:cxn>
              </a:cxnLst>
              <a:rect l="0" t="0" r="r" b="b"/>
              <a:pathLst>
                <a:path w="31" h="41">
                  <a:moveTo>
                    <a:pt x="23" y="0"/>
                  </a:moveTo>
                  <a:lnTo>
                    <a:pt x="31" y="33"/>
                  </a:lnTo>
                  <a:lnTo>
                    <a:pt x="0" y="41"/>
                  </a:lnTo>
                </a:path>
              </a:pathLst>
            </a:custGeom>
            <a:noFill/>
            <a:ln w="349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grpSp>
      <p:grpSp>
        <p:nvGrpSpPr>
          <p:cNvPr id="119" name="Group 4"/>
          <p:cNvGrpSpPr>
            <a:grpSpLocks noChangeAspect="1"/>
          </p:cNvGrpSpPr>
          <p:nvPr/>
        </p:nvGrpSpPr>
        <p:grpSpPr bwMode="auto">
          <a:xfrm>
            <a:off x="3993963" y="5098239"/>
            <a:ext cx="497382" cy="541108"/>
            <a:chOff x="2276" y="1480"/>
            <a:chExt cx="182" cy="198"/>
          </a:xfrm>
        </p:grpSpPr>
        <p:sp>
          <p:nvSpPr>
            <p:cNvPr id="120" name="Line 5"/>
            <p:cNvSpPr>
              <a:spLocks noChangeShapeType="1"/>
            </p:cNvSpPr>
            <p:nvPr/>
          </p:nvSpPr>
          <p:spPr bwMode="auto">
            <a:xfrm>
              <a:off x="2384" y="1618"/>
              <a:ext cx="4" cy="10"/>
            </a:xfrm>
            <a:prstGeom prst="line">
              <a:avLst/>
            </a:prstGeom>
            <a:noFill/>
            <a:ln w="349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121" name="Line 6"/>
            <p:cNvSpPr>
              <a:spLocks noChangeShapeType="1"/>
            </p:cNvSpPr>
            <p:nvPr/>
          </p:nvSpPr>
          <p:spPr bwMode="auto">
            <a:xfrm>
              <a:off x="2346" y="1530"/>
              <a:ext cx="5" cy="12"/>
            </a:xfrm>
            <a:prstGeom prst="line">
              <a:avLst/>
            </a:prstGeom>
            <a:noFill/>
            <a:ln w="349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122" name="Line 7"/>
            <p:cNvSpPr>
              <a:spLocks noChangeShapeType="1"/>
            </p:cNvSpPr>
            <p:nvPr/>
          </p:nvSpPr>
          <p:spPr bwMode="auto">
            <a:xfrm flipH="1">
              <a:off x="2346" y="1618"/>
              <a:ext cx="5" cy="10"/>
            </a:xfrm>
            <a:prstGeom prst="line">
              <a:avLst/>
            </a:prstGeom>
            <a:noFill/>
            <a:ln w="349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123" name="Line 8"/>
            <p:cNvSpPr>
              <a:spLocks noChangeShapeType="1"/>
            </p:cNvSpPr>
            <p:nvPr/>
          </p:nvSpPr>
          <p:spPr bwMode="auto">
            <a:xfrm flipH="1">
              <a:off x="2384" y="1530"/>
              <a:ext cx="4" cy="12"/>
            </a:xfrm>
            <a:prstGeom prst="line">
              <a:avLst/>
            </a:prstGeom>
            <a:noFill/>
            <a:ln w="349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124" name="Line 9"/>
            <p:cNvSpPr>
              <a:spLocks noChangeShapeType="1"/>
            </p:cNvSpPr>
            <p:nvPr/>
          </p:nvSpPr>
          <p:spPr bwMode="auto">
            <a:xfrm>
              <a:off x="2406" y="1595"/>
              <a:ext cx="11" cy="5"/>
            </a:xfrm>
            <a:prstGeom prst="line">
              <a:avLst/>
            </a:prstGeom>
            <a:noFill/>
            <a:ln w="349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125" name="Line 10"/>
            <p:cNvSpPr>
              <a:spLocks noChangeShapeType="1"/>
            </p:cNvSpPr>
            <p:nvPr/>
          </p:nvSpPr>
          <p:spPr bwMode="auto">
            <a:xfrm>
              <a:off x="2318" y="1558"/>
              <a:ext cx="10" cy="7"/>
            </a:xfrm>
            <a:prstGeom prst="line">
              <a:avLst/>
            </a:prstGeom>
            <a:noFill/>
            <a:ln w="349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126" name="Line 11"/>
            <p:cNvSpPr>
              <a:spLocks noChangeShapeType="1"/>
            </p:cNvSpPr>
            <p:nvPr/>
          </p:nvSpPr>
          <p:spPr bwMode="auto">
            <a:xfrm flipV="1">
              <a:off x="2406" y="1558"/>
              <a:ext cx="11" cy="7"/>
            </a:xfrm>
            <a:prstGeom prst="line">
              <a:avLst/>
            </a:prstGeom>
            <a:noFill/>
            <a:ln w="349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127" name="Line 12"/>
            <p:cNvSpPr>
              <a:spLocks noChangeShapeType="1"/>
            </p:cNvSpPr>
            <p:nvPr/>
          </p:nvSpPr>
          <p:spPr bwMode="auto">
            <a:xfrm flipV="1">
              <a:off x="2318" y="1595"/>
              <a:ext cx="10" cy="5"/>
            </a:xfrm>
            <a:prstGeom prst="line">
              <a:avLst/>
            </a:prstGeom>
            <a:noFill/>
            <a:ln w="349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128" name="Oval 13"/>
            <p:cNvSpPr>
              <a:spLocks noChangeArrowheads="1"/>
            </p:cNvSpPr>
            <p:nvPr/>
          </p:nvSpPr>
          <p:spPr bwMode="auto">
            <a:xfrm>
              <a:off x="2330" y="1542"/>
              <a:ext cx="74" cy="76"/>
            </a:xfrm>
            <a:prstGeom prst="ellipse">
              <a:avLst/>
            </a:prstGeom>
            <a:noFill/>
            <a:ln w="349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129" name="Freeform 14"/>
            <p:cNvSpPr>
              <a:spLocks/>
            </p:cNvSpPr>
            <p:nvPr/>
          </p:nvSpPr>
          <p:spPr bwMode="auto">
            <a:xfrm>
              <a:off x="2276" y="1492"/>
              <a:ext cx="66" cy="176"/>
            </a:xfrm>
            <a:custGeom>
              <a:avLst/>
              <a:gdLst>
                <a:gd name="T0" fmla="*/ 32 w 32"/>
                <a:gd name="T1" fmla="*/ 85 h 85"/>
                <a:gd name="T2" fmla="*/ 0 w 32"/>
                <a:gd name="T3" fmla="*/ 42 h 85"/>
                <a:gd name="T4" fmla="*/ 32 w 32"/>
                <a:gd name="T5" fmla="*/ 0 h 85"/>
              </a:gdLst>
              <a:ahLst/>
              <a:cxnLst>
                <a:cxn ang="0">
                  <a:pos x="T0" y="T1"/>
                </a:cxn>
                <a:cxn ang="0">
                  <a:pos x="T2" y="T3"/>
                </a:cxn>
                <a:cxn ang="0">
                  <a:pos x="T4" y="T5"/>
                </a:cxn>
              </a:cxnLst>
              <a:rect l="0" t="0" r="r" b="b"/>
              <a:pathLst>
                <a:path w="32" h="85">
                  <a:moveTo>
                    <a:pt x="32" y="85"/>
                  </a:moveTo>
                  <a:cubicBezTo>
                    <a:pt x="14" y="79"/>
                    <a:pt x="0" y="62"/>
                    <a:pt x="0" y="42"/>
                  </a:cubicBezTo>
                  <a:cubicBezTo>
                    <a:pt x="0" y="22"/>
                    <a:pt x="14" y="5"/>
                    <a:pt x="32" y="0"/>
                  </a:cubicBezTo>
                </a:path>
              </a:pathLst>
            </a:custGeom>
            <a:noFill/>
            <a:ln w="349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130" name="Freeform 15"/>
            <p:cNvSpPr>
              <a:spLocks/>
            </p:cNvSpPr>
            <p:nvPr/>
          </p:nvSpPr>
          <p:spPr bwMode="auto">
            <a:xfrm>
              <a:off x="2392" y="1492"/>
              <a:ext cx="66" cy="176"/>
            </a:xfrm>
            <a:custGeom>
              <a:avLst/>
              <a:gdLst>
                <a:gd name="T0" fmla="*/ 0 w 32"/>
                <a:gd name="T1" fmla="*/ 0 h 85"/>
                <a:gd name="T2" fmla="*/ 32 w 32"/>
                <a:gd name="T3" fmla="*/ 42 h 85"/>
                <a:gd name="T4" fmla="*/ 0 w 32"/>
                <a:gd name="T5" fmla="*/ 85 h 85"/>
              </a:gdLst>
              <a:ahLst/>
              <a:cxnLst>
                <a:cxn ang="0">
                  <a:pos x="T0" y="T1"/>
                </a:cxn>
                <a:cxn ang="0">
                  <a:pos x="T2" y="T3"/>
                </a:cxn>
                <a:cxn ang="0">
                  <a:pos x="T4" y="T5"/>
                </a:cxn>
              </a:cxnLst>
              <a:rect l="0" t="0" r="r" b="b"/>
              <a:pathLst>
                <a:path w="32" h="85">
                  <a:moveTo>
                    <a:pt x="0" y="0"/>
                  </a:moveTo>
                  <a:cubicBezTo>
                    <a:pt x="18" y="5"/>
                    <a:pt x="32" y="22"/>
                    <a:pt x="32" y="42"/>
                  </a:cubicBezTo>
                  <a:cubicBezTo>
                    <a:pt x="32" y="62"/>
                    <a:pt x="18" y="79"/>
                    <a:pt x="0" y="85"/>
                  </a:cubicBezTo>
                </a:path>
              </a:pathLst>
            </a:custGeom>
            <a:noFill/>
            <a:ln w="349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131" name="Freeform 16"/>
            <p:cNvSpPr>
              <a:spLocks/>
            </p:cNvSpPr>
            <p:nvPr/>
          </p:nvSpPr>
          <p:spPr bwMode="auto">
            <a:xfrm>
              <a:off x="2392" y="1480"/>
              <a:ext cx="31" cy="41"/>
            </a:xfrm>
            <a:custGeom>
              <a:avLst/>
              <a:gdLst>
                <a:gd name="T0" fmla="*/ 8 w 31"/>
                <a:gd name="T1" fmla="*/ 41 h 41"/>
                <a:gd name="T2" fmla="*/ 0 w 31"/>
                <a:gd name="T3" fmla="*/ 8 h 41"/>
                <a:gd name="T4" fmla="*/ 31 w 31"/>
                <a:gd name="T5" fmla="*/ 0 h 41"/>
              </a:gdLst>
              <a:ahLst/>
              <a:cxnLst>
                <a:cxn ang="0">
                  <a:pos x="T0" y="T1"/>
                </a:cxn>
                <a:cxn ang="0">
                  <a:pos x="T2" y="T3"/>
                </a:cxn>
                <a:cxn ang="0">
                  <a:pos x="T4" y="T5"/>
                </a:cxn>
              </a:cxnLst>
              <a:rect l="0" t="0" r="r" b="b"/>
              <a:pathLst>
                <a:path w="31" h="41">
                  <a:moveTo>
                    <a:pt x="8" y="41"/>
                  </a:moveTo>
                  <a:lnTo>
                    <a:pt x="0" y="8"/>
                  </a:lnTo>
                  <a:lnTo>
                    <a:pt x="31" y="0"/>
                  </a:lnTo>
                </a:path>
              </a:pathLst>
            </a:custGeom>
            <a:noFill/>
            <a:ln w="349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132" name="Freeform 17"/>
            <p:cNvSpPr>
              <a:spLocks/>
            </p:cNvSpPr>
            <p:nvPr/>
          </p:nvSpPr>
          <p:spPr bwMode="auto">
            <a:xfrm>
              <a:off x="2311" y="1637"/>
              <a:ext cx="31" cy="41"/>
            </a:xfrm>
            <a:custGeom>
              <a:avLst/>
              <a:gdLst>
                <a:gd name="T0" fmla="*/ 23 w 31"/>
                <a:gd name="T1" fmla="*/ 0 h 41"/>
                <a:gd name="T2" fmla="*/ 31 w 31"/>
                <a:gd name="T3" fmla="*/ 33 h 41"/>
                <a:gd name="T4" fmla="*/ 0 w 31"/>
                <a:gd name="T5" fmla="*/ 41 h 41"/>
              </a:gdLst>
              <a:ahLst/>
              <a:cxnLst>
                <a:cxn ang="0">
                  <a:pos x="T0" y="T1"/>
                </a:cxn>
                <a:cxn ang="0">
                  <a:pos x="T2" y="T3"/>
                </a:cxn>
                <a:cxn ang="0">
                  <a:pos x="T4" y="T5"/>
                </a:cxn>
              </a:cxnLst>
              <a:rect l="0" t="0" r="r" b="b"/>
              <a:pathLst>
                <a:path w="31" h="41">
                  <a:moveTo>
                    <a:pt x="23" y="0"/>
                  </a:moveTo>
                  <a:lnTo>
                    <a:pt x="31" y="33"/>
                  </a:lnTo>
                  <a:lnTo>
                    <a:pt x="0" y="41"/>
                  </a:lnTo>
                </a:path>
              </a:pathLst>
            </a:custGeom>
            <a:noFill/>
            <a:ln w="349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grpSp>
      <p:grpSp>
        <p:nvGrpSpPr>
          <p:cNvPr id="133" name="Group 4"/>
          <p:cNvGrpSpPr>
            <a:grpSpLocks noChangeAspect="1"/>
          </p:cNvGrpSpPr>
          <p:nvPr/>
        </p:nvGrpSpPr>
        <p:grpSpPr bwMode="auto">
          <a:xfrm>
            <a:off x="6090423" y="5098239"/>
            <a:ext cx="497382" cy="541108"/>
            <a:chOff x="2276" y="1480"/>
            <a:chExt cx="182" cy="198"/>
          </a:xfrm>
        </p:grpSpPr>
        <p:sp>
          <p:nvSpPr>
            <p:cNvPr id="134" name="Line 5"/>
            <p:cNvSpPr>
              <a:spLocks noChangeShapeType="1"/>
            </p:cNvSpPr>
            <p:nvPr/>
          </p:nvSpPr>
          <p:spPr bwMode="auto">
            <a:xfrm>
              <a:off x="2384" y="1618"/>
              <a:ext cx="4" cy="10"/>
            </a:xfrm>
            <a:prstGeom prst="line">
              <a:avLst/>
            </a:prstGeom>
            <a:noFill/>
            <a:ln w="349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135" name="Line 6"/>
            <p:cNvSpPr>
              <a:spLocks noChangeShapeType="1"/>
            </p:cNvSpPr>
            <p:nvPr/>
          </p:nvSpPr>
          <p:spPr bwMode="auto">
            <a:xfrm>
              <a:off x="2346" y="1530"/>
              <a:ext cx="5" cy="12"/>
            </a:xfrm>
            <a:prstGeom prst="line">
              <a:avLst/>
            </a:prstGeom>
            <a:noFill/>
            <a:ln w="349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136" name="Line 7"/>
            <p:cNvSpPr>
              <a:spLocks noChangeShapeType="1"/>
            </p:cNvSpPr>
            <p:nvPr/>
          </p:nvSpPr>
          <p:spPr bwMode="auto">
            <a:xfrm flipH="1">
              <a:off x="2346" y="1618"/>
              <a:ext cx="5" cy="10"/>
            </a:xfrm>
            <a:prstGeom prst="line">
              <a:avLst/>
            </a:prstGeom>
            <a:noFill/>
            <a:ln w="349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137" name="Line 8"/>
            <p:cNvSpPr>
              <a:spLocks noChangeShapeType="1"/>
            </p:cNvSpPr>
            <p:nvPr/>
          </p:nvSpPr>
          <p:spPr bwMode="auto">
            <a:xfrm flipH="1">
              <a:off x="2384" y="1530"/>
              <a:ext cx="4" cy="12"/>
            </a:xfrm>
            <a:prstGeom prst="line">
              <a:avLst/>
            </a:prstGeom>
            <a:noFill/>
            <a:ln w="349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138" name="Line 9"/>
            <p:cNvSpPr>
              <a:spLocks noChangeShapeType="1"/>
            </p:cNvSpPr>
            <p:nvPr/>
          </p:nvSpPr>
          <p:spPr bwMode="auto">
            <a:xfrm>
              <a:off x="2406" y="1595"/>
              <a:ext cx="11" cy="5"/>
            </a:xfrm>
            <a:prstGeom prst="line">
              <a:avLst/>
            </a:prstGeom>
            <a:noFill/>
            <a:ln w="349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139" name="Line 10"/>
            <p:cNvSpPr>
              <a:spLocks noChangeShapeType="1"/>
            </p:cNvSpPr>
            <p:nvPr/>
          </p:nvSpPr>
          <p:spPr bwMode="auto">
            <a:xfrm>
              <a:off x="2318" y="1558"/>
              <a:ext cx="10" cy="7"/>
            </a:xfrm>
            <a:prstGeom prst="line">
              <a:avLst/>
            </a:prstGeom>
            <a:noFill/>
            <a:ln w="349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140" name="Line 11"/>
            <p:cNvSpPr>
              <a:spLocks noChangeShapeType="1"/>
            </p:cNvSpPr>
            <p:nvPr/>
          </p:nvSpPr>
          <p:spPr bwMode="auto">
            <a:xfrm flipV="1">
              <a:off x="2406" y="1558"/>
              <a:ext cx="11" cy="7"/>
            </a:xfrm>
            <a:prstGeom prst="line">
              <a:avLst/>
            </a:prstGeom>
            <a:noFill/>
            <a:ln w="349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141" name="Line 12"/>
            <p:cNvSpPr>
              <a:spLocks noChangeShapeType="1"/>
            </p:cNvSpPr>
            <p:nvPr/>
          </p:nvSpPr>
          <p:spPr bwMode="auto">
            <a:xfrm flipV="1">
              <a:off x="2318" y="1595"/>
              <a:ext cx="10" cy="5"/>
            </a:xfrm>
            <a:prstGeom prst="line">
              <a:avLst/>
            </a:prstGeom>
            <a:noFill/>
            <a:ln w="349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142" name="Oval 13"/>
            <p:cNvSpPr>
              <a:spLocks noChangeArrowheads="1"/>
            </p:cNvSpPr>
            <p:nvPr/>
          </p:nvSpPr>
          <p:spPr bwMode="auto">
            <a:xfrm>
              <a:off x="2330" y="1542"/>
              <a:ext cx="74" cy="76"/>
            </a:xfrm>
            <a:prstGeom prst="ellipse">
              <a:avLst/>
            </a:prstGeom>
            <a:noFill/>
            <a:ln w="349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143" name="Freeform 14"/>
            <p:cNvSpPr>
              <a:spLocks/>
            </p:cNvSpPr>
            <p:nvPr/>
          </p:nvSpPr>
          <p:spPr bwMode="auto">
            <a:xfrm>
              <a:off x="2276" y="1492"/>
              <a:ext cx="66" cy="176"/>
            </a:xfrm>
            <a:custGeom>
              <a:avLst/>
              <a:gdLst>
                <a:gd name="T0" fmla="*/ 32 w 32"/>
                <a:gd name="T1" fmla="*/ 85 h 85"/>
                <a:gd name="T2" fmla="*/ 0 w 32"/>
                <a:gd name="T3" fmla="*/ 42 h 85"/>
                <a:gd name="T4" fmla="*/ 32 w 32"/>
                <a:gd name="T5" fmla="*/ 0 h 85"/>
              </a:gdLst>
              <a:ahLst/>
              <a:cxnLst>
                <a:cxn ang="0">
                  <a:pos x="T0" y="T1"/>
                </a:cxn>
                <a:cxn ang="0">
                  <a:pos x="T2" y="T3"/>
                </a:cxn>
                <a:cxn ang="0">
                  <a:pos x="T4" y="T5"/>
                </a:cxn>
              </a:cxnLst>
              <a:rect l="0" t="0" r="r" b="b"/>
              <a:pathLst>
                <a:path w="32" h="85">
                  <a:moveTo>
                    <a:pt x="32" y="85"/>
                  </a:moveTo>
                  <a:cubicBezTo>
                    <a:pt x="14" y="79"/>
                    <a:pt x="0" y="62"/>
                    <a:pt x="0" y="42"/>
                  </a:cubicBezTo>
                  <a:cubicBezTo>
                    <a:pt x="0" y="22"/>
                    <a:pt x="14" y="5"/>
                    <a:pt x="32" y="0"/>
                  </a:cubicBezTo>
                </a:path>
              </a:pathLst>
            </a:custGeom>
            <a:noFill/>
            <a:ln w="349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144" name="Freeform 15"/>
            <p:cNvSpPr>
              <a:spLocks/>
            </p:cNvSpPr>
            <p:nvPr/>
          </p:nvSpPr>
          <p:spPr bwMode="auto">
            <a:xfrm>
              <a:off x="2392" y="1492"/>
              <a:ext cx="66" cy="176"/>
            </a:xfrm>
            <a:custGeom>
              <a:avLst/>
              <a:gdLst>
                <a:gd name="T0" fmla="*/ 0 w 32"/>
                <a:gd name="T1" fmla="*/ 0 h 85"/>
                <a:gd name="T2" fmla="*/ 32 w 32"/>
                <a:gd name="T3" fmla="*/ 42 h 85"/>
                <a:gd name="T4" fmla="*/ 0 w 32"/>
                <a:gd name="T5" fmla="*/ 85 h 85"/>
              </a:gdLst>
              <a:ahLst/>
              <a:cxnLst>
                <a:cxn ang="0">
                  <a:pos x="T0" y="T1"/>
                </a:cxn>
                <a:cxn ang="0">
                  <a:pos x="T2" y="T3"/>
                </a:cxn>
                <a:cxn ang="0">
                  <a:pos x="T4" y="T5"/>
                </a:cxn>
              </a:cxnLst>
              <a:rect l="0" t="0" r="r" b="b"/>
              <a:pathLst>
                <a:path w="32" h="85">
                  <a:moveTo>
                    <a:pt x="0" y="0"/>
                  </a:moveTo>
                  <a:cubicBezTo>
                    <a:pt x="18" y="5"/>
                    <a:pt x="32" y="22"/>
                    <a:pt x="32" y="42"/>
                  </a:cubicBezTo>
                  <a:cubicBezTo>
                    <a:pt x="32" y="62"/>
                    <a:pt x="18" y="79"/>
                    <a:pt x="0" y="85"/>
                  </a:cubicBezTo>
                </a:path>
              </a:pathLst>
            </a:custGeom>
            <a:noFill/>
            <a:ln w="349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145" name="Freeform 16"/>
            <p:cNvSpPr>
              <a:spLocks/>
            </p:cNvSpPr>
            <p:nvPr/>
          </p:nvSpPr>
          <p:spPr bwMode="auto">
            <a:xfrm>
              <a:off x="2392" y="1480"/>
              <a:ext cx="31" cy="41"/>
            </a:xfrm>
            <a:custGeom>
              <a:avLst/>
              <a:gdLst>
                <a:gd name="T0" fmla="*/ 8 w 31"/>
                <a:gd name="T1" fmla="*/ 41 h 41"/>
                <a:gd name="T2" fmla="*/ 0 w 31"/>
                <a:gd name="T3" fmla="*/ 8 h 41"/>
                <a:gd name="T4" fmla="*/ 31 w 31"/>
                <a:gd name="T5" fmla="*/ 0 h 41"/>
              </a:gdLst>
              <a:ahLst/>
              <a:cxnLst>
                <a:cxn ang="0">
                  <a:pos x="T0" y="T1"/>
                </a:cxn>
                <a:cxn ang="0">
                  <a:pos x="T2" y="T3"/>
                </a:cxn>
                <a:cxn ang="0">
                  <a:pos x="T4" y="T5"/>
                </a:cxn>
              </a:cxnLst>
              <a:rect l="0" t="0" r="r" b="b"/>
              <a:pathLst>
                <a:path w="31" h="41">
                  <a:moveTo>
                    <a:pt x="8" y="41"/>
                  </a:moveTo>
                  <a:lnTo>
                    <a:pt x="0" y="8"/>
                  </a:lnTo>
                  <a:lnTo>
                    <a:pt x="31" y="0"/>
                  </a:lnTo>
                </a:path>
              </a:pathLst>
            </a:custGeom>
            <a:noFill/>
            <a:ln w="349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146" name="Freeform 17"/>
            <p:cNvSpPr>
              <a:spLocks/>
            </p:cNvSpPr>
            <p:nvPr/>
          </p:nvSpPr>
          <p:spPr bwMode="auto">
            <a:xfrm>
              <a:off x="2311" y="1637"/>
              <a:ext cx="31" cy="41"/>
            </a:xfrm>
            <a:custGeom>
              <a:avLst/>
              <a:gdLst>
                <a:gd name="T0" fmla="*/ 23 w 31"/>
                <a:gd name="T1" fmla="*/ 0 h 41"/>
                <a:gd name="T2" fmla="*/ 31 w 31"/>
                <a:gd name="T3" fmla="*/ 33 h 41"/>
                <a:gd name="T4" fmla="*/ 0 w 31"/>
                <a:gd name="T5" fmla="*/ 41 h 41"/>
              </a:gdLst>
              <a:ahLst/>
              <a:cxnLst>
                <a:cxn ang="0">
                  <a:pos x="T0" y="T1"/>
                </a:cxn>
                <a:cxn ang="0">
                  <a:pos x="T2" y="T3"/>
                </a:cxn>
                <a:cxn ang="0">
                  <a:pos x="T4" y="T5"/>
                </a:cxn>
              </a:cxnLst>
              <a:rect l="0" t="0" r="r" b="b"/>
              <a:pathLst>
                <a:path w="31" h="41">
                  <a:moveTo>
                    <a:pt x="23" y="0"/>
                  </a:moveTo>
                  <a:lnTo>
                    <a:pt x="31" y="33"/>
                  </a:lnTo>
                  <a:lnTo>
                    <a:pt x="0" y="41"/>
                  </a:lnTo>
                </a:path>
              </a:pathLst>
            </a:custGeom>
            <a:noFill/>
            <a:ln w="349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grpSp>
      <p:grpSp>
        <p:nvGrpSpPr>
          <p:cNvPr id="147" name="Group 4"/>
          <p:cNvGrpSpPr>
            <a:grpSpLocks noChangeAspect="1"/>
          </p:cNvGrpSpPr>
          <p:nvPr/>
        </p:nvGrpSpPr>
        <p:grpSpPr bwMode="auto">
          <a:xfrm>
            <a:off x="8187388" y="5098239"/>
            <a:ext cx="497382" cy="541108"/>
            <a:chOff x="2276" y="1480"/>
            <a:chExt cx="182" cy="198"/>
          </a:xfrm>
        </p:grpSpPr>
        <p:sp>
          <p:nvSpPr>
            <p:cNvPr id="148" name="Line 5"/>
            <p:cNvSpPr>
              <a:spLocks noChangeShapeType="1"/>
            </p:cNvSpPr>
            <p:nvPr/>
          </p:nvSpPr>
          <p:spPr bwMode="auto">
            <a:xfrm>
              <a:off x="2384" y="1618"/>
              <a:ext cx="4" cy="10"/>
            </a:xfrm>
            <a:prstGeom prst="line">
              <a:avLst/>
            </a:prstGeom>
            <a:noFill/>
            <a:ln w="349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149" name="Line 6"/>
            <p:cNvSpPr>
              <a:spLocks noChangeShapeType="1"/>
            </p:cNvSpPr>
            <p:nvPr/>
          </p:nvSpPr>
          <p:spPr bwMode="auto">
            <a:xfrm>
              <a:off x="2346" y="1530"/>
              <a:ext cx="5" cy="12"/>
            </a:xfrm>
            <a:prstGeom prst="line">
              <a:avLst/>
            </a:prstGeom>
            <a:noFill/>
            <a:ln w="349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150" name="Line 7"/>
            <p:cNvSpPr>
              <a:spLocks noChangeShapeType="1"/>
            </p:cNvSpPr>
            <p:nvPr/>
          </p:nvSpPr>
          <p:spPr bwMode="auto">
            <a:xfrm flipH="1">
              <a:off x="2346" y="1618"/>
              <a:ext cx="5" cy="10"/>
            </a:xfrm>
            <a:prstGeom prst="line">
              <a:avLst/>
            </a:prstGeom>
            <a:noFill/>
            <a:ln w="349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151" name="Line 8"/>
            <p:cNvSpPr>
              <a:spLocks noChangeShapeType="1"/>
            </p:cNvSpPr>
            <p:nvPr/>
          </p:nvSpPr>
          <p:spPr bwMode="auto">
            <a:xfrm flipH="1">
              <a:off x="2384" y="1530"/>
              <a:ext cx="4" cy="12"/>
            </a:xfrm>
            <a:prstGeom prst="line">
              <a:avLst/>
            </a:prstGeom>
            <a:noFill/>
            <a:ln w="349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152" name="Line 9"/>
            <p:cNvSpPr>
              <a:spLocks noChangeShapeType="1"/>
            </p:cNvSpPr>
            <p:nvPr/>
          </p:nvSpPr>
          <p:spPr bwMode="auto">
            <a:xfrm>
              <a:off x="2406" y="1595"/>
              <a:ext cx="11" cy="5"/>
            </a:xfrm>
            <a:prstGeom prst="line">
              <a:avLst/>
            </a:prstGeom>
            <a:noFill/>
            <a:ln w="349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153" name="Line 10"/>
            <p:cNvSpPr>
              <a:spLocks noChangeShapeType="1"/>
            </p:cNvSpPr>
            <p:nvPr/>
          </p:nvSpPr>
          <p:spPr bwMode="auto">
            <a:xfrm>
              <a:off x="2318" y="1558"/>
              <a:ext cx="10" cy="7"/>
            </a:xfrm>
            <a:prstGeom prst="line">
              <a:avLst/>
            </a:prstGeom>
            <a:noFill/>
            <a:ln w="349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154" name="Line 11"/>
            <p:cNvSpPr>
              <a:spLocks noChangeShapeType="1"/>
            </p:cNvSpPr>
            <p:nvPr/>
          </p:nvSpPr>
          <p:spPr bwMode="auto">
            <a:xfrm flipV="1">
              <a:off x="2406" y="1558"/>
              <a:ext cx="11" cy="7"/>
            </a:xfrm>
            <a:prstGeom prst="line">
              <a:avLst/>
            </a:prstGeom>
            <a:noFill/>
            <a:ln w="349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155" name="Line 12"/>
            <p:cNvSpPr>
              <a:spLocks noChangeShapeType="1"/>
            </p:cNvSpPr>
            <p:nvPr/>
          </p:nvSpPr>
          <p:spPr bwMode="auto">
            <a:xfrm flipV="1">
              <a:off x="2318" y="1595"/>
              <a:ext cx="10" cy="5"/>
            </a:xfrm>
            <a:prstGeom prst="line">
              <a:avLst/>
            </a:prstGeom>
            <a:noFill/>
            <a:ln w="349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156" name="Oval 13"/>
            <p:cNvSpPr>
              <a:spLocks noChangeArrowheads="1"/>
            </p:cNvSpPr>
            <p:nvPr/>
          </p:nvSpPr>
          <p:spPr bwMode="auto">
            <a:xfrm>
              <a:off x="2330" y="1542"/>
              <a:ext cx="74" cy="76"/>
            </a:xfrm>
            <a:prstGeom prst="ellipse">
              <a:avLst/>
            </a:prstGeom>
            <a:noFill/>
            <a:ln w="349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157" name="Freeform 14"/>
            <p:cNvSpPr>
              <a:spLocks/>
            </p:cNvSpPr>
            <p:nvPr/>
          </p:nvSpPr>
          <p:spPr bwMode="auto">
            <a:xfrm>
              <a:off x="2276" y="1492"/>
              <a:ext cx="66" cy="176"/>
            </a:xfrm>
            <a:custGeom>
              <a:avLst/>
              <a:gdLst>
                <a:gd name="T0" fmla="*/ 32 w 32"/>
                <a:gd name="T1" fmla="*/ 85 h 85"/>
                <a:gd name="T2" fmla="*/ 0 w 32"/>
                <a:gd name="T3" fmla="*/ 42 h 85"/>
                <a:gd name="T4" fmla="*/ 32 w 32"/>
                <a:gd name="T5" fmla="*/ 0 h 85"/>
              </a:gdLst>
              <a:ahLst/>
              <a:cxnLst>
                <a:cxn ang="0">
                  <a:pos x="T0" y="T1"/>
                </a:cxn>
                <a:cxn ang="0">
                  <a:pos x="T2" y="T3"/>
                </a:cxn>
                <a:cxn ang="0">
                  <a:pos x="T4" y="T5"/>
                </a:cxn>
              </a:cxnLst>
              <a:rect l="0" t="0" r="r" b="b"/>
              <a:pathLst>
                <a:path w="32" h="85">
                  <a:moveTo>
                    <a:pt x="32" y="85"/>
                  </a:moveTo>
                  <a:cubicBezTo>
                    <a:pt x="14" y="79"/>
                    <a:pt x="0" y="62"/>
                    <a:pt x="0" y="42"/>
                  </a:cubicBezTo>
                  <a:cubicBezTo>
                    <a:pt x="0" y="22"/>
                    <a:pt x="14" y="5"/>
                    <a:pt x="32" y="0"/>
                  </a:cubicBezTo>
                </a:path>
              </a:pathLst>
            </a:custGeom>
            <a:noFill/>
            <a:ln w="349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158" name="Freeform 15"/>
            <p:cNvSpPr>
              <a:spLocks/>
            </p:cNvSpPr>
            <p:nvPr/>
          </p:nvSpPr>
          <p:spPr bwMode="auto">
            <a:xfrm>
              <a:off x="2392" y="1492"/>
              <a:ext cx="66" cy="176"/>
            </a:xfrm>
            <a:custGeom>
              <a:avLst/>
              <a:gdLst>
                <a:gd name="T0" fmla="*/ 0 w 32"/>
                <a:gd name="T1" fmla="*/ 0 h 85"/>
                <a:gd name="T2" fmla="*/ 32 w 32"/>
                <a:gd name="T3" fmla="*/ 42 h 85"/>
                <a:gd name="T4" fmla="*/ 0 w 32"/>
                <a:gd name="T5" fmla="*/ 85 h 85"/>
              </a:gdLst>
              <a:ahLst/>
              <a:cxnLst>
                <a:cxn ang="0">
                  <a:pos x="T0" y="T1"/>
                </a:cxn>
                <a:cxn ang="0">
                  <a:pos x="T2" y="T3"/>
                </a:cxn>
                <a:cxn ang="0">
                  <a:pos x="T4" y="T5"/>
                </a:cxn>
              </a:cxnLst>
              <a:rect l="0" t="0" r="r" b="b"/>
              <a:pathLst>
                <a:path w="32" h="85">
                  <a:moveTo>
                    <a:pt x="0" y="0"/>
                  </a:moveTo>
                  <a:cubicBezTo>
                    <a:pt x="18" y="5"/>
                    <a:pt x="32" y="22"/>
                    <a:pt x="32" y="42"/>
                  </a:cubicBezTo>
                  <a:cubicBezTo>
                    <a:pt x="32" y="62"/>
                    <a:pt x="18" y="79"/>
                    <a:pt x="0" y="85"/>
                  </a:cubicBezTo>
                </a:path>
              </a:pathLst>
            </a:custGeom>
            <a:noFill/>
            <a:ln w="349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159" name="Freeform 16"/>
            <p:cNvSpPr>
              <a:spLocks/>
            </p:cNvSpPr>
            <p:nvPr/>
          </p:nvSpPr>
          <p:spPr bwMode="auto">
            <a:xfrm>
              <a:off x="2392" y="1480"/>
              <a:ext cx="31" cy="41"/>
            </a:xfrm>
            <a:custGeom>
              <a:avLst/>
              <a:gdLst>
                <a:gd name="T0" fmla="*/ 8 w 31"/>
                <a:gd name="T1" fmla="*/ 41 h 41"/>
                <a:gd name="T2" fmla="*/ 0 w 31"/>
                <a:gd name="T3" fmla="*/ 8 h 41"/>
                <a:gd name="T4" fmla="*/ 31 w 31"/>
                <a:gd name="T5" fmla="*/ 0 h 41"/>
              </a:gdLst>
              <a:ahLst/>
              <a:cxnLst>
                <a:cxn ang="0">
                  <a:pos x="T0" y="T1"/>
                </a:cxn>
                <a:cxn ang="0">
                  <a:pos x="T2" y="T3"/>
                </a:cxn>
                <a:cxn ang="0">
                  <a:pos x="T4" y="T5"/>
                </a:cxn>
              </a:cxnLst>
              <a:rect l="0" t="0" r="r" b="b"/>
              <a:pathLst>
                <a:path w="31" h="41">
                  <a:moveTo>
                    <a:pt x="8" y="41"/>
                  </a:moveTo>
                  <a:lnTo>
                    <a:pt x="0" y="8"/>
                  </a:lnTo>
                  <a:lnTo>
                    <a:pt x="31" y="0"/>
                  </a:lnTo>
                </a:path>
              </a:pathLst>
            </a:custGeom>
            <a:noFill/>
            <a:ln w="349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160" name="Freeform 17"/>
            <p:cNvSpPr>
              <a:spLocks/>
            </p:cNvSpPr>
            <p:nvPr/>
          </p:nvSpPr>
          <p:spPr bwMode="auto">
            <a:xfrm>
              <a:off x="2311" y="1637"/>
              <a:ext cx="31" cy="41"/>
            </a:xfrm>
            <a:custGeom>
              <a:avLst/>
              <a:gdLst>
                <a:gd name="T0" fmla="*/ 23 w 31"/>
                <a:gd name="T1" fmla="*/ 0 h 41"/>
                <a:gd name="T2" fmla="*/ 31 w 31"/>
                <a:gd name="T3" fmla="*/ 33 h 41"/>
                <a:gd name="T4" fmla="*/ 0 w 31"/>
                <a:gd name="T5" fmla="*/ 41 h 41"/>
              </a:gdLst>
              <a:ahLst/>
              <a:cxnLst>
                <a:cxn ang="0">
                  <a:pos x="T0" y="T1"/>
                </a:cxn>
                <a:cxn ang="0">
                  <a:pos x="T2" y="T3"/>
                </a:cxn>
                <a:cxn ang="0">
                  <a:pos x="T4" y="T5"/>
                </a:cxn>
              </a:cxnLst>
              <a:rect l="0" t="0" r="r" b="b"/>
              <a:pathLst>
                <a:path w="31" h="41">
                  <a:moveTo>
                    <a:pt x="23" y="0"/>
                  </a:moveTo>
                  <a:lnTo>
                    <a:pt x="31" y="33"/>
                  </a:lnTo>
                  <a:lnTo>
                    <a:pt x="0" y="41"/>
                  </a:lnTo>
                </a:path>
              </a:pathLst>
            </a:custGeom>
            <a:noFill/>
            <a:ln w="349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grpSp>
      <p:grpSp>
        <p:nvGrpSpPr>
          <p:cNvPr id="161" name="Group 4"/>
          <p:cNvGrpSpPr>
            <a:grpSpLocks noChangeAspect="1"/>
          </p:cNvGrpSpPr>
          <p:nvPr/>
        </p:nvGrpSpPr>
        <p:grpSpPr bwMode="auto">
          <a:xfrm>
            <a:off x="10290932" y="5098239"/>
            <a:ext cx="497382" cy="541108"/>
            <a:chOff x="2276" y="1480"/>
            <a:chExt cx="182" cy="198"/>
          </a:xfrm>
        </p:grpSpPr>
        <p:sp>
          <p:nvSpPr>
            <p:cNvPr id="162" name="Line 5"/>
            <p:cNvSpPr>
              <a:spLocks noChangeShapeType="1"/>
            </p:cNvSpPr>
            <p:nvPr/>
          </p:nvSpPr>
          <p:spPr bwMode="auto">
            <a:xfrm>
              <a:off x="2384" y="1618"/>
              <a:ext cx="4" cy="10"/>
            </a:xfrm>
            <a:prstGeom prst="line">
              <a:avLst/>
            </a:prstGeom>
            <a:noFill/>
            <a:ln w="349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163" name="Line 6"/>
            <p:cNvSpPr>
              <a:spLocks noChangeShapeType="1"/>
            </p:cNvSpPr>
            <p:nvPr/>
          </p:nvSpPr>
          <p:spPr bwMode="auto">
            <a:xfrm>
              <a:off x="2346" y="1530"/>
              <a:ext cx="5" cy="12"/>
            </a:xfrm>
            <a:prstGeom prst="line">
              <a:avLst/>
            </a:prstGeom>
            <a:noFill/>
            <a:ln w="349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164" name="Line 7"/>
            <p:cNvSpPr>
              <a:spLocks noChangeShapeType="1"/>
            </p:cNvSpPr>
            <p:nvPr/>
          </p:nvSpPr>
          <p:spPr bwMode="auto">
            <a:xfrm flipH="1">
              <a:off x="2346" y="1618"/>
              <a:ext cx="5" cy="10"/>
            </a:xfrm>
            <a:prstGeom prst="line">
              <a:avLst/>
            </a:prstGeom>
            <a:noFill/>
            <a:ln w="349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165" name="Line 8"/>
            <p:cNvSpPr>
              <a:spLocks noChangeShapeType="1"/>
            </p:cNvSpPr>
            <p:nvPr/>
          </p:nvSpPr>
          <p:spPr bwMode="auto">
            <a:xfrm flipH="1">
              <a:off x="2384" y="1530"/>
              <a:ext cx="4" cy="12"/>
            </a:xfrm>
            <a:prstGeom prst="line">
              <a:avLst/>
            </a:prstGeom>
            <a:noFill/>
            <a:ln w="349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166" name="Line 9"/>
            <p:cNvSpPr>
              <a:spLocks noChangeShapeType="1"/>
            </p:cNvSpPr>
            <p:nvPr/>
          </p:nvSpPr>
          <p:spPr bwMode="auto">
            <a:xfrm>
              <a:off x="2406" y="1595"/>
              <a:ext cx="11" cy="5"/>
            </a:xfrm>
            <a:prstGeom prst="line">
              <a:avLst/>
            </a:prstGeom>
            <a:noFill/>
            <a:ln w="349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167" name="Line 10"/>
            <p:cNvSpPr>
              <a:spLocks noChangeShapeType="1"/>
            </p:cNvSpPr>
            <p:nvPr/>
          </p:nvSpPr>
          <p:spPr bwMode="auto">
            <a:xfrm>
              <a:off x="2318" y="1558"/>
              <a:ext cx="10" cy="7"/>
            </a:xfrm>
            <a:prstGeom prst="line">
              <a:avLst/>
            </a:prstGeom>
            <a:noFill/>
            <a:ln w="349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168" name="Line 11"/>
            <p:cNvSpPr>
              <a:spLocks noChangeShapeType="1"/>
            </p:cNvSpPr>
            <p:nvPr/>
          </p:nvSpPr>
          <p:spPr bwMode="auto">
            <a:xfrm flipV="1">
              <a:off x="2406" y="1558"/>
              <a:ext cx="11" cy="7"/>
            </a:xfrm>
            <a:prstGeom prst="line">
              <a:avLst/>
            </a:prstGeom>
            <a:noFill/>
            <a:ln w="349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169" name="Line 12"/>
            <p:cNvSpPr>
              <a:spLocks noChangeShapeType="1"/>
            </p:cNvSpPr>
            <p:nvPr/>
          </p:nvSpPr>
          <p:spPr bwMode="auto">
            <a:xfrm flipV="1">
              <a:off x="2318" y="1595"/>
              <a:ext cx="10" cy="5"/>
            </a:xfrm>
            <a:prstGeom prst="line">
              <a:avLst/>
            </a:prstGeom>
            <a:noFill/>
            <a:ln w="349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170" name="Oval 13"/>
            <p:cNvSpPr>
              <a:spLocks noChangeArrowheads="1"/>
            </p:cNvSpPr>
            <p:nvPr/>
          </p:nvSpPr>
          <p:spPr bwMode="auto">
            <a:xfrm>
              <a:off x="2330" y="1542"/>
              <a:ext cx="74" cy="76"/>
            </a:xfrm>
            <a:prstGeom prst="ellipse">
              <a:avLst/>
            </a:prstGeom>
            <a:noFill/>
            <a:ln w="349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171" name="Freeform 14"/>
            <p:cNvSpPr>
              <a:spLocks/>
            </p:cNvSpPr>
            <p:nvPr/>
          </p:nvSpPr>
          <p:spPr bwMode="auto">
            <a:xfrm>
              <a:off x="2276" y="1492"/>
              <a:ext cx="66" cy="176"/>
            </a:xfrm>
            <a:custGeom>
              <a:avLst/>
              <a:gdLst>
                <a:gd name="T0" fmla="*/ 32 w 32"/>
                <a:gd name="T1" fmla="*/ 85 h 85"/>
                <a:gd name="T2" fmla="*/ 0 w 32"/>
                <a:gd name="T3" fmla="*/ 42 h 85"/>
                <a:gd name="T4" fmla="*/ 32 w 32"/>
                <a:gd name="T5" fmla="*/ 0 h 85"/>
              </a:gdLst>
              <a:ahLst/>
              <a:cxnLst>
                <a:cxn ang="0">
                  <a:pos x="T0" y="T1"/>
                </a:cxn>
                <a:cxn ang="0">
                  <a:pos x="T2" y="T3"/>
                </a:cxn>
                <a:cxn ang="0">
                  <a:pos x="T4" y="T5"/>
                </a:cxn>
              </a:cxnLst>
              <a:rect l="0" t="0" r="r" b="b"/>
              <a:pathLst>
                <a:path w="32" h="85">
                  <a:moveTo>
                    <a:pt x="32" y="85"/>
                  </a:moveTo>
                  <a:cubicBezTo>
                    <a:pt x="14" y="79"/>
                    <a:pt x="0" y="62"/>
                    <a:pt x="0" y="42"/>
                  </a:cubicBezTo>
                  <a:cubicBezTo>
                    <a:pt x="0" y="22"/>
                    <a:pt x="14" y="5"/>
                    <a:pt x="32" y="0"/>
                  </a:cubicBezTo>
                </a:path>
              </a:pathLst>
            </a:custGeom>
            <a:noFill/>
            <a:ln w="349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172" name="Freeform 15"/>
            <p:cNvSpPr>
              <a:spLocks/>
            </p:cNvSpPr>
            <p:nvPr/>
          </p:nvSpPr>
          <p:spPr bwMode="auto">
            <a:xfrm>
              <a:off x="2392" y="1492"/>
              <a:ext cx="66" cy="176"/>
            </a:xfrm>
            <a:custGeom>
              <a:avLst/>
              <a:gdLst>
                <a:gd name="T0" fmla="*/ 0 w 32"/>
                <a:gd name="T1" fmla="*/ 0 h 85"/>
                <a:gd name="T2" fmla="*/ 32 w 32"/>
                <a:gd name="T3" fmla="*/ 42 h 85"/>
                <a:gd name="T4" fmla="*/ 0 w 32"/>
                <a:gd name="T5" fmla="*/ 85 h 85"/>
              </a:gdLst>
              <a:ahLst/>
              <a:cxnLst>
                <a:cxn ang="0">
                  <a:pos x="T0" y="T1"/>
                </a:cxn>
                <a:cxn ang="0">
                  <a:pos x="T2" y="T3"/>
                </a:cxn>
                <a:cxn ang="0">
                  <a:pos x="T4" y="T5"/>
                </a:cxn>
              </a:cxnLst>
              <a:rect l="0" t="0" r="r" b="b"/>
              <a:pathLst>
                <a:path w="32" h="85">
                  <a:moveTo>
                    <a:pt x="0" y="0"/>
                  </a:moveTo>
                  <a:cubicBezTo>
                    <a:pt x="18" y="5"/>
                    <a:pt x="32" y="22"/>
                    <a:pt x="32" y="42"/>
                  </a:cubicBezTo>
                  <a:cubicBezTo>
                    <a:pt x="32" y="62"/>
                    <a:pt x="18" y="79"/>
                    <a:pt x="0" y="85"/>
                  </a:cubicBezTo>
                </a:path>
              </a:pathLst>
            </a:custGeom>
            <a:noFill/>
            <a:ln w="349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173" name="Freeform 16"/>
            <p:cNvSpPr>
              <a:spLocks/>
            </p:cNvSpPr>
            <p:nvPr/>
          </p:nvSpPr>
          <p:spPr bwMode="auto">
            <a:xfrm>
              <a:off x="2392" y="1480"/>
              <a:ext cx="31" cy="41"/>
            </a:xfrm>
            <a:custGeom>
              <a:avLst/>
              <a:gdLst>
                <a:gd name="T0" fmla="*/ 8 w 31"/>
                <a:gd name="T1" fmla="*/ 41 h 41"/>
                <a:gd name="T2" fmla="*/ 0 w 31"/>
                <a:gd name="T3" fmla="*/ 8 h 41"/>
                <a:gd name="T4" fmla="*/ 31 w 31"/>
                <a:gd name="T5" fmla="*/ 0 h 41"/>
              </a:gdLst>
              <a:ahLst/>
              <a:cxnLst>
                <a:cxn ang="0">
                  <a:pos x="T0" y="T1"/>
                </a:cxn>
                <a:cxn ang="0">
                  <a:pos x="T2" y="T3"/>
                </a:cxn>
                <a:cxn ang="0">
                  <a:pos x="T4" y="T5"/>
                </a:cxn>
              </a:cxnLst>
              <a:rect l="0" t="0" r="r" b="b"/>
              <a:pathLst>
                <a:path w="31" h="41">
                  <a:moveTo>
                    <a:pt x="8" y="41"/>
                  </a:moveTo>
                  <a:lnTo>
                    <a:pt x="0" y="8"/>
                  </a:lnTo>
                  <a:lnTo>
                    <a:pt x="31" y="0"/>
                  </a:lnTo>
                </a:path>
              </a:pathLst>
            </a:custGeom>
            <a:noFill/>
            <a:ln w="349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174" name="Freeform 17"/>
            <p:cNvSpPr>
              <a:spLocks/>
            </p:cNvSpPr>
            <p:nvPr/>
          </p:nvSpPr>
          <p:spPr bwMode="auto">
            <a:xfrm>
              <a:off x="2311" y="1637"/>
              <a:ext cx="31" cy="41"/>
            </a:xfrm>
            <a:custGeom>
              <a:avLst/>
              <a:gdLst>
                <a:gd name="T0" fmla="*/ 23 w 31"/>
                <a:gd name="T1" fmla="*/ 0 h 41"/>
                <a:gd name="T2" fmla="*/ 31 w 31"/>
                <a:gd name="T3" fmla="*/ 33 h 41"/>
                <a:gd name="T4" fmla="*/ 0 w 31"/>
                <a:gd name="T5" fmla="*/ 41 h 41"/>
              </a:gdLst>
              <a:ahLst/>
              <a:cxnLst>
                <a:cxn ang="0">
                  <a:pos x="T0" y="T1"/>
                </a:cxn>
                <a:cxn ang="0">
                  <a:pos x="T2" y="T3"/>
                </a:cxn>
                <a:cxn ang="0">
                  <a:pos x="T4" y="T5"/>
                </a:cxn>
              </a:cxnLst>
              <a:rect l="0" t="0" r="r" b="b"/>
              <a:pathLst>
                <a:path w="31" h="41">
                  <a:moveTo>
                    <a:pt x="23" y="0"/>
                  </a:moveTo>
                  <a:lnTo>
                    <a:pt x="31" y="33"/>
                  </a:lnTo>
                  <a:lnTo>
                    <a:pt x="0" y="41"/>
                  </a:lnTo>
                </a:path>
              </a:pathLst>
            </a:custGeom>
            <a:noFill/>
            <a:ln w="349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grpSp>
      <p:sp>
        <p:nvSpPr>
          <p:cNvPr id="175" name="TextBox 174"/>
          <p:cNvSpPr txBox="1"/>
          <p:nvPr/>
        </p:nvSpPr>
        <p:spPr>
          <a:xfrm>
            <a:off x="1646725" y="5908960"/>
            <a:ext cx="998932" cy="345817"/>
          </a:xfrm>
          <a:prstGeom prst="rect">
            <a:avLst/>
          </a:prstGeom>
          <a:noFill/>
        </p:spPr>
        <p:txBody>
          <a:bodyPr wrap="none" lIns="0" tIns="0" rIns="0" bIns="0" rtlCol="0" anchor="ctr" anchorCtr="0">
            <a:spAutoFit/>
          </a:bodyPr>
          <a:lstStyle/>
          <a:p>
            <a:pPr algn="ctr" defTabSz="951304">
              <a:lnSpc>
                <a:spcPct val="90000"/>
              </a:lnSpc>
              <a:spcAft>
                <a:spcPts val="612"/>
              </a:spcAft>
              <a:defRPr/>
            </a:pPr>
            <a:r>
              <a:rPr lang="en-US" sz="1224" dirty="0">
                <a:gradFill>
                  <a:gsLst>
                    <a:gs pos="9735">
                      <a:srgbClr val="353535"/>
                    </a:gs>
                    <a:gs pos="36283">
                      <a:srgbClr val="353535"/>
                    </a:gs>
                  </a:gsLst>
                  <a:lin ang="5400000" scaled="0"/>
                </a:gradFill>
                <a:cs typeface="Segoe UI" panose="020B0502040204020203" pitchFamily="34" charset="0"/>
              </a:rPr>
              <a:t>Compensating</a:t>
            </a:r>
            <a:br>
              <a:rPr lang="en-US" sz="1224" dirty="0">
                <a:gradFill>
                  <a:gsLst>
                    <a:gs pos="9735">
                      <a:srgbClr val="353535"/>
                    </a:gs>
                    <a:gs pos="36283">
                      <a:srgbClr val="353535"/>
                    </a:gs>
                  </a:gsLst>
                  <a:lin ang="5400000" scaled="0"/>
                </a:gradFill>
                <a:cs typeface="Segoe UI" panose="020B0502040204020203" pitchFamily="34" charset="0"/>
              </a:rPr>
            </a:br>
            <a:r>
              <a:rPr lang="en-US" sz="1224" dirty="0">
                <a:gradFill>
                  <a:gsLst>
                    <a:gs pos="9735">
                      <a:srgbClr val="353535"/>
                    </a:gs>
                    <a:gs pos="36283">
                      <a:srgbClr val="353535"/>
                    </a:gs>
                  </a:gsLst>
                  <a:lin ang="5400000" scaled="0"/>
                </a:gradFill>
                <a:cs typeface="Segoe UI" panose="020B0502040204020203" pitchFamily="34" charset="0"/>
              </a:rPr>
              <a:t>logic</a:t>
            </a:r>
          </a:p>
        </p:txBody>
      </p:sp>
      <p:sp>
        <p:nvSpPr>
          <p:cNvPr id="176" name="TextBox 175"/>
          <p:cNvSpPr txBox="1"/>
          <p:nvPr/>
        </p:nvSpPr>
        <p:spPr>
          <a:xfrm>
            <a:off x="3551661" y="5906709"/>
            <a:ext cx="1383968" cy="345817"/>
          </a:xfrm>
          <a:prstGeom prst="rect">
            <a:avLst/>
          </a:prstGeom>
          <a:noFill/>
        </p:spPr>
        <p:txBody>
          <a:bodyPr wrap="square" lIns="0" tIns="0" rIns="0" bIns="0" rtlCol="0" anchor="ctr" anchorCtr="0">
            <a:spAutoFit/>
          </a:bodyPr>
          <a:lstStyle/>
          <a:p>
            <a:pPr algn="ctr" defTabSz="951304">
              <a:lnSpc>
                <a:spcPct val="90000"/>
              </a:lnSpc>
              <a:spcAft>
                <a:spcPts val="612"/>
              </a:spcAft>
              <a:defRPr/>
            </a:pPr>
            <a:r>
              <a:rPr lang="en-US" sz="1224" dirty="0">
                <a:gradFill>
                  <a:gsLst>
                    <a:gs pos="9735">
                      <a:srgbClr val="353535"/>
                    </a:gs>
                    <a:gs pos="36283">
                      <a:srgbClr val="353535"/>
                    </a:gs>
                  </a:gsLst>
                  <a:lin ang="5400000" scaled="0"/>
                </a:gradFill>
                <a:cs typeface="Segoe UI" panose="020B0502040204020203" pitchFamily="34" charset="0"/>
              </a:rPr>
              <a:t>Compensating</a:t>
            </a:r>
            <a:br>
              <a:rPr lang="en-US" sz="1224" dirty="0">
                <a:gradFill>
                  <a:gsLst>
                    <a:gs pos="9735">
                      <a:srgbClr val="353535"/>
                    </a:gs>
                    <a:gs pos="36283">
                      <a:srgbClr val="353535"/>
                    </a:gs>
                  </a:gsLst>
                  <a:lin ang="5400000" scaled="0"/>
                </a:gradFill>
                <a:cs typeface="Segoe UI" panose="020B0502040204020203" pitchFamily="34" charset="0"/>
              </a:rPr>
            </a:br>
            <a:r>
              <a:rPr lang="en-US" sz="1224" dirty="0">
                <a:gradFill>
                  <a:gsLst>
                    <a:gs pos="9735">
                      <a:srgbClr val="353535"/>
                    </a:gs>
                    <a:gs pos="36283">
                      <a:srgbClr val="353535"/>
                    </a:gs>
                  </a:gsLst>
                  <a:lin ang="5400000" scaled="0"/>
                </a:gradFill>
                <a:cs typeface="Segoe UI" panose="020B0502040204020203" pitchFamily="34" charset="0"/>
              </a:rPr>
              <a:t>logic</a:t>
            </a:r>
          </a:p>
        </p:txBody>
      </p:sp>
      <p:sp>
        <p:nvSpPr>
          <p:cNvPr id="177" name="TextBox 176"/>
          <p:cNvSpPr txBox="1"/>
          <p:nvPr/>
        </p:nvSpPr>
        <p:spPr>
          <a:xfrm>
            <a:off x="5650822" y="5908921"/>
            <a:ext cx="1383165" cy="345817"/>
          </a:xfrm>
          <a:prstGeom prst="rect">
            <a:avLst/>
          </a:prstGeom>
          <a:noFill/>
        </p:spPr>
        <p:txBody>
          <a:bodyPr wrap="square" lIns="0" tIns="0" rIns="0" bIns="0" rtlCol="0" anchor="ctr" anchorCtr="0">
            <a:spAutoFit/>
          </a:bodyPr>
          <a:lstStyle/>
          <a:p>
            <a:pPr algn="ctr" defTabSz="951304">
              <a:lnSpc>
                <a:spcPct val="90000"/>
              </a:lnSpc>
              <a:spcAft>
                <a:spcPts val="612"/>
              </a:spcAft>
              <a:defRPr/>
            </a:pPr>
            <a:r>
              <a:rPr lang="en-US" sz="1224" dirty="0">
                <a:gradFill>
                  <a:gsLst>
                    <a:gs pos="9735">
                      <a:srgbClr val="353535"/>
                    </a:gs>
                    <a:gs pos="36283">
                      <a:srgbClr val="353535"/>
                    </a:gs>
                  </a:gsLst>
                  <a:lin ang="5400000" scaled="0"/>
                </a:gradFill>
                <a:cs typeface="Segoe UI" panose="020B0502040204020203" pitchFamily="34" charset="0"/>
              </a:rPr>
              <a:t>Compensating</a:t>
            </a:r>
            <a:br>
              <a:rPr lang="en-US" sz="1224" dirty="0">
                <a:gradFill>
                  <a:gsLst>
                    <a:gs pos="9735">
                      <a:srgbClr val="353535"/>
                    </a:gs>
                    <a:gs pos="36283">
                      <a:srgbClr val="353535"/>
                    </a:gs>
                  </a:gsLst>
                  <a:lin ang="5400000" scaled="0"/>
                </a:gradFill>
                <a:cs typeface="Segoe UI" panose="020B0502040204020203" pitchFamily="34" charset="0"/>
              </a:rPr>
            </a:br>
            <a:r>
              <a:rPr lang="en-US" sz="1224" dirty="0">
                <a:gradFill>
                  <a:gsLst>
                    <a:gs pos="9735">
                      <a:srgbClr val="353535"/>
                    </a:gs>
                    <a:gs pos="36283">
                      <a:srgbClr val="353535"/>
                    </a:gs>
                  </a:gsLst>
                  <a:lin ang="5400000" scaled="0"/>
                </a:gradFill>
                <a:cs typeface="Segoe UI" panose="020B0502040204020203" pitchFamily="34" charset="0"/>
              </a:rPr>
              <a:t>logic</a:t>
            </a:r>
          </a:p>
        </p:txBody>
      </p:sp>
      <p:sp>
        <p:nvSpPr>
          <p:cNvPr id="178" name="TextBox 177"/>
          <p:cNvSpPr txBox="1"/>
          <p:nvPr/>
        </p:nvSpPr>
        <p:spPr>
          <a:xfrm>
            <a:off x="7941797" y="5905531"/>
            <a:ext cx="998932" cy="345817"/>
          </a:xfrm>
          <a:prstGeom prst="rect">
            <a:avLst/>
          </a:prstGeom>
          <a:noFill/>
        </p:spPr>
        <p:txBody>
          <a:bodyPr wrap="none" lIns="0" tIns="0" rIns="0" bIns="0" rtlCol="0" anchor="ctr" anchorCtr="0">
            <a:spAutoFit/>
          </a:bodyPr>
          <a:lstStyle/>
          <a:p>
            <a:pPr algn="ctr" defTabSz="951304">
              <a:lnSpc>
                <a:spcPct val="90000"/>
              </a:lnSpc>
              <a:spcAft>
                <a:spcPts val="612"/>
              </a:spcAft>
              <a:defRPr/>
            </a:pPr>
            <a:r>
              <a:rPr lang="en-US" sz="1224" dirty="0">
                <a:gradFill>
                  <a:gsLst>
                    <a:gs pos="9735">
                      <a:srgbClr val="353535"/>
                    </a:gs>
                    <a:gs pos="36283">
                      <a:srgbClr val="353535"/>
                    </a:gs>
                  </a:gsLst>
                  <a:lin ang="5400000" scaled="0"/>
                </a:gradFill>
                <a:cs typeface="Segoe UI" panose="020B0502040204020203" pitchFamily="34" charset="0"/>
              </a:rPr>
              <a:t>Compensating</a:t>
            </a:r>
            <a:br>
              <a:rPr lang="en-US" sz="1224" dirty="0">
                <a:gradFill>
                  <a:gsLst>
                    <a:gs pos="9735">
                      <a:srgbClr val="353535"/>
                    </a:gs>
                    <a:gs pos="36283">
                      <a:srgbClr val="353535"/>
                    </a:gs>
                  </a:gsLst>
                  <a:lin ang="5400000" scaled="0"/>
                </a:gradFill>
                <a:cs typeface="Segoe UI" panose="020B0502040204020203" pitchFamily="34" charset="0"/>
              </a:rPr>
            </a:br>
            <a:r>
              <a:rPr lang="en-US" sz="1224" dirty="0">
                <a:gradFill>
                  <a:gsLst>
                    <a:gs pos="9735">
                      <a:srgbClr val="353535"/>
                    </a:gs>
                    <a:gs pos="36283">
                      <a:srgbClr val="353535"/>
                    </a:gs>
                  </a:gsLst>
                  <a:lin ang="5400000" scaled="0"/>
                </a:gradFill>
                <a:cs typeface="Segoe UI" panose="020B0502040204020203" pitchFamily="34" charset="0"/>
              </a:rPr>
              <a:t>logic</a:t>
            </a:r>
          </a:p>
        </p:txBody>
      </p:sp>
      <p:sp>
        <p:nvSpPr>
          <p:cNvPr id="179" name="TextBox 178"/>
          <p:cNvSpPr txBox="1"/>
          <p:nvPr/>
        </p:nvSpPr>
        <p:spPr>
          <a:xfrm>
            <a:off x="10045249" y="5905531"/>
            <a:ext cx="998932" cy="345817"/>
          </a:xfrm>
          <a:prstGeom prst="rect">
            <a:avLst/>
          </a:prstGeom>
          <a:noFill/>
        </p:spPr>
        <p:txBody>
          <a:bodyPr wrap="none" lIns="0" tIns="0" rIns="0" bIns="0" rtlCol="0" anchor="ctr" anchorCtr="0">
            <a:spAutoFit/>
          </a:bodyPr>
          <a:lstStyle/>
          <a:p>
            <a:pPr algn="ctr" defTabSz="951304">
              <a:lnSpc>
                <a:spcPct val="90000"/>
              </a:lnSpc>
              <a:spcAft>
                <a:spcPts val="612"/>
              </a:spcAft>
              <a:defRPr/>
            </a:pPr>
            <a:r>
              <a:rPr lang="en-US" sz="1224" dirty="0">
                <a:gradFill>
                  <a:gsLst>
                    <a:gs pos="9735">
                      <a:srgbClr val="353535"/>
                    </a:gs>
                    <a:gs pos="36283">
                      <a:srgbClr val="353535"/>
                    </a:gs>
                  </a:gsLst>
                  <a:lin ang="5400000" scaled="0"/>
                </a:gradFill>
                <a:cs typeface="Segoe UI" panose="020B0502040204020203" pitchFamily="34" charset="0"/>
              </a:rPr>
              <a:t>Compensating</a:t>
            </a:r>
            <a:br>
              <a:rPr lang="en-US" sz="1224" dirty="0">
                <a:gradFill>
                  <a:gsLst>
                    <a:gs pos="9735">
                      <a:srgbClr val="353535"/>
                    </a:gs>
                    <a:gs pos="36283">
                      <a:srgbClr val="353535"/>
                    </a:gs>
                  </a:gsLst>
                  <a:lin ang="5400000" scaled="0"/>
                </a:gradFill>
                <a:cs typeface="Segoe UI" panose="020B0502040204020203" pitchFamily="34" charset="0"/>
              </a:rPr>
            </a:br>
            <a:r>
              <a:rPr lang="en-US" sz="1224" dirty="0">
                <a:gradFill>
                  <a:gsLst>
                    <a:gs pos="9735">
                      <a:srgbClr val="353535"/>
                    </a:gs>
                    <a:gs pos="36283">
                      <a:srgbClr val="353535"/>
                    </a:gs>
                  </a:gsLst>
                  <a:lin ang="5400000" scaled="0"/>
                </a:gradFill>
                <a:cs typeface="Segoe UI" panose="020B0502040204020203" pitchFamily="34" charset="0"/>
              </a:rPr>
              <a:t>logic</a:t>
            </a:r>
          </a:p>
        </p:txBody>
      </p:sp>
      <p:cxnSp>
        <p:nvCxnSpPr>
          <p:cNvPr id="180" name="Straight Connector 179"/>
          <p:cNvCxnSpPr>
            <a:cxnSpLocks/>
          </p:cNvCxnSpPr>
          <p:nvPr/>
        </p:nvCxnSpPr>
        <p:spPr>
          <a:xfrm>
            <a:off x="2146193" y="3256610"/>
            <a:ext cx="0" cy="294677"/>
          </a:xfrm>
          <a:prstGeom prst="line">
            <a:avLst/>
          </a:prstGeom>
          <a:noFill/>
          <a:ln w="25400" cap="flat" cmpd="sng" algn="ctr">
            <a:solidFill>
              <a:srgbClr val="0078D7"/>
            </a:solidFill>
            <a:prstDash val="solid"/>
            <a:miter lim="800000"/>
            <a:headEnd type="none" w="med" len="med"/>
            <a:tailEnd type="arrow" w="lg" len="sm"/>
          </a:ln>
          <a:effectLst/>
        </p:spPr>
      </p:cxnSp>
      <p:cxnSp>
        <p:nvCxnSpPr>
          <p:cNvPr id="181" name="Straight Connector 180"/>
          <p:cNvCxnSpPr>
            <a:cxnSpLocks/>
          </p:cNvCxnSpPr>
          <p:nvPr/>
        </p:nvCxnSpPr>
        <p:spPr>
          <a:xfrm>
            <a:off x="2145129" y="4599486"/>
            <a:ext cx="0" cy="301153"/>
          </a:xfrm>
          <a:prstGeom prst="line">
            <a:avLst/>
          </a:prstGeom>
          <a:noFill/>
          <a:ln w="25400" cap="flat" cmpd="sng" algn="ctr">
            <a:solidFill>
              <a:srgbClr val="0078D7"/>
            </a:solidFill>
            <a:prstDash val="solid"/>
            <a:miter lim="800000"/>
            <a:headEnd type="none" w="med" len="med"/>
            <a:tailEnd type="arrow" w="lg" len="sm"/>
          </a:ln>
          <a:effectLst/>
        </p:spPr>
      </p:cxnSp>
      <p:sp>
        <p:nvSpPr>
          <p:cNvPr id="182" name="TextBox 181"/>
          <p:cNvSpPr txBox="1"/>
          <p:nvPr/>
        </p:nvSpPr>
        <p:spPr>
          <a:xfrm>
            <a:off x="4309150" y="6527470"/>
            <a:ext cx="4067538" cy="172909"/>
          </a:xfrm>
          <a:prstGeom prst="rect">
            <a:avLst/>
          </a:prstGeom>
          <a:noFill/>
        </p:spPr>
        <p:txBody>
          <a:bodyPr wrap="none" lIns="0" tIns="0" rIns="0" bIns="0" rtlCol="0" anchor="ctr" anchorCtr="0">
            <a:spAutoFit/>
          </a:bodyPr>
          <a:lstStyle/>
          <a:p>
            <a:pPr algn="ctr" defTabSz="951304">
              <a:lnSpc>
                <a:spcPct val="90000"/>
              </a:lnSpc>
              <a:spcAft>
                <a:spcPts val="612"/>
              </a:spcAft>
              <a:defRPr/>
            </a:pPr>
            <a:r>
              <a:rPr lang="en-US" sz="1224" dirty="0">
                <a:gradFill>
                  <a:gsLst>
                    <a:gs pos="65487">
                      <a:srgbClr val="0078D7"/>
                    </a:gs>
                    <a:gs pos="54000">
                      <a:srgbClr val="0078D7"/>
                    </a:gs>
                  </a:gsLst>
                  <a:lin ang="5400000" scaled="0"/>
                </a:gradFill>
                <a:latin typeface="Segoe Pro Semibold" panose="020B0702040504020203" pitchFamily="34" charset="0"/>
              </a:rPr>
              <a:t>COMPENSATING TRANSACTION TO CANCEL ITINERARY</a:t>
            </a:r>
          </a:p>
        </p:txBody>
      </p:sp>
      <p:sp>
        <p:nvSpPr>
          <p:cNvPr id="183" name="TextBox 182"/>
          <p:cNvSpPr txBox="1"/>
          <p:nvPr/>
        </p:nvSpPr>
        <p:spPr>
          <a:xfrm>
            <a:off x="1656744" y="3992977"/>
            <a:ext cx="976769" cy="431212"/>
          </a:xfrm>
          <a:prstGeom prst="rect">
            <a:avLst/>
          </a:prstGeom>
          <a:solidFill>
            <a:srgbClr val="E6E6E6"/>
          </a:solidFill>
        </p:spPr>
        <p:txBody>
          <a:bodyPr wrap="square" lIns="0" tIns="149217" rIns="0" bIns="149217" rtlCol="0" anchor="ctr" anchorCtr="0">
            <a:noAutofit/>
          </a:bodyPr>
          <a:lstStyle/>
          <a:p>
            <a:pPr algn="ctr" defTabSz="951304">
              <a:lnSpc>
                <a:spcPct val="90000"/>
              </a:lnSpc>
              <a:spcAft>
                <a:spcPts val="612"/>
              </a:spcAft>
              <a:defRPr/>
            </a:pPr>
            <a:r>
              <a:rPr lang="en-US" sz="1224" dirty="0">
                <a:gradFill>
                  <a:gsLst>
                    <a:gs pos="81416">
                      <a:srgbClr val="0078D7"/>
                    </a:gs>
                    <a:gs pos="54000">
                      <a:srgbClr val="0078D7"/>
                    </a:gs>
                  </a:gsLst>
                  <a:lin ang="5400000" scaled="0"/>
                </a:gradFill>
                <a:latin typeface="Segoe UI Semilight"/>
              </a:rPr>
              <a:t>Cancel seat</a:t>
            </a:r>
            <a:br>
              <a:rPr lang="en-US" sz="1224" dirty="0">
                <a:gradFill>
                  <a:gsLst>
                    <a:gs pos="81416">
                      <a:srgbClr val="0078D7"/>
                    </a:gs>
                    <a:gs pos="54000">
                      <a:srgbClr val="0078D7"/>
                    </a:gs>
                  </a:gsLst>
                  <a:lin ang="5400000" scaled="0"/>
                </a:gradFill>
                <a:latin typeface="Segoe UI Semilight"/>
              </a:rPr>
            </a:br>
            <a:r>
              <a:rPr lang="en-US" sz="1224" dirty="0">
                <a:gradFill>
                  <a:gsLst>
                    <a:gs pos="81416">
                      <a:srgbClr val="0078D7"/>
                    </a:gs>
                    <a:gs pos="54000">
                      <a:srgbClr val="0078D7"/>
                    </a:gs>
                  </a:gsLst>
                  <a:lin ang="5400000" scaled="0"/>
                </a:gradFill>
                <a:latin typeface="Segoe UI Semilight"/>
              </a:rPr>
              <a:t>on flight F1</a:t>
            </a:r>
          </a:p>
        </p:txBody>
      </p:sp>
      <p:grpSp>
        <p:nvGrpSpPr>
          <p:cNvPr id="184" name="Group 20"/>
          <p:cNvGrpSpPr>
            <a:grpSpLocks noChangeAspect="1"/>
          </p:cNvGrpSpPr>
          <p:nvPr/>
        </p:nvGrpSpPr>
        <p:grpSpPr bwMode="auto">
          <a:xfrm>
            <a:off x="3920197" y="3698379"/>
            <a:ext cx="653008" cy="882642"/>
            <a:chOff x="3824" y="2081"/>
            <a:chExt cx="182" cy="246"/>
          </a:xfrm>
        </p:grpSpPr>
        <p:sp>
          <p:nvSpPr>
            <p:cNvPr id="185" name="Freeform 21"/>
            <p:cNvSpPr>
              <a:spLocks/>
            </p:cNvSpPr>
            <p:nvPr/>
          </p:nvSpPr>
          <p:spPr bwMode="auto">
            <a:xfrm>
              <a:off x="3824" y="2081"/>
              <a:ext cx="182" cy="246"/>
            </a:xfrm>
            <a:custGeom>
              <a:avLst/>
              <a:gdLst>
                <a:gd name="T0" fmla="*/ 182 w 182"/>
                <a:gd name="T1" fmla="*/ 246 h 246"/>
                <a:gd name="T2" fmla="*/ 182 w 182"/>
                <a:gd name="T3" fmla="*/ 58 h 246"/>
                <a:gd name="T4" fmla="*/ 124 w 182"/>
                <a:gd name="T5" fmla="*/ 0 h 246"/>
                <a:gd name="T6" fmla="*/ 0 w 182"/>
                <a:gd name="T7" fmla="*/ 0 h 246"/>
                <a:gd name="T8" fmla="*/ 0 w 182"/>
                <a:gd name="T9" fmla="*/ 246 h 246"/>
                <a:gd name="T10" fmla="*/ 182 w 182"/>
                <a:gd name="T11" fmla="*/ 246 h 246"/>
              </a:gdLst>
              <a:ahLst/>
              <a:cxnLst>
                <a:cxn ang="0">
                  <a:pos x="T0" y="T1"/>
                </a:cxn>
                <a:cxn ang="0">
                  <a:pos x="T2" y="T3"/>
                </a:cxn>
                <a:cxn ang="0">
                  <a:pos x="T4" y="T5"/>
                </a:cxn>
                <a:cxn ang="0">
                  <a:pos x="T6" y="T7"/>
                </a:cxn>
                <a:cxn ang="0">
                  <a:pos x="T8" y="T9"/>
                </a:cxn>
                <a:cxn ang="0">
                  <a:pos x="T10" y="T11"/>
                </a:cxn>
              </a:cxnLst>
              <a:rect l="0" t="0" r="r" b="b"/>
              <a:pathLst>
                <a:path w="182" h="246">
                  <a:moveTo>
                    <a:pt x="182" y="246"/>
                  </a:moveTo>
                  <a:lnTo>
                    <a:pt x="182" y="58"/>
                  </a:lnTo>
                  <a:lnTo>
                    <a:pt x="124" y="0"/>
                  </a:lnTo>
                  <a:lnTo>
                    <a:pt x="0" y="0"/>
                  </a:lnTo>
                  <a:lnTo>
                    <a:pt x="0" y="246"/>
                  </a:lnTo>
                  <a:lnTo>
                    <a:pt x="182" y="246"/>
                  </a:lnTo>
                  <a:close/>
                </a:path>
              </a:pathLst>
            </a:custGeom>
            <a:noFill/>
            <a:ln w="3492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186" name="Freeform 22"/>
            <p:cNvSpPr>
              <a:spLocks/>
            </p:cNvSpPr>
            <p:nvPr/>
          </p:nvSpPr>
          <p:spPr bwMode="auto">
            <a:xfrm>
              <a:off x="3945" y="2081"/>
              <a:ext cx="61" cy="61"/>
            </a:xfrm>
            <a:custGeom>
              <a:avLst/>
              <a:gdLst>
                <a:gd name="T0" fmla="*/ 0 w 66"/>
                <a:gd name="T1" fmla="*/ 0 h 66"/>
                <a:gd name="T2" fmla="*/ 0 w 66"/>
                <a:gd name="T3" fmla="*/ 66 h 66"/>
                <a:gd name="T4" fmla="*/ 66 w 66"/>
                <a:gd name="T5" fmla="*/ 66 h 66"/>
              </a:gdLst>
              <a:ahLst/>
              <a:cxnLst>
                <a:cxn ang="0">
                  <a:pos x="T0" y="T1"/>
                </a:cxn>
                <a:cxn ang="0">
                  <a:pos x="T2" y="T3"/>
                </a:cxn>
                <a:cxn ang="0">
                  <a:pos x="T4" y="T5"/>
                </a:cxn>
              </a:cxnLst>
              <a:rect l="0" t="0" r="r" b="b"/>
              <a:pathLst>
                <a:path w="66" h="66">
                  <a:moveTo>
                    <a:pt x="0" y="0"/>
                  </a:moveTo>
                  <a:lnTo>
                    <a:pt x="0" y="66"/>
                  </a:lnTo>
                  <a:lnTo>
                    <a:pt x="66" y="66"/>
                  </a:lnTo>
                </a:path>
              </a:pathLst>
            </a:custGeom>
            <a:noFill/>
            <a:ln w="3492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grpSp>
      <p:cxnSp>
        <p:nvCxnSpPr>
          <p:cNvPr id="187" name="Straight Connector 186"/>
          <p:cNvCxnSpPr>
            <a:cxnSpLocks/>
          </p:cNvCxnSpPr>
          <p:nvPr/>
        </p:nvCxnSpPr>
        <p:spPr>
          <a:xfrm>
            <a:off x="4247766" y="3256610"/>
            <a:ext cx="0" cy="294677"/>
          </a:xfrm>
          <a:prstGeom prst="line">
            <a:avLst/>
          </a:prstGeom>
          <a:noFill/>
          <a:ln w="25400" cap="flat" cmpd="sng" algn="ctr">
            <a:solidFill>
              <a:srgbClr val="0078D7"/>
            </a:solidFill>
            <a:prstDash val="solid"/>
            <a:miter lim="800000"/>
            <a:headEnd type="none" w="med" len="med"/>
            <a:tailEnd type="arrow" w="lg" len="sm"/>
          </a:ln>
          <a:effectLst/>
        </p:spPr>
      </p:cxnSp>
      <p:cxnSp>
        <p:nvCxnSpPr>
          <p:cNvPr id="188" name="Straight Connector 187"/>
          <p:cNvCxnSpPr>
            <a:cxnSpLocks/>
          </p:cNvCxnSpPr>
          <p:nvPr/>
        </p:nvCxnSpPr>
        <p:spPr>
          <a:xfrm>
            <a:off x="4246701" y="4580898"/>
            <a:ext cx="0" cy="301153"/>
          </a:xfrm>
          <a:prstGeom prst="line">
            <a:avLst/>
          </a:prstGeom>
          <a:noFill/>
          <a:ln w="25400" cap="flat" cmpd="sng" algn="ctr">
            <a:solidFill>
              <a:srgbClr val="0078D7"/>
            </a:solidFill>
            <a:prstDash val="solid"/>
            <a:miter lim="800000"/>
            <a:headEnd type="none" w="med" len="med"/>
            <a:tailEnd type="arrow" w="lg" len="sm"/>
          </a:ln>
          <a:effectLst/>
        </p:spPr>
      </p:cxnSp>
      <p:sp>
        <p:nvSpPr>
          <p:cNvPr id="189" name="TextBox 188"/>
          <p:cNvSpPr txBox="1"/>
          <p:nvPr/>
        </p:nvSpPr>
        <p:spPr>
          <a:xfrm>
            <a:off x="3758316" y="3991282"/>
            <a:ext cx="976769" cy="431212"/>
          </a:xfrm>
          <a:prstGeom prst="rect">
            <a:avLst/>
          </a:prstGeom>
          <a:solidFill>
            <a:srgbClr val="E6E6E6"/>
          </a:solidFill>
        </p:spPr>
        <p:txBody>
          <a:bodyPr wrap="square" lIns="0" tIns="149217" rIns="0" bIns="149217" rtlCol="0" anchor="ctr" anchorCtr="0">
            <a:noAutofit/>
          </a:bodyPr>
          <a:lstStyle/>
          <a:p>
            <a:pPr algn="ctr" defTabSz="951304">
              <a:lnSpc>
                <a:spcPct val="90000"/>
              </a:lnSpc>
              <a:spcAft>
                <a:spcPts val="612"/>
              </a:spcAft>
              <a:defRPr/>
            </a:pPr>
            <a:r>
              <a:rPr lang="en-US" sz="1224" dirty="0">
                <a:gradFill>
                  <a:gsLst>
                    <a:gs pos="81416">
                      <a:srgbClr val="0078D7"/>
                    </a:gs>
                    <a:gs pos="54000">
                      <a:srgbClr val="0078D7"/>
                    </a:gs>
                  </a:gsLst>
                  <a:lin ang="5400000" scaled="0"/>
                </a:gradFill>
                <a:latin typeface="Segoe UI Semilight"/>
              </a:rPr>
              <a:t>Cancel seat</a:t>
            </a:r>
            <a:br>
              <a:rPr lang="en-US" sz="1224" dirty="0">
                <a:gradFill>
                  <a:gsLst>
                    <a:gs pos="81416">
                      <a:srgbClr val="0078D7"/>
                    </a:gs>
                    <a:gs pos="54000">
                      <a:srgbClr val="0078D7"/>
                    </a:gs>
                  </a:gsLst>
                  <a:lin ang="5400000" scaled="0"/>
                </a:gradFill>
                <a:latin typeface="Segoe UI Semilight"/>
              </a:rPr>
            </a:br>
            <a:r>
              <a:rPr lang="en-US" sz="1224" dirty="0">
                <a:gradFill>
                  <a:gsLst>
                    <a:gs pos="81416">
                      <a:srgbClr val="0078D7"/>
                    </a:gs>
                    <a:gs pos="54000">
                      <a:srgbClr val="0078D7"/>
                    </a:gs>
                  </a:gsLst>
                  <a:lin ang="5400000" scaled="0"/>
                </a:gradFill>
                <a:latin typeface="Segoe UI Semilight"/>
              </a:rPr>
              <a:t>on flight F2</a:t>
            </a:r>
          </a:p>
        </p:txBody>
      </p:sp>
      <p:grpSp>
        <p:nvGrpSpPr>
          <p:cNvPr id="190" name="Group 20"/>
          <p:cNvGrpSpPr>
            <a:grpSpLocks noChangeAspect="1"/>
          </p:cNvGrpSpPr>
          <p:nvPr/>
        </p:nvGrpSpPr>
        <p:grpSpPr bwMode="auto">
          <a:xfrm>
            <a:off x="6021769" y="3698255"/>
            <a:ext cx="653008" cy="882642"/>
            <a:chOff x="3824" y="2081"/>
            <a:chExt cx="182" cy="246"/>
          </a:xfrm>
        </p:grpSpPr>
        <p:sp>
          <p:nvSpPr>
            <p:cNvPr id="191" name="Freeform 21"/>
            <p:cNvSpPr>
              <a:spLocks/>
            </p:cNvSpPr>
            <p:nvPr/>
          </p:nvSpPr>
          <p:spPr bwMode="auto">
            <a:xfrm>
              <a:off x="3824" y="2081"/>
              <a:ext cx="182" cy="246"/>
            </a:xfrm>
            <a:custGeom>
              <a:avLst/>
              <a:gdLst>
                <a:gd name="T0" fmla="*/ 182 w 182"/>
                <a:gd name="T1" fmla="*/ 246 h 246"/>
                <a:gd name="T2" fmla="*/ 182 w 182"/>
                <a:gd name="T3" fmla="*/ 58 h 246"/>
                <a:gd name="T4" fmla="*/ 124 w 182"/>
                <a:gd name="T5" fmla="*/ 0 h 246"/>
                <a:gd name="T6" fmla="*/ 0 w 182"/>
                <a:gd name="T7" fmla="*/ 0 h 246"/>
                <a:gd name="T8" fmla="*/ 0 w 182"/>
                <a:gd name="T9" fmla="*/ 246 h 246"/>
                <a:gd name="T10" fmla="*/ 182 w 182"/>
                <a:gd name="T11" fmla="*/ 246 h 246"/>
              </a:gdLst>
              <a:ahLst/>
              <a:cxnLst>
                <a:cxn ang="0">
                  <a:pos x="T0" y="T1"/>
                </a:cxn>
                <a:cxn ang="0">
                  <a:pos x="T2" y="T3"/>
                </a:cxn>
                <a:cxn ang="0">
                  <a:pos x="T4" y="T5"/>
                </a:cxn>
                <a:cxn ang="0">
                  <a:pos x="T6" y="T7"/>
                </a:cxn>
                <a:cxn ang="0">
                  <a:pos x="T8" y="T9"/>
                </a:cxn>
                <a:cxn ang="0">
                  <a:pos x="T10" y="T11"/>
                </a:cxn>
              </a:cxnLst>
              <a:rect l="0" t="0" r="r" b="b"/>
              <a:pathLst>
                <a:path w="182" h="246">
                  <a:moveTo>
                    <a:pt x="182" y="246"/>
                  </a:moveTo>
                  <a:lnTo>
                    <a:pt x="182" y="58"/>
                  </a:lnTo>
                  <a:lnTo>
                    <a:pt x="124" y="0"/>
                  </a:lnTo>
                  <a:lnTo>
                    <a:pt x="0" y="0"/>
                  </a:lnTo>
                  <a:lnTo>
                    <a:pt x="0" y="246"/>
                  </a:lnTo>
                  <a:lnTo>
                    <a:pt x="182" y="246"/>
                  </a:lnTo>
                  <a:close/>
                </a:path>
              </a:pathLst>
            </a:custGeom>
            <a:noFill/>
            <a:ln w="3492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192" name="Freeform 22"/>
            <p:cNvSpPr>
              <a:spLocks/>
            </p:cNvSpPr>
            <p:nvPr/>
          </p:nvSpPr>
          <p:spPr bwMode="auto">
            <a:xfrm>
              <a:off x="3945" y="2081"/>
              <a:ext cx="61" cy="61"/>
            </a:xfrm>
            <a:custGeom>
              <a:avLst/>
              <a:gdLst>
                <a:gd name="T0" fmla="*/ 0 w 66"/>
                <a:gd name="T1" fmla="*/ 0 h 66"/>
                <a:gd name="T2" fmla="*/ 0 w 66"/>
                <a:gd name="T3" fmla="*/ 66 h 66"/>
                <a:gd name="T4" fmla="*/ 66 w 66"/>
                <a:gd name="T5" fmla="*/ 66 h 66"/>
              </a:gdLst>
              <a:ahLst/>
              <a:cxnLst>
                <a:cxn ang="0">
                  <a:pos x="T0" y="T1"/>
                </a:cxn>
                <a:cxn ang="0">
                  <a:pos x="T2" y="T3"/>
                </a:cxn>
                <a:cxn ang="0">
                  <a:pos x="T4" y="T5"/>
                </a:cxn>
              </a:cxnLst>
              <a:rect l="0" t="0" r="r" b="b"/>
              <a:pathLst>
                <a:path w="66" h="66">
                  <a:moveTo>
                    <a:pt x="0" y="0"/>
                  </a:moveTo>
                  <a:lnTo>
                    <a:pt x="0" y="66"/>
                  </a:lnTo>
                  <a:lnTo>
                    <a:pt x="66" y="66"/>
                  </a:lnTo>
                </a:path>
              </a:pathLst>
            </a:custGeom>
            <a:noFill/>
            <a:ln w="3492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grpSp>
      <p:cxnSp>
        <p:nvCxnSpPr>
          <p:cNvPr id="193" name="Straight Connector 192"/>
          <p:cNvCxnSpPr>
            <a:cxnSpLocks/>
          </p:cNvCxnSpPr>
          <p:nvPr/>
        </p:nvCxnSpPr>
        <p:spPr>
          <a:xfrm>
            <a:off x="6349338" y="3256610"/>
            <a:ext cx="0" cy="294677"/>
          </a:xfrm>
          <a:prstGeom prst="line">
            <a:avLst/>
          </a:prstGeom>
          <a:noFill/>
          <a:ln w="25400" cap="flat" cmpd="sng" algn="ctr">
            <a:solidFill>
              <a:srgbClr val="0078D7"/>
            </a:solidFill>
            <a:prstDash val="solid"/>
            <a:miter lim="800000"/>
            <a:headEnd type="none" w="med" len="med"/>
            <a:tailEnd type="arrow" w="lg" len="sm"/>
          </a:ln>
          <a:effectLst/>
        </p:spPr>
      </p:cxnSp>
      <p:cxnSp>
        <p:nvCxnSpPr>
          <p:cNvPr id="194" name="Straight Connector 193"/>
          <p:cNvCxnSpPr>
            <a:cxnSpLocks/>
          </p:cNvCxnSpPr>
          <p:nvPr/>
        </p:nvCxnSpPr>
        <p:spPr>
          <a:xfrm>
            <a:off x="6348273" y="4580898"/>
            <a:ext cx="0" cy="301153"/>
          </a:xfrm>
          <a:prstGeom prst="line">
            <a:avLst/>
          </a:prstGeom>
          <a:noFill/>
          <a:ln w="25400" cap="flat" cmpd="sng" algn="ctr">
            <a:solidFill>
              <a:srgbClr val="0078D7"/>
            </a:solidFill>
            <a:prstDash val="solid"/>
            <a:miter lim="800000"/>
            <a:headEnd type="none" w="med" len="med"/>
            <a:tailEnd type="arrow" w="lg" len="sm"/>
          </a:ln>
          <a:effectLst/>
        </p:spPr>
      </p:cxnSp>
      <p:sp>
        <p:nvSpPr>
          <p:cNvPr id="195" name="TextBox 194"/>
          <p:cNvSpPr txBox="1"/>
          <p:nvPr/>
        </p:nvSpPr>
        <p:spPr>
          <a:xfrm>
            <a:off x="5859889" y="3991159"/>
            <a:ext cx="976769" cy="431212"/>
          </a:xfrm>
          <a:prstGeom prst="rect">
            <a:avLst/>
          </a:prstGeom>
          <a:solidFill>
            <a:srgbClr val="E6E6E6"/>
          </a:solidFill>
        </p:spPr>
        <p:txBody>
          <a:bodyPr wrap="square" lIns="0" tIns="149217" rIns="0" bIns="149217" rtlCol="0" anchor="ctr" anchorCtr="0">
            <a:noAutofit/>
          </a:bodyPr>
          <a:lstStyle/>
          <a:p>
            <a:pPr algn="ctr" defTabSz="951304">
              <a:lnSpc>
                <a:spcPct val="90000"/>
              </a:lnSpc>
              <a:spcAft>
                <a:spcPts val="612"/>
              </a:spcAft>
              <a:defRPr/>
            </a:pPr>
            <a:r>
              <a:rPr lang="en-US" sz="1224" dirty="0">
                <a:gradFill>
                  <a:gsLst>
                    <a:gs pos="81416">
                      <a:srgbClr val="0078D7"/>
                    </a:gs>
                    <a:gs pos="54000">
                      <a:srgbClr val="0078D7"/>
                    </a:gs>
                  </a:gsLst>
                  <a:lin ang="5400000" scaled="0"/>
                </a:gradFill>
                <a:latin typeface="Segoe UI Semilight"/>
              </a:rPr>
              <a:t>Cancel seat</a:t>
            </a:r>
            <a:br>
              <a:rPr lang="en-US" sz="1224" dirty="0">
                <a:gradFill>
                  <a:gsLst>
                    <a:gs pos="81416">
                      <a:srgbClr val="0078D7"/>
                    </a:gs>
                    <a:gs pos="54000">
                      <a:srgbClr val="0078D7"/>
                    </a:gs>
                  </a:gsLst>
                  <a:lin ang="5400000" scaled="0"/>
                </a:gradFill>
                <a:latin typeface="Segoe UI Semilight"/>
              </a:rPr>
            </a:br>
            <a:r>
              <a:rPr lang="en-US" sz="1224" dirty="0">
                <a:gradFill>
                  <a:gsLst>
                    <a:gs pos="81416">
                      <a:srgbClr val="0078D7"/>
                    </a:gs>
                    <a:gs pos="54000">
                      <a:srgbClr val="0078D7"/>
                    </a:gs>
                  </a:gsLst>
                  <a:lin ang="5400000" scaled="0"/>
                </a:gradFill>
                <a:latin typeface="Segoe UI Semilight"/>
              </a:rPr>
              <a:t>on flight F3</a:t>
            </a:r>
          </a:p>
        </p:txBody>
      </p:sp>
      <p:grpSp>
        <p:nvGrpSpPr>
          <p:cNvPr id="196" name="Group 20"/>
          <p:cNvGrpSpPr>
            <a:grpSpLocks noChangeAspect="1"/>
          </p:cNvGrpSpPr>
          <p:nvPr/>
        </p:nvGrpSpPr>
        <p:grpSpPr bwMode="auto">
          <a:xfrm>
            <a:off x="8109574" y="3698255"/>
            <a:ext cx="653008" cy="882642"/>
            <a:chOff x="3824" y="2081"/>
            <a:chExt cx="182" cy="246"/>
          </a:xfrm>
        </p:grpSpPr>
        <p:sp>
          <p:nvSpPr>
            <p:cNvPr id="197" name="Freeform 21"/>
            <p:cNvSpPr>
              <a:spLocks/>
            </p:cNvSpPr>
            <p:nvPr/>
          </p:nvSpPr>
          <p:spPr bwMode="auto">
            <a:xfrm>
              <a:off x="3824" y="2081"/>
              <a:ext cx="182" cy="246"/>
            </a:xfrm>
            <a:custGeom>
              <a:avLst/>
              <a:gdLst>
                <a:gd name="T0" fmla="*/ 182 w 182"/>
                <a:gd name="T1" fmla="*/ 246 h 246"/>
                <a:gd name="T2" fmla="*/ 182 w 182"/>
                <a:gd name="T3" fmla="*/ 58 h 246"/>
                <a:gd name="T4" fmla="*/ 124 w 182"/>
                <a:gd name="T5" fmla="*/ 0 h 246"/>
                <a:gd name="T6" fmla="*/ 0 w 182"/>
                <a:gd name="T7" fmla="*/ 0 h 246"/>
                <a:gd name="T8" fmla="*/ 0 w 182"/>
                <a:gd name="T9" fmla="*/ 246 h 246"/>
                <a:gd name="T10" fmla="*/ 182 w 182"/>
                <a:gd name="T11" fmla="*/ 246 h 246"/>
              </a:gdLst>
              <a:ahLst/>
              <a:cxnLst>
                <a:cxn ang="0">
                  <a:pos x="T0" y="T1"/>
                </a:cxn>
                <a:cxn ang="0">
                  <a:pos x="T2" y="T3"/>
                </a:cxn>
                <a:cxn ang="0">
                  <a:pos x="T4" y="T5"/>
                </a:cxn>
                <a:cxn ang="0">
                  <a:pos x="T6" y="T7"/>
                </a:cxn>
                <a:cxn ang="0">
                  <a:pos x="T8" y="T9"/>
                </a:cxn>
                <a:cxn ang="0">
                  <a:pos x="T10" y="T11"/>
                </a:cxn>
              </a:cxnLst>
              <a:rect l="0" t="0" r="r" b="b"/>
              <a:pathLst>
                <a:path w="182" h="246">
                  <a:moveTo>
                    <a:pt x="182" y="246"/>
                  </a:moveTo>
                  <a:lnTo>
                    <a:pt x="182" y="58"/>
                  </a:lnTo>
                  <a:lnTo>
                    <a:pt x="124" y="0"/>
                  </a:lnTo>
                  <a:lnTo>
                    <a:pt x="0" y="0"/>
                  </a:lnTo>
                  <a:lnTo>
                    <a:pt x="0" y="246"/>
                  </a:lnTo>
                  <a:lnTo>
                    <a:pt x="182" y="246"/>
                  </a:lnTo>
                  <a:close/>
                </a:path>
              </a:pathLst>
            </a:custGeom>
            <a:noFill/>
            <a:ln w="3492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198" name="Freeform 22"/>
            <p:cNvSpPr>
              <a:spLocks/>
            </p:cNvSpPr>
            <p:nvPr/>
          </p:nvSpPr>
          <p:spPr bwMode="auto">
            <a:xfrm>
              <a:off x="3945" y="2081"/>
              <a:ext cx="61" cy="61"/>
            </a:xfrm>
            <a:custGeom>
              <a:avLst/>
              <a:gdLst>
                <a:gd name="T0" fmla="*/ 0 w 66"/>
                <a:gd name="T1" fmla="*/ 0 h 66"/>
                <a:gd name="T2" fmla="*/ 0 w 66"/>
                <a:gd name="T3" fmla="*/ 66 h 66"/>
                <a:gd name="T4" fmla="*/ 66 w 66"/>
                <a:gd name="T5" fmla="*/ 66 h 66"/>
              </a:gdLst>
              <a:ahLst/>
              <a:cxnLst>
                <a:cxn ang="0">
                  <a:pos x="T0" y="T1"/>
                </a:cxn>
                <a:cxn ang="0">
                  <a:pos x="T2" y="T3"/>
                </a:cxn>
                <a:cxn ang="0">
                  <a:pos x="T4" y="T5"/>
                </a:cxn>
              </a:cxnLst>
              <a:rect l="0" t="0" r="r" b="b"/>
              <a:pathLst>
                <a:path w="66" h="66">
                  <a:moveTo>
                    <a:pt x="0" y="0"/>
                  </a:moveTo>
                  <a:lnTo>
                    <a:pt x="0" y="66"/>
                  </a:lnTo>
                  <a:lnTo>
                    <a:pt x="66" y="66"/>
                  </a:lnTo>
                </a:path>
              </a:pathLst>
            </a:custGeom>
            <a:noFill/>
            <a:ln w="3492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grpSp>
      <p:cxnSp>
        <p:nvCxnSpPr>
          <p:cNvPr id="199" name="Straight Connector 198"/>
          <p:cNvCxnSpPr>
            <a:cxnSpLocks/>
          </p:cNvCxnSpPr>
          <p:nvPr/>
        </p:nvCxnSpPr>
        <p:spPr>
          <a:xfrm>
            <a:off x="8437142" y="3256610"/>
            <a:ext cx="0" cy="294677"/>
          </a:xfrm>
          <a:prstGeom prst="line">
            <a:avLst/>
          </a:prstGeom>
          <a:noFill/>
          <a:ln w="25400" cap="flat" cmpd="sng" algn="ctr">
            <a:solidFill>
              <a:srgbClr val="0078D7"/>
            </a:solidFill>
            <a:prstDash val="solid"/>
            <a:miter lim="800000"/>
            <a:headEnd type="none" w="med" len="med"/>
            <a:tailEnd type="arrow" w="lg" len="sm"/>
          </a:ln>
          <a:effectLst/>
        </p:spPr>
      </p:cxnSp>
      <p:cxnSp>
        <p:nvCxnSpPr>
          <p:cNvPr id="200" name="Straight Connector 199"/>
          <p:cNvCxnSpPr>
            <a:cxnSpLocks/>
          </p:cNvCxnSpPr>
          <p:nvPr/>
        </p:nvCxnSpPr>
        <p:spPr>
          <a:xfrm>
            <a:off x="8437142" y="4577005"/>
            <a:ext cx="0" cy="301153"/>
          </a:xfrm>
          <a:prstGeom prst="line">
            <a:avLst/>
          </a:prstGeom>
          <a:noFill/>
          <a:ln w="25400" cap="flat" cmpd="sng" algn="ctr">
            <a:solidFill>
              <a:srgbClr val="0078D7"/>
            </a:solidFill>
            <a:prstDash val="solid"/>
            <a:miter lim="800000"/>
            <a:headEnd type="none" w="med" len="med"/>
            <a:tailEnd type="arrow" w="lg" len="sm"/>
          </a:ln>
          <a:effectLst/>
        </p:spPr>
      </p:cxnSp>
      <p:sp>
        <p:nvSpPr>
          <p:cNvPr id="201" name="TextBox 200"/>
          <p:cNvSpPr txBox="1"/>
          <p:nvPr/>
        </p:nvSpPr>
        <p:spPr>
          <a:xfrm>
            <a:off x="7947693" y="3991159"/>
            <a:ext cx="976769" cy="431212"/>
          </a:xfrm>
          <a:prstGeom prst="rect">
            <a:avLst/>
          </a:prstGeom>
          <a:solidFill>
            <a:srgbClr val="E6E6E6"/>
          </a:solidFill>
        </p:spPr>
        <p:txBody>
          <a:bodyPr wrap="square" lIns="0" tIns="149217" rIns="0" bIns="149217" rtlCol="0" anchor="ctr" anchorCtr="0">
            <a:noAutofit/>
          </a:bodyPr>
          <a:lstStyle/>
          <a:p>
            <a:pPr algn="ctr" defTabSz="951304">
              <a:lnSpc>
                <a:spcPct val="90000"/>
              </a:lnSpc>
              <a:spcAft>
                <a:spcPts val="612"/>
              </a:spcAft>
              <a:defRPr/>
            </a:pPr>
            <a:r>
              <a:rPr lang="en-US" sz="1224" dirty="0">
                <a:gradFill>
                  <a:gsLst>
                    <a:gs pos="81416">
                      <a:srgbClr val="0078D7"/>
                    </a:gs>
                    <a:gs pos="54000">
                      <a:srgbClr val="0078D7"/>
                    </a:gs>
                  </a:gsLst>
                  <a:lin ang="5400000" scaled="0"/>
                </a:gradFill>
                <a:latin typeface="Segoe UI Semilight"/>
              </a:rPr>
              <a:t>Cancel room at hotel H1</a:t>
            </a:r>
          </a:p>
        </p:txBody>
      </p:sp>
      <p:grpSp>
        <p:nvGrpSpPr>
          <p:cNvPr id="202" name="Group 20"/>
          <p:cNvGrpSpPr>
            <a:grpSpLocks noChangeAspect="1"/>
          </p:cNvGrpSpPr>
          <p:nvPr/>
        </p:nvGrpSpPr>
        <p:grpSpPr bwMode="auto">
          <a:xfrm>
            <a:off x="10213117" y="3698255"/>
            <a:ext cx="653008" cy="882642"/>
            <a:chOff x="3824" y="2081"/>
            <a:chExt cx="182" cy="246"/>
          </a:xfrm>
        </p:grpSpPr>
        <p:sp>
          <p:nvSpPr>
            <p:cNvPr id="203" name="Freeform 21"/>
            <p:cNvSpPr>
              <a:spLocks/>
            </p:cNvSpPr>
            <p:nvPr/>
          </p:nvSpPr>
          <p:spPr bwMode="auto">
            <a:xfrm>
              <a:off x="3824" y="2081"/>
              <a:ext cx="182" cy="246"/>
            </a:xfrm>
            <a:custGeom>
              <a:avLst/>
              <a:gdLst>
                <a:gd name="T0" fmla="*/ 182 w 182"/>
                <a:gd name="T1" fmla="*/ 246 h 246"/>
                <a:gd name="T2" fmla="*/ 182 w 182"/>
                <a:gd name="T3" fmla="*/ 58 h 246"/>
                <a:gd name="T4" fmla="*/ 124 w 182"/>
                <a:gd name="T5" fmla="*/ 0 h 246"/>
                <a:gd name="T6" fmla="*/ 0 w 182"/>
                <a:gd name="T7" fmla="*/ 0 h 246"/>
                <a:gd name="T8" fmla="*/ 0 w 182"/>
                <a:gd name="T9" fmla="*/ 246 h 246"/>
                <a:gd name="T10" fmla="*/ 182 w 182"/>
                <a:gd name="T11" fmla="*/ 246 h 246"/>
              </a:gdLst>
              <a:ahLst/>
              <a:cxnLst>
                <a:cxn ang="0">
                  <a:pos x="T0" y="T1"/>
                </a:cxn>
                <a:cxn ang="0">
                  <a:pos x="T2" y="T3"/>
                </a:cxn>
                <a:cxn ang="0">
                  <a:pos x="T4" y="T5"/>
                </a:cxn>
                <a:cxn ang="0">
                  <a:pos x="T6" y="T7"/>
                </a:cxn>
                <a:cxn ang="0">
                  <a:pos x="T8" y="T9"/>
                </a:cxn>
                <a:cxn ang="0">
                  <a:pos x="T10" y="T11"/>
                </a:cxn>
              </a:cxnLst>
              <a:rect l="0" t="0" r="r" b="b"/>
              <a:pathLst>
                <a:path w="182" h="246">
                  <a:moveTo>
                    <a:pt x="182" y="246"/>
                  </a:moveTo>
                  <a:lnTo>
                    <a:pt x="182" y="58"/>
                  </a:lnTo>
                  <a:lnTo>
                    <a:pt x="124" y="0"/>
                  </a:lnTo>
                  <a:lnTo>
                    <a:pt x="0" y="0"/>
                  </a:lnTo>
                  <a:lnTo>
                    <a:pt x="0" y="246"/>
                  </a:lnTo>
                  <a:lnTo>
                    <a:pt x="182" y="246"/>
                  </a:lnTo>
                  <a:close/>
                </a:path>
              </a:pathLst>
            </a:custGeom>
            <a:noFill/>
            <a:ln w="3492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204" name="Freeform 22"/>
            <p:cNvSpPr>
              <a:spLocks/>
            </p:cNvSpPr>
            <p:nvPr/>
          </p:nvSpPr>
          <p:spPr bwMode="auto">
            <a:xfrm>
              <a:off x="3945" y="2081"/>
              <a:ext cx="61" cy="61"/>
            </a:xfrm>
            <a:custGeom>
              <a:avLst/>
              <a:gdLst>
                <a:gd name="T0" fmla="*/ 0 w 66"/>
                <a:gd name="T1" fmla="*/ 0 h 66"/>
                <a:gd name="T2" fmla="*/ 0 w 66"/>
                <a:gd name="T3" fmla="*/ 66 h 66"/>
                <a:gd name="T4" fmla="*/ 66 w 66"/>
                <a:gd name="T5" fmla="*/ 66 h 66"/>
              </a:gdLst>
              <a:ahLst/>
              <a:cxnLst>
                <a:cxn ang="0">
                  <a:pos x="T0" y="T1"/>
                </a:cxn>
                <a:cxn ang="0">
                  <a:pos x="T2" y="T3"/>
                </a:cxn>
                <a:cxn ang="0">
                  <a:pos x="T4" y="T5"/>
                </a:cxn>
              </a:cxnLst>
              <a:rect l="0" t="0" r="r" b="b"/>
              <a:pathLst>
                <a:path w="66" h="66">
                  <a:moveTo>
                    <a:pt x="0" y="0"/>
                  </a:moveTo>
                  <a:lnTo>
                    <a:pt x="0" y="66"/>
                  </a:lnTo>
                  <a:lnTo>
                    <a:pt x="66" y="66"/>
                  </a:lnTo>
                </a:path>
              </a:pathLst>
            </a:custGeom>
            <a:noFill/>
            <a:ln w="3492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grpSp>
      <p:cxnSp>
        <p:nvCxnSpPr>
          <p:cNvPr id="205" name="Straight Connector 204"/>
          <p:cNvCxnSpPr>
            <a:cxnSpLocks/>
          </p:cNvCxnSpPr>
          <p:nvPr/>
        </p:nvCxnSpPr>
        <p:spPr>
          <a:xfrm>
            <a:off x="10540686" y="3256610"/>
            <a:ext cx="0" cy="294677"/>
          </a:xfrm>
          <a:prstGeom prst="line">
            <a:avLst/>
          </a:prstGeom>
          <a:noFill/>
          <a:ln w="25400" cap="flat" cmpd="sng" algn="ctr">
            <a:solidFill>
              <a:srgbClr val="0078D7"/>
            </a:solidFill>
            <a:prstDash val="solid"/>
            <a:miter lim="800000"/>
            <a:headEnd type="none" w="med" len="med"/>
            <a:tailEnd type="arrow" w="lg" len="sm"/>
          </a:ln>
          <a:effectLst/>
        </p:spPr>
      </p:cxnSp>
      <p:cxnSp>
        <p:nvCxnSpPr>
          <p:cNvPr id="206" name="Straight Connector 205"/>
          <p:cNvCxnSpPr>
            <a:cxnSpLocks/>
          </p:cNvCxnSpPr>
          <p:nvPr/>
        </p:nvCxnSpPr>
        <p:spPr>
          <a:xfrm>
            <a:off x="10539621" y="4577005"/>
            <a:ext cx="0" cy="301153"/>
          </a:xfrm>
          <a:prstGeom prst="line">
            <a:avLst/>
          </a:prstGeom>
          <a:noFill/>
          <a:ln w="25400" cap="flat" cmpd="sng" algn="ctr">
            <a:solidFill>
              <a:srgbClr val="0078D7"/>
            </a:solidFill>
            <a:prstDash val="solid"/>
            <a:miter lim="800000"/>
            <a:headEnd type="none" w="med" len="med"/>
            <a:tailEnd type="arrow" w="lg" len="sm"/>
          </a:ln>
          <a:effectLst/>
        </p:spPr>
      </p:cxnSp>
      <p:sp>
        <p:nvSpPr>
          <p:cNvPr id="207" name="TextBox 206"/>
          <p:cNvSpPr txBox="1"/>
          <p:nvPr/>
        </p:nvSpPr>
        <p:spPr>
          <a:xfrm>
            <a:off x="10051237" y="3991159"/>
            <a:ext cx="976769" cy="431212"/>
          </a:xfrm>
          <a:prstGeom prst="rect">
            <a:avLst/>
          </a:prstGeom>
          <a:solidFill>
            <a:srgbClr val="E6E6E6"/>
          </a:solidFill>
        </p:spPr>
        <p:txBody>
          <a:bodyPr wrap="square" lIns="0" tIns="149217" rIns="0" bIns="149217" rtlCol="0" anchor="ctr" anchorCtr="0">
            <a:noAutofit/>
          </a:bodyPr>
          <a:lstStyle/>
          <a:p>
            <a:pPr algn="ctr" defTabSz="951304">
              <a:lnSpc>
                <a:spcPct val="90000"/>
              </a:lnSpc>
              <a:spcAft>
                <a:spcPts val="612"/>
              </a:spcAft>
              <a:defRPr/>
            </a:pPr>
            <a:r>
              <a:rPr lang="en-US" sz="1224" dirty="0">
                <a:gradFill>
                  <a:gsLst>
                    <a:gs pos="81416">
                      <a:srgbClr val="0078D7"/>
                    </a:gs>
                    <a:gs pos="54000">
                      <a:srgbClr val="0078D7"/>
                    </a:gs>
                  </a:gsLst>
                  <a:lin ang="5400000" scaled="0"/>
                </a:gradFill>
                <a:latin typeface="Segoe UI Semilight"/>
              </a:rPr>
              <a:t>Cancel room at hotel H2</a:t>
            </a:r>
          </a:p>
        </p:txBody>
      </p:sp>
      <p:cxnSp>
        <p:nvCxnSpPr>
          <p:cNvPr id="208" name="Straight Connector 207"/>
          <p:cNvCxnSpPr>
            <a:cxnSpLocks/>
          </p:cNvCxnSpPr>
          <p:nvPr/>
        </p:nvCxnSpPr>
        <p:spPr>
          <a:xfrm>
            <a:off x="7033986" y="2297582"/>
            <a:ext cx="621736" cy="0"/>
          </a:xfrm>
          <a:prstGeom prst="line">
            <a:avLst/>
          </a:prstGeom>
          <a:noFill/>
          <a:ln w="25400" cap="flat" cmpd="sng" algn="ctr">
            <a:solidFill>
              <a:srgbClr val="0078D7"/>
            </a:solidFill>
            <a:prstDash val="solid"/>
            <a:miter lim="800000"/>
            <a:headEnd type="none" w="med" len="med"/>
            <a:tailEnd type="arrow" w="lg" len="sm"/>
          </a:ln>
          <a:effectLst/>
        </p:spPr>
      </p:cxnSp>
      <p:cxnSp>
        <p:nvCxnSpPr>
          <p:cNvPr id="209" name="Straight Connector 208"/>
          <p:cNvCxnSpPr>
            <a:cxnSpLocks/>
          </p:cNvCxnSpPr>
          <p:nvPr/>
        </p:nvCxnSpPr>
        <p:spPr>
          <a:xfrm>
            <a:off x="4947016" y="2297582"/>
            <a:ext cx="621736" cy="0"/>
          </a:xfrm>
          <a:prstGeom prst="line">
            <a:avLst/>
          </a:prstGeom>
          <a:noFill/>
          <a:ln w="25400" cap="flat" cmpd="sng" algn="ctr">
            <a:solidFill>
              <a:srgbClr val="0078D7"/>
            </a:solidFill>
            <a:prstDash val="solid"/>
            <a:miter lim="800000"/>
            <a:headEnd type="none" w="med" len="med"/>
            <a:tailEnd type="arrow" w="lg" len="sm"/>
          </a:ln>
          <a:effectLst/>
        </p:spPr>
      </p:cxnSp>
      <p:cxnSp>
        <p:nvCxnSpPr>
          <p:cNvPr id="210" name="Straight Connector 209"/>
          <p:cNvCxnSpPr>
            <a:cxnSpLocks/>
          </p:cNvCxnSpPr>
          <p:nvPr/>
        </p:nvCxnSpPr>
        <p:spPr>
          <a:xfrm>
            <a:off x="2847651" y="2297582"/>
            <a:ext cx="621736" cy="0"/>
          </a:xfrm>
          <a:prstGeom prst="line">
            <a:avLst/>
          </a:prstGeom>
          <a:noFill/>
          <a:ln w="25400" cap="flat" cmpd="sng" algn="ctr">
            <a:solidFill>
              <a:srgbClr val="0078D7"/>
            </a:solidFill>
            <a:prstDash val="solid"/>
            <a:miter lim="800000"/>
            <a:headEnd type="none" w="med" len="med"/>
            <a:tailEnd type="arrow" w="lg" len="sm"/>
          </a:ln>
          <a:effectLst/>
        </p:spPr>
      </p:cxnSp>
      <p:cxnSp>
        <p:nvCxnSpPr>
          <p:cNvPr id="211" name="Straight Connector 210"/>
          <p:cNvCxnSpPr>
            <a:cxnSpLocks/>
          </p:cNvCxnSpPr>
          <p:nvPr/>
        </p:nvCxnSpPr>
        <p:spPr>
          <a:xfrm>
            <a:off x="747287" y="2297582"/>
            <a:ext cx="621736" cy="0"/>
          </a:xfrm>
          <a:prstGeom prst="line">
            <a:avLst/>
          </a:prstGeom>
          <a:noFill/>
          <a:ln w="25400" cap="flat" cmpd="sng" algn="ctr">
            <a:solidFill>
              <a:srgbClr val="0078D7"/>
            </a:solidFill>
            <a:prstDash val="solid"/>
            <a:miter lim="800000"/>
            <a:headEnd type="none" w="med" len="med"/>
            <a:tailEnd type="arrow" w="lg" len="sm"/>
          </a:ln>
          <a:effectLst/>
        </p:spPr>
      </p:cxnSp>
      <p:cxnSp>
        <p:nvCxnSpPr>
          <p:cNvPr id="212" name="Straight Connector 211"/>
          <p:cNvCxnSpPr>
            <a:cxnSpLocks/>
          </p:cNvCxnSpPr>
          <p:nvPr/>
        </p:nvCxnSpPr>
        <p:spPr>
          <a:xfrm flipH="1">
            <a:off x="9218699" y="5390562"/>
            <a:ext cx="621736" cy="0"/>
          </a:xfrm>
          <a:prstGeom prst="line">
            <a:avLst/>
          </a:prstGeom>
          <a:noFill/>
          <a:ln w="25400" cap="flat" cmpd="sng" algn="ctr">
            <a:solidFill>
              <a:srgbClr val="0078D7"/>
            </a:solidFill>
            <a:prstDash val="solid"/>
            <a:miter lim="800000"/>
            <a:headEnd type="none" w="med" len="med"/>
            <a:tailEnd type="arrow" w="lg" len="sm"/>
          </a:ln>
          <a:effectLst/>
        </p:spPr>
      </p:cxnSp>
      <p:cxnSp>
        <p:nvCxnSpPr>
          <p:cNvPr id="213" name="Straight Connector 212"/>
          <p:cNvCxnSpPr>
            <a:cxnSpLocks/>
          </p:cNvCxnSpPr>
          <p:nvPr/>
        </p:nvCxnSpPr>
        <p:spPr>
          <a:xfrm flipH="1">
            <a:off x="7120063" y="5390562"/>
            <a:ext cx="621736" cy="0"/>
          </a:xfrm>
          <a:prstGeom prst="line">
            <a:avLst/>
          </a:prstGeom>
          <a:noFill/>
          <a:ln w="25400" cap="flat" cmpd="sng" algn="ctr">
            <a:solidFill>
              <a:srgbClr val="0078D7"/>
            </a:solidFill>
            <a:prstDash val="solid"/>
            <a:miter lim="800000"/>
            <a:headEnd type="none" w="med" len="med"/>
            <a:tailEnd type="arrow" w="lg" len="sm"/>
          </a:ln>
          <a:effectLst/>
        </p:spPr>
      </p:cxnSp>
      <p:cxnSp>
        <p:nvCxnSpPr>
          <p:cNvPr id="214" name="Straight Connector 213"/>
          <p:cNvCxnSpPr>
            <a:cxnSpLocks/>
          </p:cNvCxnSpPr>
          <p:nvPr/>
        </p:nvCxnSpPr>
        <p:spPr>
          <a:xfrm flipH="1">
            <a:off x="5033093" y="5390562"/>
            <a:ext cx="621736" cy="0"/>
          </a:xfrm>
          <a:prstGeom prst="line">
            <a:avLst/>
          </a:prstGeom>
          <a:noFill/>
          <a:ln w="25400" cap="flat" cmpd="sng" algn="ctr">
            <a:solidFill>
              <a:srgbClr val="0078D7"/>
            </a:solidFill>
            <a:prstDash val="solid"/>
            <a:miter lim="800000"/>
            <a:headEnd type="none" w="med" len="med"/>
            <a:tailEnd type="arrow" w="lg" len="sm"/>
          </a:ln>
          <a:effectLst/>
        </p:spPr>
      </p:cxnSp>
      <p:cxnSp>
        <p:nvCxnSpPr>
          <p:cNvPr id="215" name="Straight Connector 214"/>
          <p:cNvCxnSpPr>
            <a:cxnSpLocks/>
          </p:cNvCxnSpPr>
          <p:nvPr/>
        </p:nvCxnSpPr>
        <p:spPr>
          <a:xfrm flipH="1">
            <a:off x="2933728" y="5390562"/>
            <a:ext cx="621736" cy="0"/>
          </a:xfrm>
          <a:prstGeom prst="line">
            <a:avLst/>
          </a:prstGeom>
          <a:noFill/>
          <a:ln w="25400" cap="flat" cmpd="sng" algn="ctr">
            <a:solidFill>
              <a:srgbClr val="0078D7"/>
            </a:solidFill>
            <a:prstDash val="solid"/>
            <a:miter lim="800000"/>
            <a:headEnd type="none" w="med" len="med"/>
            <a:tailEnd type="arrow" w="lg" len="sm"/>
          </a:ln>
          <a:effectLst/>
        </p:spPr>
      </p:cxnSp>
    </p:spTree>
    <p:extLst>
      <p:ext uri="{BB962C8B-B14F-4D97-AF65-F5344CB8AC3E}">
        <p14:creationId xmlns:p14="http://schemas.microsoft.com/office/powerpoint/2010/main" val="3997270501"/>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34032" y="205721"/>
            <a:ext cx="11942504" cy="1192834"/>
          </a:xfrm>
        </p:spPr>
        <p:txBody>
          <a:bodyPr/>
          <a:lstStyle/>
          <a:p>
            <a:r>
              <a:rPr lang="en-US" dirty="0"/>
              <a:t>Scheduler Agent Supervisor</a:t>
            </a:r>
          </a:p>
        </p:txBody>
      </p:sp>
      <p:sp>
        <p:nvSpPr>
          <p:cNvPr id="3" name="Rectangle 2"/>
          <p:cNvSpPr/>
          <p:nvPr/>
        </p:nvSpPr>
        <p:spPr bwMode="auto">
          <a:xfrm>
            <a:off x="8835277" y="2167978"/>
            <a:ext cx="1529531" cy="62206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 name="Rectangle 4"/>
          <p:cNvSpPr/>
          <p:nvPr/>
        </p:nvSpPr>
        <p:spPr bwMode="auto">
          <a:xfrm>
            <a:off x="6087106" y="2790842"/>
            <a:ext cx="854887" cy="320223"/>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 name="Rectangle 5"/>
          <p:cNvSpPr/>
          <p:nvPr/>
        </p:nvSpPr>
        <p:spPr bwMode="auto">
          <a:xfrm>
            <a:off x="6087106" y="2172272"/>
            <a:ext cx="854887" cy="62206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 name="TextBox 6"/>
          <p:cNvSpPr txBox="1"/>
          <p:nvPr/>
        </p:nvSpPr>
        <p:spPr>
          <a:xfrm>
            <a:off x="6270758" y="2856905"/>
            <a:ext cx="486748" cy="172909"/>
          </a:xfrm>
          <a:prstGeom prst="rect">
            <a:avLst/>
          </a:prstGeom>
          <a:noFill/>
        </p:spPr>
        <p:txBody>
          <a:bodyPr wrap="none" lIns="0" tIns="0" rIns="0" bIns="0" rtlCol="0">
            <a:spAutoFit/>
          </a:bodyPr>
          <a:lstStyle/>
          <a:p>
            <a:pPr algn="ctr" defTabSz="951304">
              <a:lnSpc>
                <a:spcPct val="90000"/>
              </a:lnSpc>
              <a:spcAft>
                <a:spcPts val="612"/>
              </a:spcAft>
              <a:defRPr/>
            </a:pPr>
            <a:r>
              <a:rPr lang="en-US" sz="1224" dirty="0">
                <a:gradFill>
                  <a:gsLst>
                    <a:gs pos="9735">
                      <a:srgbClr val="353535"/>
                    </a:gs>
                    <a:gs pos="36283">
                      <a:srgbClr val="353535"/>
                    </a:gs>
                  </a:gsLst>
                  <a:lin ang="5400000" scaled="0"/>
                </a:gradFill>
                <a:cs typeface="Segoe UI" panose="020B0502040204020203" pitchFamily="34" charset="0"/>
              </a:rPr>
              <a:t>AGENT</a:t>
            </a:r>
          </a:p>
        </p:txBody>
      </p:sp>
      <p:sp>
        <p:nvSpPr>
          <p:cNvPr id="8" name="Rectangle 7"/>
          <p:cNvSpPr/>
          <p:nvPr/>
        </p:nvSpPr>
        <p:spPr bwMode="auto">
          <a:xfrm>
            <a:off x="2321006" y="3465803"/>
            <a:ext cx="1865207" cy="701883"/>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 name="Rectangle 8"/>
          <p:cNvSpPr/>
          <p:nvPr/>
        </p:nvSpPr>
        <p:spPr bwMode="auto">
          <a:xfrm>
            <a:off x="2321006" y="2167979"/>
            <a:ext cx="1865207" cy="1297824"/>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10" name="Group 4"/>
          <p:cNvGrpSpPr>
            <a:grpSpLocks noChangeAspect="1"/>
          </p:cNvGrpSpPr>
          <p:nvPr/>
        </p:nvGrpSpPr>
        <p:grpSpPr bwMode="auto">
          <a:xfrm>
            <a:off x="2489557" y="2534930"/>
            <a:ext cx="608138" cy="661600"/>
            <a:chOff x="2276" y="1480"/>
            <a:chExt cx="182" cy="198"/>
          </a:xfrm>
        </p:grpSpPr>
        <p:sp>
          <p:nvSpPr>
            <p:cNvPr id="11" name="Line 5"/>
            <p:cNvSpPr>
              <a:spLocks noChangeShapeType="1"/>
            </p:cNvSpPr>
            <p:nvPr/>
          </p:nvSpPr>
          <p:spPr bwMode="auto">
            <a:xfrm>
              <a:off x="2384" y="1618"/>
              <a:ext cx="4" cy="10"/>
            </a:xfrm>
            <a:prstGeom prst="line">
              <a:avLst/>
            </a:prstGeom>
            <a:noFill/>
            <a:ln w="349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12" name="Line 6"/>
            <p:cNvSpPr>
              <a:spLocks noChangeShapeType="1"/>
            </p:cNvSpPr>
            <p:nvPr/>
          </p:nvSpPr>
          <p:spPr bwMode="auto">
            <a:xfrm>
              <a:off x="2346" y="1530"/>
              <a:ext cx="5" cy="12"/>
            </a:xfrm>
            <a:prstGeom prst="line">
              <a:avLst/>
            </a:prstGeom>
            <a:noFill/>
            <a:ln w="349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13" name="Line 7"/>
            <p:cNvSpPr>
              <a:spLocks noChangeShapeType="1"/>
            </p:cNvSpPr>
            <p:nvPr/>
          </p:nvSpPr>
          <p:spPr bwMode="auto">
            <a:xfrm flipH="1">
              <a:off x="2346" y="1618"/>
              <a:ext cx="5" cy="10"/>
            </a:xfrm>
            <a:prstGeom prst="line">
              <a:avLst/>
            </a:prstGeom>
            <a:noFill/>
            <a:ln w="349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14" name="Line 8"/>
            <p:cNvSpPr>
              <a:spLocks noChangeShapeType="1"/>
            </p:cNvSpPr>
            <p:nvPr/>
          </p:nvSpPr>
          <p:spPr bwMode="auto">
            <a:xfrm flipH="1">
              <a:off x="2384" y="1530"/>
              <a:ext cx="4" cy="12"/>
            </a:xfrm>
            <a:prstGeom prst="line">
              <a:avLst/>
            </a:prstGeom>
            <a:noFill/>
            <a:ln w="349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15" name="Line 9"/>
            <p:cNvSpPr>
              <a:spLocks noChangeShapeType="1"/>
            </p:cNvSpPr>
            <p:nvPr/>
          </p:nvSpPr>
          <p:spPr bwMode="auto">
            <a:xfrm>
              <a:off x="2406" y="1595"/>
              <a:ext cx="11" cy="5"/>
            </a:xfrm>
            <a:prstGeom prst="line">
              <a:avLst/>
            </a:prstGeom>
            <a:noFill/>
            <a:ln w="349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16" name="Line 10"/>
            <p:cNvSpPr>
              <a:spLocks noChangeShapeType="1"/>
            </p:cNvSpPr>
            <p:nvPr/>
          </p:nvSpPr>
          <p:spPr bwMode="auto">
            <a:xfrm>
              <a:off x="2318" y="1558"/>
              <a:ext cx="10" cy="7"/>
            </a:xfrm>
            <a:prstGeom prst="line">
              <a:avLst/>
            </a:prstGeom>
            <a:noFill/>
            <a:ln w="349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17" name="Line 11"/>
            <p:cNvSpPr>
              <a:spLocks noChangeShapeType="1"/>
            </p:cNvSpPr>
            <p:nvPr/>
          </p:nvSpPr>
          <p:spPr bwMode="auto">
            <a:xfrm flipV="1">
              <a:off x="2406" y="1558"/>
              <a:ext cx="11" cy="7"/>
            </a:xfrm>
            <a:prstGeom prst="line">
              <a:avLst/>
            </a:prstGeom>
            <a:noFill/>
            <a:ln w="349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18" name="Line 12"/>
            <p:cNvSpPr>
              <a:spLocks noChangeShapeType="1"/>
            </p:cNvSpPr>
            <p:nvPr/>
          </p:nvSpPr>
          <p:spPr bwMode="auto">
            <a:xfrm flipV="1">
              <a:off x="2318" y="1595"/>
              <a:ext cx="10" cy="5"/>
            </a:xfrm>
            <a:prstGeom prst="line">
              <a:avLst/>
            </a:prstGeom>
            <a:noFill/>
            <a:ln w="349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19" name="Oval 13"/>
            <p:cNvSpPr>
              <a:spLocks noChangeArrowheads="1"/>
            </p:cNvSpPr>
            <p:nvPr/>
          </p:nvSpPr>
          <p:spPr bwMode="auto">
            <a:xfrm>
              <a:off x="2330" y="1542"/>
              <a:ext cx="74" cy="76"/>
            </a:xfrm>
            <a:prstGeom prst="ellipse">
              <a:avLst/>
            </a:prstGeom>
            <a:noFill/>
            <a:ln w="349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20" name="Freeform 14"/>
            <p:cNvSpPr>
              <a:spLocks/>
            </p:cNvSpPr>
            <p:nvPr/>
          </p:nvSpPr>
          <p:spPr bwMode="auto">
            <a:xfrm>
              <a:off x="2276" y="1492"/>
              <a:ext cx="66" cy="176"/>
            </a:xfrm>
            <a:custGeom>
              <a:avLst/>
              <a:gdLst>
                <a:gd name="T0" fmla="*/ 32 w 32"/>
                <a:gd name="T1" fmla="*/ 85 h 85"/>
                <a:gd name="T2" fmla="*/ 0 w 32"/>
                <a:gd name="T3" fmla="*/ 42 h 85"/>
                <a:gd name="T4" fmla="*/ 32 w 32"/>
                <a:gd name="T5" fmla="*/ 0 h 85"/>
              </a:gdLst>
              <a:ahLst/>
              <a:cxnLst>
                <a:cxn ang="0">
                  <a:pos x="T0" y="T1"/>
                </a:cxn>
                <a:cxn ang="0">
                  <a:pos x="T2" y="T3"/>
                </a:cxn>
                <a:cxn ang="0">
                  <a:pos x="T4" y="T5"/>
                </a:cxn>
              </a:cxnLst>
              <a:rect l="0" t="0" r="r" b="b"/>
              <a:pathLst>
                <a:path w="32" h="85">
                  <a:moveTo>
                    <a:pt x="32" y="85"/>
                  </a:moveTo>
                  <a:cubicBezTo>
                    <a:pt x="14" y="79"/>
                    <a:pt x="0" y="62"/>
                    <a:pt x="0" y="42"/>
                  </a:cubicBezTo>
                  <a:cubicBezTo>
                    <a:pt x="0" y="22"/>
                    <a:pt x="14" y="5"/>
                    <a:pt x="32" y="0"/>
                  </a:cubicBezTo>
                </a:path>
              </a:pathLst>
            </a:custGeom>
            <a:noFill/>
            <a:ln w="349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21" name="Freeform 15"/>
            <p:cNvSpPr>
              <a:spLocks/>
            </p:cNvSpPr>
            <p:nvPr/>
          </p:nvSpPr>
          <p:spPr bwMode="auto">
            <a:xfrm>
              <a:off x="2392" y="1492"/>
              <a:ext cx="66" cy="176"/>
            </a:xfrm>
            <a:custGeom>
              <a:avLst/>
              <a:gdLst>
                <a:gd name="T0" fmla="*/ 0 w 32"/>
                <a:gd name="T1" fmla="*/ 0 h 85"/>
                <a:gd name="T2" fmla="*/ 32 w 32"/>
                <a:gd name="T3" fmla="*/ 42 h 85"/>
                <a:gd name="T4" fmla="*/ 0 w 32"/>
                <a:gd name="T5" fmla="*/ 85 h 85"/>
              </a:gdLst>
              <a:ahLst/>
              <a:cxnLst>
                <a:cxn ang="0">
                  <a:pos x="T0" y="T1"/>
                </a:cxn>
                <a:cxn ang="0">
                  <a:pos x="T2" y="T3"/>
                </a:cxn>
                <a:cxn ang="0">
                  <a:pos x="T4" y="T5"/>
                </a:cxn>
              </a:cxnLst>
              <a:rect l="0" t="0" r="r" b="b"/>
              <a:pathLst>
                <a:path w="32" h="85">
                  <a:moveTo>
                    <a:pt x="0" y="0"/>
                  </a:moveTo>
                  <a:cubicBezTo>
                    <a:pt x="18" y="5"/>
                    <a:pt x="32" y="22"/>
                    <a:pt x="32" y="42"/>
                  </a:cubicBezTo>
                  <a:cubicBezTo>
                    <a:pt x="32" y="62"/>
                    <a:pt x="18" y="79"/>
                    <a:pt x="0" y="85"/>
                  </a:cubicBezTo>
                </a:path>
              </a:pathLst>
            </a:custGeom>
            <a:noFill/>
            <a:ln w="349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22" name="Freeform 16"/>
            <p:cNvSpPr>
              <a:spLocks/>
            </p:cNvSpPr>
            <p:nvPr/>
          </p:nvSpPr>
          <p:spPr bwMode="auto">
            <a:xfrm>
              <a:off x="2392" y="1480"/>
              <a:ext cx="31" cy="41"/>
            </a:xfrm>
            <a:custGeom>
              <a:avLst/>
              <a:gdLst>
                <a:gd name="T0" fmla="*/ 8 w 31"/>
                <a:gd name="T1" fmla="*/ 41 h 41"/>
                <a:gd name="T2" fmla="*/ 0 w 31"/>
                <a:gd name="T3" fmla="*/ 8 h 41"/>
                <a:gd name="T4" fmla="*/ 31 w 31"/>
                <a:gd name="T5" fmla="*/ 0 h 41"/>
              </a:gdLst>
              <a:ahLst/>
              <a:cxnLst>
                <a:cxn ang="0">
                  <a:pos x="T0" y="T1"/>
                </a:cxn>
                <a:cxn ang="0">
                  <a:pos x="T2" y="T3"/>
                </a:cxn>
                <a:cxn ang="0">
                  <a:pos x="T4" y="T5"/>
                </a:cxn>
              </a:cxnLst>
              <a:rect l="0" t="0" r="r" b="b"/>
              <a:pathLst>
                <a:path w="31" h="41">
                  <a:moveTo>
                    <a:pt x="8" y="41"/>
                  </a:moveTo>
                  <a:lnTo>
                    <a:pt x="0" y="8"/>
                  </a:lnTo>
                  <a:lnTo>
                    <a:pt x="31" y="0"/>
                  </a:lnTo>
                </a:path>
              </a:pathLst>
            </a:custGeom>
            <a:noFill/>
            <a:ln w="349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23" name="Freeform 17"/>
            <p:cNvSpPr>
              <a:spLocks/>
            </p:cNvSpPr>
            <p:nvPr/>
          </p:nvSpPr>
          <p:spPr bwMode="auto">
            <a:xfrm>
              <a:off x="2311" y="1637"/>
              <a:ext cx="31" cy="41"/>
            </a:xfrm>
            <a:custGeom>
              <a:avLst/>
              <a:gdLst>
                <a:gd name="T0" fmla="*/ 23 w 31"/>
                <a:gd name="T1" fmla="*/ 0 h 41"/>
                <a:gd name="T2" fmla="*/ 31 w 31"/>
                <a:gd name="T3" fmla="*/ 33 h 41"/>
                <a:gd name="T4" fmla="*/ 0 w 31"/>
                <a:gd name="T5" fmla="*/ 41 h 41"/>
              </a:gdLst>
              <a:ahLst/>
              <a:cxnLst>
                <a:cxn ang="0">
                  <a:pos x="T0" y="T1"/>
                </a:cxn>
                <a:cxn ang="0">
                  <a:pos x="T2" y="T3"/>
                </a:cxn>
                <a:cxn ang="0">
                  <a:pos x="T4" y="T5"/>
                </a:cxn>
              </a:cxnLst>
              <a:rect l="0" t="0" r="r" b="b"/>
              <a:pathLst>
                <a:path w="31" h="41">
                  <a:moveTo>
                    <a:pt x="23" y="0"/>
                  </a:moveTo>
                  <a:lnTo>
                    <a:pt x="31" y="33"/>
                  </a:lnTo>
                  <a:lnTo>
                    <a:pt x="0" y="41"/>
                  </a:lnTo>
                </a:path>
              </a:pathLst>
            </a:custGeom>
            <a:noFill/>
            <a:ln w="349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grpSp>
      <p:grpSp>
        <p:nvGrpSpPr>
          <p:cNvPr id="24" name="Group 4"/>
          <p:cNvGrpSpPr>
            <a:grpSpLocks noChangeAspect="1"/>
          </p:cNvGrpSpPr>
          <p:nvPr/>
        </p:nvGrpSpPr>
        <p:grpSpPr bwMode="auto">
          <a:xfrm>
            <a:off x="3361309" y="2505060"/>
            <a:ext cx="656353" cy="721340"/>
            <a:chOff x="3817" y="2091"/>
            <a:chExt cx="202" cy="222"/>
          </a:xfrm>
        </p:grpSpPr>
        <p:sp>
          <p:nvSpPr>
            <p:cNvPr id="25" name="Freeform 5"/>
            <p:cNvSpPr>
              <a:spLocks/>
            </p:cNvSpPr>
            <p:nvPr/>
          </p:nvSpPr>
          <p:spPr bwMode="auto">
            <a:xfrm>
              <a:off x="3893" y="2169"/>
              <a:ext cx="50" cy="35"/>
            </a:xfrm>
            <a:custGeom>
              <a:avLst/>
              <a:gdLst>
                <a:gd name="T0" fmla="*/ 25 w 50"/>
                <a:gd name="T1" fmla="*/ 0 h 35"/>
                <a:gd name="T2" fmla="*/ 0 w 50"/>
                <a:gd name="T3" fmla="*/ 17 h 35"/>
                <a:gd name="T4" fmla="*/ 25 w 50"/>
                <a:gd name="T5" fmla="*/ 35 h 35"/>
                <a:gd name="T6" fmla="*/ 50 w 50"/>
                <a:gd name="T7" fmla="*/ 17 h 35"/>
                <a:gd name="T8" fmla="*/ 25 w 50"/>
                <a:gd name="T9" fmla="*/ 0 h 35"/>
              </a:gdLst>
              <a:ahLst/>
              <a:cxnLst>
                <a:cxn ang="0">
                  <a:pos x="T0" y="T1"/>
                </a:cxn>
                <a:cxn ang="0">
                  <a:pos x="T2" y="T3"/>
                </a:cxn>
                <a:cxn ang="0">
                  <a:pos x="T4" y="T5"/>
                </a:cxn>
                <a:cxn ang="0">
                  <a:pos x="T6" y="T7"/>
                </a:cxn>
                <a:cxn ang="0">
                  <a:pos x="T8" y="T9"/>
                </a:cxn>
              </a:cxnLst>
              <a:rect l="0" t="0" r="r" b="b"/>
              <a:pathLst>
                <a:path w="50" h="35">
                  <a:moveTo>
                    <a:pt x="25" y="0"/>
                  </a:moveTo>
                  <a:lnTo>
                    <a:pt x="0" y="17"/>
                  </a:lnTo>
                  <a:lnTo>
                    <a:pt x="25" y="35"/>
                  </a:lnTo>
                  <a:lnTo>
                    <a:pt x="50" y="17"/>
                  </a:lnTo>
                  <a:lnTo>
                    <a:pt x="25" y="0"/>
                  </a:lnTo>
                  <a:close/>
                </a:path>
              </a:pathLst>
            </a:custGeom>
            <a:noFill/>
            <a:ln w="349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26" name="Oval 25"/>
            <p:cNvSpPr>
              <a:spLocks noChangeArrowheads="1"/>
            </p:cNvSpPr>
            <p:nvPr/>
          </p:nvSpPr>
          <p:spPr bwMode="auto">
            <a:xfrm>
              <a:off x="3897" y="2091"/>
              <a:ext cx="42" cy="41"/>
            </a:xfrm>
            <a:prstGeom prst="ellipse">
              <a:avLst/>
            </a:prstGeom>
            <a:noFill/>
            <a:ln w="349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27" name="Rectangle 26"/>
            <p:cNvSpPr>
              <a:spLocks noChangeArrowheads="1"/>
            </p:cNvSpPr>
            <p:nvPr/>
          </p:nvSpPr>
          <p:spPr bwMode="auto">
            <a:xfrm>
              <a:off x="3990" y="2171"/>
              <a:ext cx="29" cy="29"/>
            </a:xfrm>
            <a:prstGeom prst="rect">
              <a:avLst/>
            </a:prstGeom>
            <a:noFill/>
            <a:ln w="349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28" name="Rectangle 27"/>
            <p:cNvSpPr>
              <a:spLocks noChangeArrowheads="1"/>
            </p:cNvSpPr>
            <p:nvPr/>
          </p:nvSpPr>
          <p:spPr bwMode="auto">
            <a:xfrm>
              <a:off x="3990" y="2237"/>
              <a:ext cx="29" cy="31"/>
            </a:xfrm>
            <a:prstGeom prst="rect">
              <a:avLst/>
            </a:prstGeom>
            <a:noFill/>
            <a:ln w="349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29" name="Oval 28"/>
            <p:cNvSpPr>
              <a:spLocks noChangeArrowheads="1"/>
            </p:cNvSpPr>
            <p:nvPr/>
          </p:nvSpPr>
          <p:spPr bwMode="auto">
            <a:xfrm>
              <a:off x="3852" y="2272"/>
              <a:ext cx="41" cy="41"/>
            </a:xfrm>
            <a:prstGeom prst="ellipse">
              <a:avLst/>
            </a:prstGeom>
            <a:noFill/>
            <a:ln w="349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30" name="Line 10"/>
            <p:cNvSpPr>
              <a:spLocks noChangeShapeType="1"/>
            </p:cNvSpPr>
            <p:nvPr/>
          </p:nvSpPr>
          <p:spPr bwMode="auto">
            <a:xfrm>
              <a:off x="3918" y="2132"/>
              <a:ext cx="0" cy="41"/>
            </a:xfrm>
            <a:prstGeom prst="line">
              <a:avLst/>
            </a:prstGeom>
            <a:noFill/>
            <a:ln w="349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31" name="Line 11"/>
            <p:cNvSpPr>
              <a:spLocks noChangeShapeType="1"/>
            </p:cNvSpPr>
            <p:nvPr/>
          </p:nvSpPr>
          <p:spPr bwMode="auto">
            <a:xfrm flipH="1">
              <a:off x="3844" y="2186"/>
              <a:ext cx="49" cy="0"/>
            </a:xfrm>
            <a:prstGeom prst="line">
              <a:avLst/>
            </a:prstGeom>
            <a:noFill/>
            <a:ln w="349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32" name="Line 12"/>
            <p:cNvSpPr>
              <a:spLocks noChangeShapeType="1"/>
            </p:cNvSpPr>
            <p:nvPr/>
          </p:nvSpPr>
          <p:spPr bwMode="auto">
            <a:xfrm flipH="1">
              <a:off x="3943" y="2186"/>
              <a:ext cx="49" cy="0"/>
            </a:xfrm>
            <a:prstGeom prst="line">
              <a:avLst/>
            </a:prstGeom>
            <a:noFill/>
            <a:ln w="349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33" name="Freeform 13"/>
            <p:cNvSpPr>
              <a:spLocks/>
            </p:cNvSpPr>
            <p:nvPr/>
          </p:nvSpPr>
          <p:spPr bwMode="auto">
            <a:xfrm>
              <a:off x="3832" y="2198"/>
              <a:ext cx="41" cy="74"/>
            </a:xfrm>
            <a:custGeom>
              <a:avLst/>
              <a:gdLst>
                <a:gd name="T0" fmla="*/ 0 w 41"/>
                <a:gd name="T1" fmla="*/ 0 h 74"/>
                <a:gd name="T2" fmla="*/ 0 w 41"/>
                <a:gd name="T3" fmla="*/ 43 h 74"/>
                <a:gd name="T4" fmla="*/ 41 w 41"/>
                <a:gd name="T5" fmla="*/ 43 h 74"/>
                <a:gd name="T6" fmla="*/ 41 w 41"/>
                <a:gd name="T7" fmla="*/ 74 h 74"/>
              </a:gdLst>
              <a:ahLst/>
              <a:cxnLst>
                <a:cxn ang="0">
                  <a:pos x="T0" y="T1"/>
                </a:cxn>
                <a:cxn ang="0">
                  <a:pos x="T2" y="T3"/>
                </a:cxn>
                <a:cxn ang="0">
                  <a:pos x="T4" y="T5"/>
                </a:cxn>
                <a:cxn ang="0">
                  <a:pos x="T6" y="T7"/>
                </a:cxn>
              </a:cxnLst>
              <a:rect l="0" t="0" r="r" b="b"/>
              <a:pathLst>
                <a:path w="41" h="74">
                  <a:moveTo>
                    <a:pt x="0" y="0"/>
                  </a:moveTo>
                  <a:lnTo>
                    <a:pt x="0" y="43"/>
                  </a:lnTo>
                  <a:lnTo>
                    <a:pt x="41" y="43"/>
                  </a:lnTo>
                  <a:lnTo>
                    <a:pt x="41" y="74"/>
                  </a:lnTo>
                </a:path>
              </a:pathLst>
            </a:custGeom>
            <a:noFill/>
            <a:ln w="349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34" name="Line 14"/>
            <p:cNvSpPr>
              <a:spLocks noChangeShapeType="1"/>
            </p:cNvSpPr>
            <p:nvPr/>
          </p:nvSpPr>
          <p:spPr bwMode="auto">
            <a:xfrm>
              <a:off x="4004" y="2198"/>
              <a:ext cx="0" cy="41"/>
            </a:xfrm>
            <a:prstGeom prst="line">
              <a:avLst/>
            </a:prstGeom>
            <a:noFill/>
            <a:ln w="349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35" name="Freeform 15"/>
            <p:cNvSpPr>
              <a:spLocks/>
            </p:cNvSpPr>
            <p:nvPr/>
          </p:nvSpPr>
          <p:spPr bwMode="auto">
            <a:xfrm>
              <a:off x="3918" y="2198"/>
              <a:ext cx="74" cy="53"/>
            </a:xfrm>
            <a:custGeom>
              <a:avLst/>
              <a:gdLst>
                <a:gd name="T0" fmla="*/ 74 w 74"/>
                <a:gd name="T1" fmla="*/ 53 h 53"/>
                <a:gd name="T2" fmla="*/ 0 w 74"/>
                <a:gd name="T3" fmla="*/ 53 h 53"/>
                <a:gd name="T4" fmla="*/ 0 w 74"/>
                <a:gd name="T5" fmla="*/ 0 h 53"/>
              </a:gdLst>
              <a:ahLst/>
              <a:cxnLst>
                <a:cxn ang="0">
                  <a:pos x="T0" y="T1"/>
                </a:cxn>
                <a:cxn ang="0">
                  <a:pos x="T2" y="T3"/>
                </a:cxn>
                <a:cxn ang="0">
                  <a:pos x="T4" y="T5"/>
                </a:cxn>
              </a:cxnLst>
              <a:rect l="0" t="0" r="r" b="b"/>
              <a:pathLst>
                <a:path w="74" h="53">
                  <a:moveTo>
                    <a:pt x="74" y="53"/>
                  </a:moveTo>
                  <a:lnTo>
                    <a:pt x="0" y="53"/>
                  </a:lnTo>
                  <a:lnTo>
                    <a:pt x="0" y="0"/>
                  </a:lnTo>
                </a:path>
              </a:pathLst>
            </a:custGeom>
            <a:noFill/>
            <a:ln w="349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36" name="Rectangle 16"/>
            <p:cNvSpPr>
              <a:spLocks noChangeArrowheads="1"/>
            </p:cNvSpPr>
            <p:nvPr/>
          </p:nvSpPr>
          <p:spPr bwMode="auto">
            <a:xfrm>
              <a:off x="3817" y="2171"/>
              <a:ext cx="29" cy="29"/>
            </a:xfrm>
            <a:prstGeom prst="rect">
              <a:avLst/>
            </a:prstGeom>
            <a:noFill/>
            <a:ln w="349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grpSp>
      <p:sp>
        <p:nvSpPr>
          <p:cNvPr id="37" name="TextBox 36"/>
          <p:cNvSpPr txBox="1"/>
          <p:nvPr/>
        </p:nvSpPr>
        <p:spPr>
          <a:xfrm>
            <a:off x="2506945" y="3533065"/>
            <a:ext cx="1493331" cy="527358"/>
          </a:xfrm>
          <a:prstGeom prst="rect">
            <a:avLst/>
          </a:prstGeom>
          <a:noFill/>
        </p:spPr>
        <p:txBody>
          <a:bodyPr wrap="none" lIns="186521" tIns="149217" rIns="186521" bIns="149217" rtlCol="0">
            <a:spAutoFit/>
          </a:bodyPr>
          <a:lstStyle/>
          <a:p>
            <a:pPr algn="ctr" defTabSz="951304">
              <a:lnSpc>
                <a:spcPct val="90000"/>
              </a:lnSpc>
              <a:spcAft>
                <a:spcPts val="612"/>
              </a:spcAft>
              <a:defRPr/>
            </a:pPr>
            <a:r>
              <a:rPr lang="en-US" sz="1632" dirty="0">
                <a:gradFill>
                  <a:gsLst>
                    <a:gs pos="9735">
                      <a:srgbClr val="353535"/>
                    </a:gs>
                    <a:gs pos="36283">
                      <a:srgbClr val="353535"/>
                    </a:gs>
                  </a:gsLst>
                  <a:lin ang="5400000" scaled="0"/>
                </a:gradFill>
                <a:cs typeface="Segoe UI" panose="020B0502040204020203" pitchFamily="34" charset="0"/>
              </a:rPr>
              <a:t>SCHEDULER</a:t>
            </a:r>
          </a:p>
        </p:txBody>
      </p:sp>
      <p:grpSp>
        <p:nvGrpSpPr>
          <p:cNvPr id="38" name="Group 4"/>
          <p:cNvGrpSpPr>
            <a:grpSpLocks noChangeAspect="1"/>
          </p:cNvGrpSpPr>
          <p:nvPr/>
        </p:nvGrpSpPr>
        <p:grpSpPr bwMode="auto">
          <a:xfrm>
            <a:off x="6308352" y="2259434"/>
            <a:ext cx="411559" cy="447739"/>
            <a:chOff x="2276" y="1480"/>
            <a:chExt cx="182" cy="198"/>
          </a:xfrm>
        </p:grpSpPr>
        <p:sp>
          <p:nvSpPr>
            <p:cNvPr id="39" name="Line 5"/>
            <p:cNvSpPr>
              <a:spLocks noChangeShapeType="1"/>
            </p:cNvSpPr>
            <p:nvPr/>
          </p:nvSpPr>
          <p:spPr bwMode="auto">
            <a:xfrm>
              <a:off x="2384" y="1618"/>
              <a:ext cx="4" cy="10"/>
            </a:xfrm>
            <a:prstGeom prst="line">
              <a:avLst/>
            </a:prstGeom>
            <a:noFill/>
            <a:ln w="349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40" name="Line 6"/>
            <p:cNvSpPr>
              <a:spLocks noChangeShapeType="1"/>
            </p:cNvSpPr>
            <p:nvPr/>
          </p:nvSpPr>
          <p:spPr bwMode="auto">
            <a:xfrm>
              <a:off x="2346" y="1530"/>
              <a:ext cx="5" cy="12"/>
            </a:xfrm>
            <a:prstGeom prst="line">
              <a:avLst/>
            </a:prstGeom>
            <a:noFill/>
            <a:ln w="349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41" name="Line 7"/>
            <p:cNvSpPr>
              <a:spLocks noChangeShapeType="1"/>
            </p:cNvSpPr>
            <p:nvPr/>
          </p:nvSpPr>
          <p:spPr bwMode="auto">
            <a:xfrm flipH="1">
              <a:off x="2346" y="1618"/>
              <a:ext cx="5" cy="10"/>
            </a:xfrm>
            <a:prstGeom prst="line">
              <a:avLst/>
            </a:prstGeom>
            <a:noFill/>
            <a:ln w="349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42" name="Line 8"/>
            <p:cNvSpPr>
              <a:spLocks noChangeShapeType="1"/>
            </p:cNvSpPr>
            <p:nvPr/>
          </p:nvSpPr>
          <p:spPr bwMode="auto">
            <a:xfrm flipH="1">
              <a:off x="2384" y="1530"/>
              <a:ext cx="4" cy="12"/>
            </a:xfrm>
            <a:prstGeom prst="line">
              <a:avLst/>
            </a:prstGeom>
            <a:noFill/>
            <a:ln w="349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43" name="Line 9"/>
            <p:cNvSpPr>
              <a:spLocks noChangeShapeType="1"/>
            </p:cNvSpPr>
            <p:nvPr/>
          </p:nvSpPr>
          <p:spPr bwMode="auto">
            <a:xfrm>
              <a:off x="2406" y="1595"/>
              <a:ext cx="11" cy="5"/>
            </a:xfrm>
            <a:prstGeom prst="line">
              <a:avLst/>
            </a:prstGeom>
            <a:noFill/>
            <a:ln w="349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44" name="Line 10"/>
            <p:cNvSpPr>
              <a:spLocks noChangeShapeType="1"/>
            </p:cNvSpPr>
            <p:nvPr/>
          </p:nvSpPr>
          <p:spPr bwMode="auto">
            <a:xfrm>
              <a:off x="2318" y="1558"/>
              <a:ext cx="10" cy="7"/>
            </a:xfrm>
            <a:prstGeom prst="line">
              <a:avLst/>
            </a:prstGeom>
            <a:noFill/>
            <a:ln w="349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45" name="Line 11"/>
            <p:cNvSpPr>
              <a:spLocks noChangeShapeType="1"/>
            </p:cNvSpPr>
            <p:nvPr/>
          </p:nvSpPr>
          <p:spPr bwMode="auto">
            <a:xfrm flipV="1">
              <a:off x="2406" y="1558"/>
              <a:ext cx="11" cy="7"/>
            </a:xfrm>
            <a:prstGeom prst="line">
              <a:avLst/>
            </a:prstGeom>
            <a:noFill/>
            <a:ln w="349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46" name="Line 12"/>
            <p:cNvSpPr>
              <a:spLocks noChangeShapeType="1"/>
            </p:cNvSpPr>
            <p:nvPr/>
          </p:nvSpPr>
          <p:spPr bwMode="auto">
            <a:xfrm flipV="1">
              <a:off x="2318" y="1595"/>
              <a:ext cx="10" cy="5"/>
            </a:xfrm>
            <a:prstGeom prst="line">
              <a:avLst/>
            </a:prstGeom>
            <a:noFill/>
            <a:ln w="349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47" name="Oval 13"/>
            <p:cNvSpPr>
              <a:spLocks noChangeArrowheads="1"/>
            </p:cNvSpPr>
            <p:nvPr/>
          </p:nvSpPr>
          <p:spPr bwMode="auto">
            <a:xfrm>
              <a:off x="2330" y="1542"/>
              <a:ext cx="74" cy="76"/>
            </a:xfrm>
            <a:prstGeom prst="ellipse">
              <a:avLst/>
            </a:prstGeom>
            <a:noFill/>
            <a:ln w="349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48" name="Freeform 14"/>
            <p:cNvSpPr>
              <a:spLocks/>
            </p:cNvSpPr>
            <p:nvPr/>
          </p:nvSpPr>
          <p:spPr bwMode="auto">
            <a:xfrm>
              <a:off x="2276" y="1492"/>
              <a:ext cx="66" cy="176"/>
            </a:xfrm>
            <a:custGeom>
              <a:avLst/>
              <a:gdLst>
                <a:gd name="T0" fmla="*/ 32 w 32"/>
                <a:gd name="T1" fmla="*/ 85 h 85"/>
                <a:gd name="T2" fmla="*/ 0 w 32"/>
                <a:gd name="T3" fmla="*/ 42 h 85"/>
                <a:gd name="T4" fmla="*/ 32 w 32"/>
                <a:gd name="T5" fmla="*/ 0 h 85"/>
              </a:gdLst>
              <a:ahLst/>
              <a:cxnLst>
                <a:cxn ang="0">
                  <a:pos x="T0" y="T1"/>
                </a:cxn>
                <a:cxn ang="0">
                  <a:pos x="T2" y="T3"/>
                </a:cxn>
                <a:cxn ang="0">
                  <a:pos x="T4" y="T5"/>
                </a:cxn>
              </a:cxnLst>
              <a:rect l="0" t="0" r="r" b="b"/>
              <a:pathLst>
                <a:path w="32" h="85">
                  <a:moveTo>
                    <a:pt x="32" y="85"/>
                  </a:moveTo>
                  <a:cubicBezTo>
                    <a:pt x="14" y="79"/>
                    <a:pt x="0" y="62"/>
                    <a:pt x="0" y="42"/>
                  </a:cubicBezTo>
                  <a:cubicBezTo>
                    <a:pt x="0" y="22"/>
                    <a:pt x="14" y="5"/>
                    <a:pt x="32" y="0"/>
                  </a:cubicBezTo>
                </a:path>
              </a:pathLst>
            </a:custGeom>
            <a:noFill/>
            <a:ln w="349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49" name="Freeform 15"/>
            <p:cNvSpPr>
              <a:spLocks/>
            </p:cNvSpPr>
            <p:nvPr/>
          </p:nvSpPr>
          <p:spPr bwMode="auto">
            <a:xfrm>
              <a:off x="2392" y="1492"/>
              <a:ext cx="66" cy="176"/>
            </a:xfrm>
            <a:custGeom>
              <a:avLst/>
              <a:gdLst>
                <a:gd name="T0" fmla="*/ 0 w 32"/>
                <a:gd name="T1" fmla="*/ 0 h 85"/>
                <a:gd name="T2" fmla="*/ 32 w 32"/>
                <a:gd name="T3" fmla="*/ 42 h 85"/>
                <a:gd name="T4" fmla="*/ 0 w 32"/>
                <a:gd name="T5" fmla="*/ 85 h 85"/>
              </a:gdLst>
              <a:ahLst/>
              <a:cxnLst>
                <a:cxn ang="0">
                  <a:pos x="T0" y="T1"/>
                </a:cxn>
                <a:cxn ang="0">
                  <a:pos x="T2" y="T3"/>
                </a:cxn>
                <a:cxn ang="0">
                  <a:pos x="T4" y="T5"/>
                </a:cxn>
              </a:cxnLst>
              <a:rect l="0" t="0" r="r" b="b"/>
              <a:pathLst>
                <a:path w="32" h="85">
                  <a:moveTo>
                    <a:pt x="0" y="0"/>
                  </a:moveTo>
                  <a:cubicBezTo>
                    <a:pt x="18" y="5"/>
                    <a:pt x="32" y="22"/>
                    <a:pt x="32" y="42"/>
                  </a:cubicBezTo>
                  <a:cubicBezTo>
                    <a:pt x="32" y="62"/>
                    <a:pt x="18" y="79"/>
                    <a:pt x="0" y="85"/>
                  </a:cubicBezTo>
                </a:path>
              </a:pathLst>
            </a:custGeom>
            <a:noFill/>
            <a:ln w="349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50" name="Freeform 16"/>
            <p:cNvSpPr>
              <a:spLocks/>
            </p:cNvSpPr>
            <p:nvPr/>
          </p:nvSpPr>
          <p:spPr bwMode="auto">
            <a:xfrm>
              <a:off x="2392" y="1480"/>
              <a:ext cx="31" cy="41"/>
            </a:xfrm>
            <a:custGeom>
              <a:avLst/>
              <a:gdLst>
                <a:gd name="T0" fmla="*/ 8 w 31"/>
                <a:gd name="T1" fmla="*/ 41 h 41"/>
                <a:gd name="T2" fmla="*/ 0 w 31"/>
                <a:gd name="T3" fmla="*/ 8 h 41"/>
                <a:gd name="T4" fmla="*/ 31 w 31"/>
                <a:gd name="T5" fmla="*/ 0 h 41"/>
              </a:gdLst>
              <a:ahLst/>
              <a:cxnLst>
                <a:cxn ang="0">
                  <a:pos x="T0" y="T1"/>
                </a:cxn>
                <a:cxn ang="0">
                  <a:pos x="T2" y="T3"/>
                </a:cxn>
                <a:cxn ang="0">
                  <a:pos x="T4" y="T5"/>
                </a:cxn>
              </a:cxnLst>
              <a:rect l="0" t="0" r="r" b="b"/>
              <a:pathLst>
                <a:path w="31" h="41">
                  <a:moveTo>
                    <a:pt x="8" y="41"/>
                  </a:moveTo>
                  <a:lnTo>
                    <a:pt x="0" y="8"/>
                  </a:lnTo>
                  <a:lnTo>
                    <a:pt x="31" y="0"/>
                  </a:lnTo>
                </a:path>
              </a:pathLst>
            </a:custGeom>
            <a:noFill/>
            <a:ln w="349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51" name="Freeform 17"/>
            <p:cNvSpPr>
              <a:spLocks/>
            </p:cNvSpPr>
            <p:nvPr/>
          </p:nvSpPr>
          <p:spPr bwMode="auto">
            <a:xfrm>
              <a:off x="2311" y="1637"/>
              <a:ext cx="31" cy="41"/>
            </a:xfrm>
            <a:custGeom>
              <a:avLst/>
              <a:gdLst>
                <a:gd name="T0" fmla="*/ 23 w 31"/>
                <a:gd name="T1" fmla="*/ 0 h 41"/>
                <a:gd name="T2" fmla="*/ 31 w 31"/>
                <a:gd name="T3" fmla="*/ 33 h 41"/>
                <a:gd name="T4" fmla="*/ 0 w 31"/>
                <a:gd name="T5" fmla="*/ 41 h 41"/>
              </a:gdLst>
              <a:ahLst/>
              <a:cxnLst>
                <a:cxn ang="0">
                  <a:pos x="T0" y="T1"/>
                </a:cxn>
                <a:cxn ang="0">
                  <a:pos x="T2" y="T3"/>
                </a:cxn>
                <a:cxn ang="0">
                  <a:pos x="T4" y="T5"/>
                </a:cxn>
              </a:cxnLst>
              <a:rect l="0" t="0" r="r" b="b"/>
              <a:pathLst>
                <a:path w="31" h="41">
                  <a:moveTo>
                    <a:pt x="23" y="0"/>
                  </a:moveTo>
                  <a:lnTo>
                    <a:pt x="31" y="33"/>
                  </a:lnTo>
                  <a:lnTo>
                    <a:pt x="0" y="41"/>
                  </a:lnTo>
                </a:path>
              </a:pathLst>
            </a:custGeom>
            <a:noFill/>
            <a:ln w="349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grpSp>
      <p:sp>
        <p:nvSpPr>
          <p:cNvPr id="52" name="Rectangle 51"/>
          <p:cNvSpPr/>
          <p:nvPr/>
        </p:nvSpPr>
        <p:spPr bwMode="auto">
          <a:xfrm>
            <a:off x="6087106" y="3851251"/>
            <a:ext cx="854887" cy="320223"/>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3" name="Rectangle 52"/>
          <p:cNvSpPr/>
          <p:nvPr/>
        </p:nvSpPr>
        <p:spPr bwMode="auto">
          <a:xfrm>
            <a:off x="6087106" y="3232681"/>
            <a:ext cx="854887" cy="62206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4" name="TextBox 53"/>
          <p:cNvSpPr txBox="1"/>
          <p:nvPr/>
        </p:nvSpPr>
        <p:spPr>
          <a:xfrm>
            <a:off x="6270758" y="3916828"/>
            <a:ext cx="486748" cy="172909"/>
          </a:xfrm>
          <a:prstGeom prst="rect">
            <a:avLst/>
          </a:prstGeom>
          <a:noFill/>
        </p:spPr>
        <p:txBody>
          <a:bodyPr wrap="none" lIns="0" tIns="0" rIns="0" bIns="0" rtlCol="0">
            <a:spAutoFit/>
          </a:bodyPr>
          <a:lstStyle/>
          <a:p>
            <a:pPr algn="ctr" defTabSz="951304">
              <a:lnSpc>
                <a:spcPct val="90000"/>
              </a:lnSpc>
              <a:spcAft>
                <a:spcPts val="612"/>
              </a:spcAft>
              <a:defRPr/>
            </a:pPr>
            <a:r>
              <a:rPr lang="en-US" sz="1224" dirty="0">
                <a:gradFill>
                  <a:gsLst>
                    <a:gs pos="9735">
                      <a:srgbClr val="353535"/>
                    </a:gs>
                    <a:gs pos="36283">
                      <a:srgbClr val="353535"/>
                    </a:gs>
                  </a:gsLst>
                  <a:lin ang="5400000" scaled="0"/>
                </a:gradFill>
                <a:cs typeface="Segoe UI" panose="020B0502040204020203" pitchFamily="34" charset="0"/>
              </a:rPr>
              <a:t>AGENT</a:t>
            </a:r>
          </a:p>
        </p:txBody>
      </p:sp>
      <p:grpSp>
        <p:nvGrpSpPr>
          <p:cNvPr id="55" name="Group 4"/>
          <p:cNvGrpSpPr>
            <a:grpSpLocks noChangeAspect="1"/>
          </p:cNvGrpSpPr>
          <p:nvPr/>
        </p:nvGrpSpPr>
        <p:grpSpPr bwMode="auto">
          <a:xfrm>
            <a:off x="6308352" y="3319843"/>
            <a:ext cx="411559" cy="447739"/>
            <a:chOff x="2276" y="1480"/>
            <a:chExt cx="182" cy="198"/>
          </a:xfrm>
        </p:grpSpPr>
        <p:sp>
          <p:nvSpPr>
            <p:cNvPr id="56" name="Line 5"/>
            <p:cNvSpPr>
              <a:spLocks noChangeShapeType="1"/>
            </p:cNvSpPr>
            <p:nvPr/>
          </p:nvSpPr>
          <p:spPr bwMode="auto">
            <a:xfrm>
              <a:off x="2384" y="1618"/>
              <a:ext cx="4" cy="10"/>
            </a:xfrm>
            <a:prstGeom prst="line">
              <a:avLst/>
            </a:prstGeom>
            <a:noFill/>
            <a:ln w="349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57" name="Line 6"/>
            <p:cNvSpPr>
              <a:spLocks noChangeShapeType="1"/>
            </p:cNvSpPr>
            <p:nvPr/>
          </p:nvSpPr>
          <p:spPr bwMode="auto">
            <a:xfrm>
              <a:off x="2346" y="1530"/>
              <a:ext cx="5" cy="12"/>
            </a:xfrm>
            <a:prstGeom prst="line">
              <a:avLst/>
            </a:prstGeom>
            <a:noFill/>
            <a:ln w="349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58" name="Line 7"/>
            <p:cNvSpPr>
              <a:spLocks noChangeShapeType="1"/>
            </p:cNvSpPr>
            <p:nvPr/>
          </p:nvSpPr>
          <p:spPr bwMode="auto">
            <a:xfrm flipH="1">
              <a:off x="2346" y="1618"/>
              <a:ext cx="5" cy="10"/>
            </a:xfrm>
            <a:prstGeom prst="line">
              <a:avLst/>
            </a:prstGeom>
            <a:noFill/>
            <a:ln w="349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59" name="Line 8"/>
            <p:cNvSpPr>
              <a:spLocks noChangeShapeType="1"/>
            </p:cNvSpPr>
            <p:nvPr/>
          </p:nvSpPr>
          <p:spPr bwMode="auto">
            <a:xfrm flipH="1">
              <a:off x="2384" y="1530"/>
              <a:ext cx="4" cy="12"/>
            </a:xfrm>
            <a:prstGeom prst="line">
              <a:avLst/>
            </a:prstGeom>
            <a:noFill/>
            <a:ln w="349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60" name="Line 9"/>
            <p:cNvSpPr>
              <a:spLocks noChangeShapeType="1"/>
            </p:cNvSpPr>
            <p:nvPr/>
          </p:nvSpPr>
          <p:spPr bwMode="auto">
            <a:xfrm>
              <a:off x="2406" y="1595"/>
              <a:ext cx="11" cy="5"/>
            </a:xfrm>
            <a:prstGeom prst="line">
              <a:avLst/>
            </a:prstGeom>
            <a:noFill/>
            <a:ln w="349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61" name="Line 10"/>
            <p:cNvSpPr>
              <a:spLocks noChangeShapeType="1"/>
            </p:cNvSpPr>
            <p:nvPr/>
          </p:nvSpPr>
          <p:spPr bwMode="auto">
            <a:xfrm>
              <a:off x="2318" y="1558"/>
              <a:ext cx="10" cy="7"/>
            </a:xfrm>
            <a:prstGeom prst="line">
              <a:avLst/>
            </a:prstGeom>
            <a:noFill/>
            <a:ln w="349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62" name="Line 11"/>
            <p:cNvSpPr>
              <a:spLocks noChangeShapeType="1"/>
            </p:cNvSpPr>
            <p:nvPr/>
          </p:nvSpPr>
          <p:spPr bwMode="auto">
            <a:xfrm flipV="1">
              <a:off x="2406" y="1558"/>
              <a:ext cx="11" cy="7"/>
            </a:xfrm>
            <a:prstGeom prst="line">
              <a:avLst/>
            </a:prstGeom>
            <a:noFill/>
            <a:ln w="349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63" name="Line 12"/>
            <p:cNvSpPr>
              <a:spLocks noChangeShapeType="1"/>
            </p:cNvSpPr>
            <p:nvPr/>
          </p:nvSpPr>
          <p:spPr bwMode="auto">
            <a:xfrm flipV="1">
              <a:off x="2318" y="1595"/>
              <a:ext cx="10" cy="5"/>
            </a:xfrm>
            <a:prstGeom prst="line">
              <a:avLst/>
            </a:prstGeom>
            <a:noFill/>
            <a:ln w="349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64" name="Oval 13"/>
            <p:cNvSpPr>
              <a:spLocks noChangeArrowheads="1"/>
            </p:cNvSpPr>
            <p:nvPr/>
          </p:nvSpPr>
          <p:spPr bwMode="auto">
            <a:xfrm>
              <a:off x="2330" y="1542"/>
              <a:ext cx="74" cy="76"/>
            </a:xfrm>
            <a:prstGeom prst="ellipse">
              <a:avLst/>
            </a:prstGeom>
            <a:noFill/>
            <a:ln w="349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65" name="Freeform 14"/>
            <p:cNvSpPr>
              <a:spLocks/>
            </p:cNvSpPr>
            <p:nvPr/>
          </p:nvSpPr>
          <p:spPr bwMode="auto">
            <a:xfrm>
              <a:off x="2276" y="1492"/>
              <a:ext cx="66" cy="176"/>
            </a:xfrm>
            <a:custGeom>
              <a:avLst/>
              <a:gdLst>
                <a:gd name="T0" fmla="*/ 32 w 32"/>
                <a:gd name="T1" fmla="*/ 85 h 85"/>
                <a:gd name="T2" fmla="*/ 0 w 32"/>
                <a:gd name="T3" fmla="*/ 42 h 85"/>
                <a:gd name="T4" fmla="*/ 32 w 32"/>
                <a:gd name="T5" fmla="*/ 0 h 85"/>
              </a:gdLst>
              <a:ahLst/>
              <a:cxnLst>
                <a:cxn ang="0">
                  <a:pos x="T0" y="T1"/>
                </a:cxn>
                <a:cxn ang="0">
                  <a:pos x="T2" y="T3"/>
                </a:cxn>
                <a:cxn ang="0">
                  <a:pos x="T4" y="T5"/>
                </a:cxn>
              </a:cxnLst>
              <a:rect l="0" t="0" r="r" b="b"/>
              <a:pathLst>
                <a:path w="32" h="85">
                  <a:moveTo>
                    <a:pt x="32" y="85"/>
                  </a:moveTo>
                  <a:cubicBezTo>
                    <a:pt x="14" y="79"/>
                    <a:pt x="0" y="62"/>
                    <a:pt x="0" y="42"/>
                  </a:cubicBezTo>
                  <a:cubicBezTo>
                    <a:pt x="0" y="22"/>
                    <a:pt x="14" y="5"/>
                    <a:pt x="32" y="0"/>
                  </a:cubicBezTo>
                </a:path>
              </a:pathLst>
            </a:custGeom>
            <a:noFill/>
            <a:ln w="349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66" name="Freeform 15"/>
            <p:cNvSpPr>
              <a:spLocks/>
            </p:cNvSpPr>
            <p:nvPr/>
          </p:nvSpPr>
          <p:spPr bwMode="auto">
            <a:xfrm>
              <a:off x="2392" y="1492"/>
              <a:ext cx="66" cy="176"/>
            </a:xfrm>
            <a:custGeom>
              <a:avLst/>
              <a:gdLst>
                <a:gd name="T0" fmla="*/ 0 w 32"/>
                <a:gd name="T1" fmla="*/ 0 h 85"/>
                <a:gd name="T2" fmla="*/ 32 w 32"/>
                <a:gd name="T3" fmla="*/ 42 h 85"/>
                <a:gd name="T4" fmla="*/ 0 w 32"/>
                <a:gd name="T5" fmla="*/ 85 h 85"/>
              </a:gdLst>
              <a:ahLst/>
              <a:cxnLst>
                <a:cxn ang="0">
                  <a:pos x="T0" y="T1"/>
                </a:cxn>
                <a:cxn ang="0">
                  <a:pos x="T2" y="T3"/>
                </a:cxn>
                <a:cxn ang="0">
                  <a:pos x="T4" y="T5"/>
                </a:cxn>
              </a:cxnLst>
              <a:rect l="0" t="0" r="r" b="b"/>
              <a:pathLst>
                <a:path w="32" h="85">
                  <a:moveTo>
                    <a:pt x="0" y="0"/>
                  </a:moveTo>
                  <a:cubicBezTo>
                    <a:pt x="18" y="5"/>
                    <a:pt x="32" y="22"/>
                    <a:pt x="32" y="42"/>
                  </a:cubicBezTo>
                  <a:cubicBezTo>
                    <a:pt x="32" y="62"/>
                    <a:pt x="18" y="79"/>
                    <a:pt x="0" y="85"/>
                  </a:cubicBezTo>
                </a:path>
              </a:pathLst>
            </a:custGeom>
            <a:noFill/>
            <a:ln w="349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67" name="Freeform 16"/>
            <p:cNvSpPr>
              <a:spLocks/>
            </p:cNvSpPr>
            <p:nvPr/>
          </p:nvSpPr>
          <p:spPr bwMode="auto">
            <a:xfrm>
              <a:off x="2392" y="1480"/>
              <a:ext cx="31" cy="41"/>
            </a:xfrm>
            <a:custGeom>
              <a:avLst/>
              <a:gdLst>
                <a:gd name="T0" fmla="*/ 8 w 31"/>
                <a:gd name="T1" fmla="*/ 41 h 41"/>
                <a:gd name="T2" fmla="*/ 0 w 31"/>
                <a:gd name="T3" fmla="*/ 8 h 41"/>
                <a:gd name="T4" fmla="*/ 31 w 31"/>
                <a:gd name="T5" fmla="*/ 0 h 41"/>
              </a:gdLst>
              <a:ahLst/>
              <a:cxnLst>
                <a:cxn ang="0">
                  <a:pos x="T0" y="T1"/>
                </a:cxn>
                <a:cxn ang="0">
                  <a:pos x="T2" y="T3"/>
                </a:cxn>
                <a:cxn ang="0">
                  <a:pos x="T4" y="T5"/>
                </a:cxn>
              </a:cxnLst>
              <a:rect l="0" t="0" r="r" b="b"/>
              <a:pathLst>
                <a:path w="31" h="41">
                  <a:moveTo>
                    <a:pt x="8" y="41"/>
                  </a:moveTo>
                  <a:lnTo>
                    <a:pt x="0" y="8"/>
                  </a:lnTo>
                  <a:lnTo>
                    <a:pt x="31" y="0"/>
                  </a:lnTo>
                </a:path>
              </a:pathLst>
            </a:custGeom>
            <a:noFill/>
            <a:ln w="349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68" name="Freeform 17"/>
            <p:cNvSpPr>
              <a:spLocks/>
            </p:cNvSpPr>
            <p:nvPr/>
          </p:nvSpPr>
          <p:spPr bwMode="auto">
            <a:xfrm>
              <a:off x="2311" y="1637"/>
              <a:ext cx="31" cy="41"/>
            </a:xfrm>
            <a:custGeom>
              <a:avLst/>
              <a:gdLst>
                <a:gd name="T0" fmla="*/ 23 w 31"/>
                <a:gd name="T1" fmla="*/ 0 h 41"/>
                <a:gd name="T2" fmla="*/ 31 w 31"/>
                <a:gd name="T3" fmla="*/ 33 h 41"/>
                <a:gd name="T4" fmla="*/ 0 w 31"/>
                <a:gd name="T5" fmla="*/ 41 h 41"/>
              </a:gdLst>
              <a:ahLst/>
              <a:cxnLst>
                <a:cxn ang="0">
                  <a:pos x="T0" y="T1"/>
                </a:cxn>
                <a:cxn ang="0">
                  <a:pos x="T2" y="T3"/>
                </a:cxn>
                <a:cxn ang="0">
                  <a:pos x="T4" y="T5"/>
                </a:cxn>
              </a:cxnLst>
              <a:rect l="0" t="0" r="r" b="b"/>
              <a:pathLst>
                <a:path w="31" h="41">
                  <a:moveTo>
                    <a:pt x="23" y="0"/>
                  </a:moveTo>
                  <a:lnTo>
                    <a:pt x="31" y="33"/>
                  </a:lnTo>
                  <a:lnTo>
                    <a:pt x="0" y="41"/>
                  </a:lnTo>
                </a:path>
              </a:pathLst>
            </a:custGeom>
            <a:noFill/>
            <a:ln w="349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grpSp>
      <p:cxnSp>
        <p:nvCxnSpPr>
          <p:cNvPr id="69" name="Straight Connector 68"/>
          <p:cNvCxnSpPr>
            <a:cxnSpLocks/>
          </p:cNvCxnSpPr>
          <p:nvPr/>
        </p:nvCxnSpPr>
        <p:spPr>
          <a:xfrm>
            <a:off x="4307678" y="2631462"/>
            <a:ext cx="1610320" cy="0"/>
          </a:xfrm>
          <a:prstGeom prst="line">
            <a:avLst/>
          </a:prstGeom>
          <a:noFill/>
          <a:ln w="25400" cap="flat" cmpd="sng" algn="ctr">
            <a:solidFill>
              <a:srgbClr val="0078D7"/>
            </a:solidFill>
            <a:prstDash val="solid"/>
            <a:miter lim="800000"/>
            <a:headEnd type="arrow" w="lg" len="sm"/>
            <a:tailEnd type="arrow" w="lg" len="sm"/>
          </a:ln>
          <a:effectLst/>
        </p:spPr>
      </p:cxnSp>
      <p:cxnSp>
        <p:nvCxnSpPr>
          <p:cNvPr id="70" name="Straight Connector 69"/>
          <p:cNvCxnSpPr>
            <a:cxnSpLocks/>
          </p:cNvCxnSpPr>
          <p:nvPr/>
        </p:nvCxnSpPr>
        <p:spPr>
          <a:xfrm>
            <a:off x="4307678" y="3608431"/>
            <a:ext cx="1610320" cy="0"/>
          </a:xfrm>
          <a:prstGeom prst="line">
            <a:avLst/>
          </a:prstGeom>
          <a:noFill/>
          <a:ln w="25400" cap="flat" cmpd="sng" algn="ctr">
            <a:solidFill>
              <a:srgbClr val="0078D7"/>
            </a:solidFill>
            <a:prstDash val="solid"/>
            <a:miter lim="800000"/>
            <a:headEnd type="arrow" w="lg" len="sm"/>
            <a:tailEnd type="arrow" w="lg" len="sm"/>
          </a:ln>
          <a:effectLst/>
        </p:spPr>
      </p:cxnSp>
      <p:grpSp>
        <p:nvGrpSpPr>
          <p:cNvPr id="71" name="Group 70"/>
          <p:cNvGrpSpPr/>
          <p:nvPr/>
        </p:nvGrpSpPr>
        <p:grpSpPr>
          <a:xfrm>
            <a:off x="9441879" y="2265226"/>
            <a:ext cx="316328" cy="427568"/>
            <a:chOff x="6904037" y="2156892"/>
            <a:chExt cx="310154" cy="419222"/>
          </a:xfrm>
        </p:grpSpPr>
        <p:grpSp>
          <p:nvGrpSpPr>
            <p:cNvPr id="72" name="Group 20"/>
            <p:cNvGrpSpPr>
              <a:grpSpLocks noChangeAspect="1"/>
            </p:cNvGrpSpPr>
            <p:nvPr/>
          </p:nvGrpSpPr>
          <p:grpSpPr bwMode="auto">
            <a:xfrm>
              <a:off x="6904037" y="2156892"/>
              <a:ext cx="310154" cy="419222"/>
              <a:chOff x="3824" y="2081"/>
              <a:chExt cx="182" cy="246"/>
            </a:xfrm>
          </p:grpSpPr>
          <p:sp>
            <p:nvSpPr>
              <p:cNvPr id="74" name="Freeform 21"/>
              <p:cNvSpPr>
                <a:spLocks/>
              </p:cNvSpPr>
              <p:nvPr/>
            </p:nvSpPr>
            <p:spPr bwMode="auto">
              <a:xfrm>
                <a:off x="3824" y="2081"/>
                <a:ext cx="182" cy="246"/>
              </a:xfrm>
              <a:custGeom>
                <a:avLst/>
                <a:gdLst>
                  <a:gd name="T0" fmla="*/ 182 w 182"/>
                  <a:gd name="T1" fmla="*/ 246 h 246"/>
                  <a:gd name="T2" fmla="*/ 182 w 182"/>
                  <a:gd name="T3" fmla="*/ 58 h 246"/>
                  <a:gd name="T4" fmla="*/ 124 w 182"/>
                  <a:gd name="T5" fmla="*/ 0 h 246"/>
                  <a:gd name="T6" fmla="*/ 0 w 182"/>
                  <a:gd name="T7" fmla="*/ 0 h 246"/>
                  <a:gd name="T8" fmla="*/ 0 w 182"/>
                  <a:gd name="T9" fmla="*/ 246 h 246"/>
                  <a:gd name="T10" fmla="*/ 182 w 182"/>
                  <a:gd name="T11" fmla="*/ 246 h 246"/>
                </a:gdLst>
                <a:ahLst/>
                <a:cxnLst>
                  <a:cxn ang="0">
                    <a:pos x="T0" y="T1"/>
                  </a:cxn>
                  <a:cxn ang="0">
                    <a:pos x="T2" y="T3"/>
                  </a:cxn>
                  <a:cxn ang="0">
                    <a:pos x="T4" y="T5"/>
                  </a:cxn>
                  <a:cxn ang="0">
                    <a:pos x="T6" y="T7"/>
                  </a:cxn>
                  <a:cxn ang="0">
                    <a:pos x="T8" y="T9"/>
                  </a:cxn>
                  <a:cxn ang="0">
                    <a:pos x="T10" y="T11"/>
                  </a:cxn>
                </a:cxnLst>
                <a:rect l="0" t="0" r="r" b="b"/>
                <a:pathLst>
                  <a:path w="182" h="246">
                    <a:moveTo>
                      <a:pt x="182" y="246"/>
                    </a:moveTo>
                    <a:lnTo>
                      <a:pt x="182" y="58"/>
                    </a:lnTo>
                    <a:lnTo>
                      <a:pt x="124" y="0"/>
                    </a:lnTo>
                    <a:lnTo>
                      <a:pt x="0" y="0"/>
                    </a:lnTo>
                    <a:lnTo>
                      <a:pt x="0" y="246"/>
                    </a:lnTo>
                    <a:lnTo>
                      <a:pt x="182" y="246"/>
                    </a:lnTo>
                    <a:close/>
                  </a:path>
                </a:pathLst>
              </a:custGeom>
              <a:noFill/>
              <a:ln w="349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75" name="Freeform 22"/>
              <p:cNvSpPr>
                <a:spLocks/>
              </p:cNvSpPr>
              <p:nvPr/>
            </p:nvSpPr>
            <p:spPr bwMode="auto">
              <a:xfrm>
                <a:off x="3945" y="2081"/>
                <a:ext cx="61" cy="61"/>
              </a:xfrm>
              <a:custGeom>
                <a:avLst/>
                <a:gdLst>
                  <a:gd name="T0" fmla="*/ 0 w 66"/>
                  <a:gd name="T1" fmla="*/ 0 h 66"/>
                  <a:gd name="T2" fmla="*/ 0 w 66"/>
                  <a:gd name="T3" fmla="*/ 66 h 66"/>
                  <a:gd name="T4" fmla="*/ 66 w 66"/>
                  <a:gd name="T5" fmla="*/ 66 h 66"/>
                </a:gdLst>
                <a:ahLst/>
                <a:cxnLst>
                  <a:cxn ang="0">
                    <a:pos x="T0" y="T1"/>
                  </a:cxn>
                  <a:cxn ang="0">
                    <a:pos x="T2" y="T3"/>
                  </a:cxn>
                  <a:cxn ang="0">
                    <a:pos x="T4" y="T5"/>
                  </a:cxn>
                </a:cxnLst>
                <a:rect l="0" t="0" r="r" b="b"/>
                <a:pathLst>
                  <a:path w="66" h="66">
                    <a:moveTo>
                      <a:pt x="0" y="0"/>
                    </a:moveTo>
                    <a:lnTo>
                      <a:pt x="0" y="66"/>
                    </a:lnTo>
                    <a:lnTo>
                      <a:pt x="66" y="66"/>
                    </a:lnTo>
                  </a:path>
                </a:pathLst>
              </a:custGeom>
              <a:noFill/>
              <a:ln w="349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grpSp>
        <p:sp>
          <p:nvSpPr>
            <p:cNvPr id="73" name="TextBox 72"/>
            <p:cNvSpPr txBox="1"/>
            <p:nvPr/>
          </p:nvSpPr>
          <p:spPr>
            <a:xfrm>
              <a:off x="6997398" y="2332330"/>
              <a:ext cx="125034" cy="219804"/>
            </a:xfrm>
            <a:prstGeom prst="rect">
              <a:avLst/>
            </a:prstGeom>
            <a:noFill/>
          </p:spPr>
          <p:txBody>
            <a:bodyPr wrap="none" lIns="0" tIns="0" rIns="0" bIns="0" rtlCol="0">
              <a:spAutoFit/>
            </a:bodyPr>
            <a:lstStyle/>
            <a:p>
              <a:pPr defTabSz="951304">
                <a:lnSpc>
                  <a:spcPct val="70000"/>
                </a:lnSpc>
                <a:defRPr/>
              </a:pPr>
              <a:r>
                <a:rPr lang="en-US" sz="1020" b="1" kern="0" dirty="0">
                  <a:gradFill>
                    <a:gsLst>
                      <a:gs pos="2655">
                        <a:srgbClr val="FFFFFF"/>
                      </a:gs>
                      <a:gs pos="11000">
                        <a:srgbClr val="FFFFFF"/>
                      </a:gs>
                    </a:gsLst>
                    <a:lin ang="5400000" scaled="0"/>
                  </a:gradFill>
                  <a:latin typeface="Segoe Pro Semibold" panose="020B0702040504020203" pitchFamily="34" charset="0"/>
                </a:rPr>
                <a:t>10</a:t>
              </a:r>
              <a:br>
                <a:rPr lang="en-US" sz="1020" b="1" kern="0" dirty="0">
                  <a:gradFill>
                    <a:gsLst>
                      <a:gs pos="2655">
                        <a:srgbClr val="FFFFFF"/>
                      </a:gs>
                      <a:gs pos="11000">
                        <a:srgbClr val="FFFFFF"/>
                      </a:gs>
                    </a:gsLst>
                    <a:lin ang="5400000" scaled="0"/>
                  </a:gradFill>
                  <a:latin typeface="Segoe Pro Semibold" panose="020B0702040504020203" pitchFamily="34" charset="0"/>
                </a:rPr>
              </a:br>
              <a:r>
                <a:rPr lang="en-US" sz="1020" b="1" kern="0" dirty="0">
                  <a:gradFill>
                    <a:gsLst>
                      <a:gs pos="2655">
                        <a:srgbClr val="FFFFFF"/>
                      </a:gs>
                      <a:gs pos="11000">
                        <a:srgbClr val="FFFFFF"/>
                      </a:gs>
                    </a:gsLst>
                    <a:lin ang="5400000" scaled="0"/>
                  </a:gradFill>
                  <a:latin typeface="Segoe Pro Semibold" panose="020B0702040504020203" pitchFamily="34" charset="0"/>
                </a:rPr>
                <a:t>01</a:t>
              </a:r>
            </a:p>
          </p:txBody>
        </p:sp>
      </p:grpSp>
      <p:sp>
        <p:nvSpPr>
          <p:cNvPr id="76" name="Rectangle 75"/>
          <p:cNvSpPr/>
          <p:nvPr/>
        </p:nvSpPr>
        <p:spPr bwMode="auto">
          <a:xfrm>
            <a:off x="8835277" y="2786548"/>
            <a:ext cx="1529531" cy="320223"/>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7" name="TextBox 76"/>
          <p:cNvSpPr txBox="1"/>
          <p:nvPr/>
        </p:nvSpPr>
        <p:spPr>
          <a:xfrm>
            <a:off x="8909129" y="2855036"/>
            <a:ext cx="1381830" cy="172909"/>
          </a:xfrm>
          <a:prstGeom prst="rect">
            <a:avLst/>
          </a:prstGeom>
          <a:noFill/>
        </p:spPr>
        <p:txBody>
          <a:bodyPr wrap="none" lIns="0" tIns="0" rIns="0" bIns="0" rtlCol="0">
            <a:spAutoFit/>
          </a:bodyPr>
          <a:lstStyle/>
          <a:p>
            <a:pPr algn="ctr" defTabSz="951304">
              <a:lnSpc>
                <a:spcPct val="90000"/>
              </a:lnSpc>
              <a:spcAft>
                <a:spcPts val="612"/>
              </a:spcAft>
              <a:defRPr/>
            </a:pPr>
            <a:r>
              <a:rPr lang="en-US" sz="1224" dirty="0">
                <a:gradFill>
                  <a:gsLst>
                    <a:gs pos="9735">
                      <a:srgbClr val="353535"/>
                    </a:gs>
                    <a:gs pos="36283">
                      <a:srgbClr val="353535"/>
                    </a:gs>
                  </a:gsLst>
                  <a:lin ang="5400000" scaled="0"/>
                </a:gradFill>
                <a:cs typeface="Segoe UI" panose="020B0502040204020203" pitchFamily="34" charset="0"/>
              </a:rPr>
              <a:t>REMOTE RESOURCE</a:t>
            </a:r>
          </a:p>
        </p:txBody>
      </p:sp>
      <p:sp>
        <p:nvSpPr>
          <p:cNvPr id="78" name="Rectangle 77"/>
          <p:cNvSpPr/>
          <p:nvPr/>
        </p:nvSpPr>
        <p:spPr bwMode="auto">
          <a:xfrm>
            <a:off x="8835277" y="3232681"/>
            <a:ext cx="1529531" cy="62206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9" name="Rectangle 78"/>
          <p:cNvSpPr/>
          <p:nvPr/>
        </p:nvSpPr>
        <p:spPr bwMode="auto">
          <a:xfrm>
            <a:off x="8835277" y="3851251"/>
            <a:ext cx="1529531" cy="320223"/>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0" name="TextBox 79"/>
          <p:cNvSpPr txBox="1"/>
          <p:nvPr/>
        </p:nvSpPr>
        <p:spPr>
          <a:xfrm>
            <a:off x="8996439" y="3911515"/>
            <a:ext cx="1207210" cy="172909"/>
          </a:xfrm>
          <a:prstGeom prst="rect">
            <a:avLst/>
          </a:prstGeom>
          <a:noFill/>
        </p:spPr>
        <p:txBody>
          <a:bodyPr wrap="square" lIns="0" tIns="0" rIns="0" bIns="0" rtlCol="0">
            <a:spAutoFit/>
          </a:bodyPr>
          <a:lstStyle/>
          <a:p>
            <a:pPr algn="ctr" defTabSz="951304">
              <a:lnSpc>
                <a:spcPct val="90000"/>
              </a:lnSpc>
              <a:spcAft>
                <a:spcPts val="612"/>
              </a:spcAft>
              <a:defRPr/>
            </a:pPr>
            <a:r>
              <a:rPr lang="en-US" sz="1224" dirty="0">
                <a:gradFill>
                  <a:gsLst>
                    <a:gs pos="9735">
                      <a:srgbClr val="353535"/>
                    </a:gs>
                    <a:gs pos="36283">
                      <a:srgbClr val="353535"/>
                    </a:gs>
                  </a:gsLst>
                  <a:lin ang="5400000" scaled="0"/>
                </a:gradFill>
                <a:cs typeface="Segoe UI" panose="020B0502040204020203" pitchFamily="34" charset="0"/>
              </a:rPr>
              <a:t>REMOTE SERVICE</a:t>
            </a:r>
          </a:p>
        </p:txBody>
      </p:sp>
      <p:sp>
        <p:nvSpPr>
          <p:cNvPr id="81" name="Freeform 20"/>
          <p:cNvSpPr>
            <a:spLocks/>
          </p:cNvSpPr>
          <p:nvPr/>
        </p:nvSpPr>
        <p:spPr bwMode="auto">
          <a:xfrm>
            <a:off x="9203873" y="3308086"/>
            <a:ext cx="827362" cy="457501"/>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rgbClr val="FFFFFF"/>
          </a:solidFill>
          <a:ln>
            <a:noFill/>
          </a:ln>
        </p:spPr>
        <p:txBody>
          <a:bodyPr vert="horz" wrap="square" lIns="93260" tIns="46630" rIns="93260" bIns="46630" numCol="1" anchor="t" anchorCtr="0" compatLnSpc="1">
            <a:prstTxWarp prst="textNoShape">
              <a:avLst/>
            </a:prstTxWarp>
          </a:bodyPr>
          <a:lstStyle/>
          <a:p>
            <a:pPr defTabSz="951304">
              <a:defRPr/>
            </a:pPr>
            <a:endParaRPr lang="en-US" sz="1836" dirty="0">
              <a:solidFill>
                <a:srgbClr val="353535"/>
              </a:solidFill>
              <a:latin typeface="Segoe UI Semilight"/>
            </a:endParaRPr>
          </a:p>
        </p:txBody>
      </p:sp>
      <p:pic>
        <p:nvPicPr>
          <p:cNvPr id="82" name="Graphic 81"/>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441879" y="3382561"/>
            <a:ext cx="351348" cy="351348"/>
          </a:xfrm>
          <a:prstGeom prst="rect">
            <a:avLst/>
          </a:prstGeom>
        </p:spPr>
      </p:pic>
      <p:cxnSp>
        <p:nvCxnSpPr>
          <p:cNvPr id="83" name="Straight Connector 82"/>
          <p:cNvCxnSpPr>
            <a:cxnSpLocks/>
          </p:cNvCxnSpPr>
          <p:nvPr/>
        </p:nvCxnSpPr>
        <p:spPr>
          <a:xfrm>
            <a:off x="4307678" y="4253876"/>
            <a:ext cx="663048" cy="663048"/>
          </a:xfrm>
          <a:prstGeom prst="line">
            <a:avLst/>
          </a:prstGeom>
          <a:noFill/>
          <a:ln w="25400" cap="flat" cmpd="sng" algn="ctr">
            <a:solidFill>
              <a:srgbClr val="0078D7"/>
            </a:solidFill>
            <a:prstDash val="solid"/>
            <a:miter lim="800000"/>
            <a:headEnd type="arrow" w="lg" len="sm"/>
            <a:tailEnd type="none" w="med" len="med"/>
          </a:ln>
          <a:effectLst/>
        </p:spPr>
      </p:cxnSp>
      <p:sp>
        <p:nvSpPr>
          <p:cNvPr id="84" name="Rectangle 83"/>
          <p:cNvSpPr/>
          <p:nvPr/>
        </p:nvSpPr>
        <p:spPr bwMode="auto">
          <a:xfrm>
            <a:off x="2321007" y="4456209"/>
            <a:ext cx="1860688" cy="1353943"/>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85" name="Straight Connector 84"/>
          <p:cNvCxnSpPr>
            <a:cxnSpLocks/>
          </p:cNvCxnSpPr>
          <p:nvPr/>
        </p:nvCxnSpPr>
        <p:spPr>
          <a:xfrm>
            <a:off x="4307678" y="5421342"/>
            <a:ext cx="663048" cy="0"/>
          </a:xfrm>
          <a:prstGeom prst="line">
            <a:avLst/>
          </a:prstGeom>
          <a:noFill/>
          <a:ln w="25400" cap="flat" cmpd="sng" algn="ctr">
            <a:solidFill>
              <a:srgbClr val="0078D7"/>
            </a:solidFill>
            <a:prstDash val="solid"/>
            <a:miter lim="800000"/>
            <a:headEnd type="arrow" w="lg" len="sm"/>
            <a:tailEnd type="arrow" w="lg" len="sm"/>
          </a:ln>
          <a:effectLst/>
        </p:spPr>
      </p:cxnSp>
      <p:sp>
        <p:nvSpPr>
          <p:cNvPr id="86" name="Rectangle 85"/>
          <p:cNvSpPr/>
          <p:nvPr/>
        </p:nvSpPr>
        <p:spPr bwMode="auto">
          <a:xfrm>
            <a:off x="2321007" y="5810153"/>
            <a:ext cx="1860688" cy="615219"/>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7" name="TextBox 86"/>
          <p:cNvSpPr txBox="1"/>
          <p:nvPr/>
        </p:nvSpPr>
        <p:spPr>
          <a:xfrm>
            <a:off x="2464930" y="5877413"/>
            <a:ext cx="1577366" cy="527358"/>
          </a:xfrm>
          <a:prstGeom prst="rect">
            <a:avLst/>
          </a:prstGeom>
          <a:noFill/>
        </p:spPr>
        <p:txBody>
          <a:bodyPr wrap="none" lIns="186521" tIns="149217" rIns="186521" bIns="149217" rtlCol="0">
            <a:spAutoFit/>
          </a:bodyPr>
          <a:lstStyle/>
          <a:p>
            <a:pPr algn="ctr" defTabSz="951304">
              <a:lnSpc>
                <a:spcPct val="90000"/>
              </a:lnSpc>
              <a:spcAft>
                <a:spcPts val="612"/>
              </a:spcAft>
              <a:defRPr/>
            </a:pPr>
            <a:r>
              <a:rPr lang="en-US" sz="1632" dirty="0">
                <a:gradFill>
                  <a:gsLst>
                    <a:gs pos="9735">
                      <a:srgbClr val="353535"/>
                    </a:gs>
                    <a:gs pos="36283">
                      <a:srgbClr val="353535"/>
                    </a:gs>
                  </a:gsLst>
                  <a:lin ang="5400000" scaled="0"/>
                </a:gradFill>
                <a:cs typeface="Segoe UI" panose="020B0502040204020203" pitchFamily="34" charset="0"/>
              </a:rPr>
              <a:t>STATE STORE</a:t>
            </a:r>
          </a:p>
        </p:txBody>
      </p:sp>
      <p:sp>
        <p:nvSpPr>
          <p:cNvPr id="88" name="Rectangle 87"/>
          <p:cNvSpPr/>
          <p:nvPr/>
        </p:nvSpPr>
        <p:spPr bwMode="auto">
          <a:xfrm>
            <a:off x="5081305" y="4456209"/>
            <a:ext cx="1860688" cy="1353943"/>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9" name="Rectangle 88"/>
          <p:cNvSpPr/>
          <p:nvPr/>
        </p:nvSpPr>
        <p:spPr bwMode="auto">
          <a:xfrm>
            <a:off x="5081305" y="5810153"/>
            <a:ext cx="1860688" cy="615219"/>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0" name="TextBox 89"/>
          <p:cNvSpPr txBox="1"/>
          <p:nvPr/>
        </p:nvSpPr>
        <p:spPr>
          <a:xfrm>
            <a:off x="5232098" y="5877413"/>
            <a:ext cx="1563632" cy="527358"/>
          </a:xfrm>
          <a:prstGeom prst="rect">
            <a:avLst/>
          </a:prstGeom>
          <a:noFill/>
        </p:spPr>
        <p:txBody>
          <a:bodyPr wrap="none" lIns="186521" tIns="149217" rIns="186521" bIns="149217" rtlCol="0">
            <a:spAutoFit/>
          </a:bodyPr>
          <a:lstStyle/>
          <a:p>
            <a:pPr algn="ctr" defTabSz="951304">
              <a:lnSpc>
                <a:spcPct val="90000"/>
              </a:lnSpc>
              <a:spcAft>
                <a:spcPts val="612"/>
              </a:spcAft>
              <a:defRPr/>
            </a:pPr>
            <a:r>
              <a:rPr lang="en-US" sz="1632" dirty="0">
                <a:gradFill>
                  <a:gsLst>
                    <a:gs pos="9735">
                      <a:srgbClr val="353535"/>
                    </a:gs>
                    <a:gs pos="36283">
                      <a:srgbClr val="353535"/>
                    </a:gs>
                  </a:gsLst>
                  <a:lin ang="5400000" scaled="0"/>
                </a:gradFill>
                <a:cs typeface="Segoe UI" panose="020B0502040204020203" pitchFamily="34" charset="0"/>
              </a:rPr>
              <a:t>SUPERVISOR</a:t>
            </a:r>
          </a:p>
        </p:txBody>
      </p:sp>
      <p:grpSp>
        <p:nvGrpSpPr>
          <p:cNvPr id="91" name="Group 4"/>
          <p:cNvGrpSpPr>
            <a:grpSpLocks noChangeAspect="1"/>
          </p:cNvGrpSpPr>
          <p:nvPr/>
        </p:nvGrpSpPr>
        <p:grpSpPr bwMode="auto">
          <a:xfrm>
            <a:off x="5707580" y="4828052"/>
            <a:ext cx="608138" cy="661600"/>
            <a:chOff x="2276" y="1480"/>
            <a:chExt cx="182" cy="198"/>
          </a:xfrm>
        </p:grpSpPr>
        <p:sp>
          <p:nvSpPr>
            <p:cNvPr id="92" name="Line 5"/>
            <p:cNvSpPr>
              <a:spLocks noChangeShapeType="1"/>
            </p:cNvSpPr>
            <p:nvPr/>
          </p:nvSpPr>
          <p:spPr bwMode="auto">
            <a:xfrm>
              <a:off x="2384" y="1618"/>
              <a:ext cx="4" cy="10"/>
            </a:xfrm>
            <a:prstGeom prst="line">
              <a:avLst/>
            </a:prstGeom>
            <a:noFill/>
            <a:ln w="349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93" name="Line 6"/>
            <p:cNvSpPr>
              <a:spLocks noChangeShapeType="1"/>
            </p:cNvSpPr>
            <p:nvPr/>
          </p:nvSpPr>
          <p:spPr bwMode="auto">
            <a:xfrm>
              <a:off x="2346" y="1530"/>
              <a:ext cx="5" cy="12"/>
            </a:xfrm>
            <a:prstGeom prst="line">
              <a:avLst/>
            </a:prstGeom>
            <a:noFill/>
            <a:ln w="349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94" name="Line 7"/>
            <p:cNvSpPr>
              <a:spLocks noChangeShapeType="1"/>
            </p:cNvSpPr>
            <p:nvPr/>
          </p:nvSpPr>
          <p:spPr bwMode="auto">
            <a:xfrm flipH="1">
              <a:off x="2346" y="1618"/>
              <a:ext cx="5" cy="10"/>
            </a:xfrm>
            <a:prstGeom prst="line">
              <a:avLst/>
            </a:prstGeom>
            <a:noFill/>
            <a:ln w="349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95" name="Line 8"/>
            <p:cNvSpPr>
              <a:spLocks noChangeShapeType="1"/>
            </p:cNvSpPr>
            <p:nvPr/>
          </p:nvSpPr>
          <p:spPr bwMode="auto">
            <a:xfrm flipH="1">
              <a:off x="2384" y="1530"/>
              <a:ext cx="4" cy="12"/>
            </a:xfrm>
            <a:prstGeom prst="line">
              <a:avLst/>
            </a:prstGeom>
            <a:noFill/>
            <a:ln w="349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96" name="Line 9"/>
            <p:cNvSpPr>
              <a:spLocks noChangeShapeType="1"/>
            </p:cNvSpPr>
            <p:nvPr/>
          </p:nvSpPr>
          <p:spPr bwMode="auto">
            <a:xfrm>
              <a:off x="2406" y="1595"/>
              <a:ext cx="11" cy="5"/>
            </a:xfrm>
            <a:prstGeom prst="line">
              <a:avLst/>
            </a:prstGeom>
            <a:noFill/>
            <a:ln w="349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97" name="Line 10"/>
            <p:cNvSpPr>
              <a:spLocks noChangeShapeType="1"/>
            </p:cNvSpPr>
            <p:nvPr/>
          </p:nvSpPr>
          <p:spPr bwMode="auto">
            <a:xfrm>
              <a:off x="2318" y="1558"/>
              <a:ext cx="10" cy="7"/>
            </a:xfrm>
            <a:prstGeom prst="line">
              <a:avLst/>
            </a:prstGeom>
            <a:noFill/>
            <a:ln w="349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98" name="Line 11"/>
            <p:cNvSpPr>
              <a:spLocks noChangeShapeType="1"/>
            </p:cNvSpPr>
            <p:nvPr/>
          </p:nvSpPr>
          <p:spPr bwMode="auto">
            <a:xfrm flipV="1">
              <a:off x="2406" y="1558"/>
              <a:ext cx="11" cy="7"/>
            </a:xfrm>
            <a:prstGeom prst="line">
              <a:avLst/>
            </a:prstGeom>
            <a:noFill/>
            <a:ln w="349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99" name="Line 12"/>
            <p:cNvSpPr>
              <a:spLocks noChangeShapeType="1"/>
            </p:cNvSpPr>
            <p:nvPr/>
          </p:nvSpPr>
          <p:spPr bwMode="auto">
            <a:xfrm flipV="1">
              <a:off x="2318" y="1595"/>
              <a:ext cx="10" cy="5"/>
            </a:xfrm>
            <a:prstGeom prst="line">
              <a:avLst/>
            </a:prstGeom>
            <a:noFill/>
            <a:ln w="349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100" name="Oval 13"/>
            <p:cNvSpPr>
              <a:spLocks noChangeArrowheads="1"/>
            </p:cNvSpPr>
            <p:nvPr/>
          </p:nvSpPr>
          <p:spPr bwMode="auto">
            <a:xfrm>
              <a:off x="2330" y="1542"/>
              <a:ext cx="74" cy="76"/>
            </a:xfrm>
            <a:prstGeom prst="ellipse">
              <a:avLst/>
            </a:prstGeom>
            <a:noFill/>
            <a:ln w="349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101" name="Freeform 14"/>
            <p:cNvSpPr>
              <a:spLocks/>
            </p:cNvSpPr>
            <p:nvPr/>
          </p:nvSpPr>
          <p:spPr bwMode="auto">
            <a:xfrm>
              <a:off x="2276" y="1492"/>
              <a:ext cx="66" cy="176"/>
            </a:xfrm>
            <a:custGeom>
              <a:avLst/>
              <a:gdLst>
                <a:gd name="T0" fmla="*/ 32 w 32"/>
                <a:gd name="T1" fmla="*/ 85 h 85"/>
                <a:gd name="T2" fmla="*/ 0 w 32"/>
                <a:gd name="T3" fmla="*/ 42 h 85"/>
                <a:gd name="T4" fmla="*/ 32 w 32"/>
                <a:gd name="T5" fmla="*/ 0 h 85"/>
              </a:gdLst>
              <a:ahLst/>
              <a:cxnLst>
                <a:cxn ang="0">
                  <a:pos x="T0" y="T1"/>
                </a:cxn>
                <a:cxn ang="0">
                  <a:pos x="T2" y="T3"/>
                </a:cxn>
                <a:cxn ang="0">
                  <a:pos x="T4" y="T5"/>
                </a:cxn>
              </a:cxnLst>
              <a:rect l="0" t="0" r="r" b="b"/>
              <a:pathLst>
                <a:path w="32" h="85">
                  <a:moveTo>
                    <a:pt x="32" y="85"/>
                  </a:moveTo>
                  <a:cubicBezTo>
                    <a:pt x="14" y="79"/>
                    <a:pt x="0" y="62"/>
                    <a:pt x="0" y="42"/>
                  </a:cubicBezTo>
                  <a:cubicBezTo>
                    <a:pt x="0" y="22"/>
                    <a:pt x="14" y="5"/>
                    <a:pt x="32" y="0"/>
                  </a:cubicBezTo>
                </a:path>
              </a:pathLst>
            </a:custGeom>
            <a:noFill/>
            <a:ln w="349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102" name="Freeform 15"/>
            <p:cNvSpPr>
              <a:spLocks/>
            </p:cNvSpPr>
            <p:nvPr/>
          </p:nvSpPr>
          <p:spPr bwMode="auto">
            <a:xfrm>
              <a:off x="2392" y="1492"/>
              <a:ext cx="66" cy="176"/>
            </a:xfrm>
            <a:custGeom>
              <a:avLst/>
              <a:gdLst>
                <a:gd name="T0" fmla="*/ 0 w 32"/>
                <a:gd name="T1" fmla="*/ 0 h 85"/>
                <a:gd name="T2" fmla="*/ 32 w 32"/>
                <a:gd name="T3" fmla="*/ 42 h 85"/>
                <a:gd name="T4" fmla="*/ 0 w 32"/>
                <a:gd name="T5" fmla="*/ 85 h 85"/>
              </a:gdLst>
              <a:ahLst/>
              <a:cxnLst>
                <a:cxn ang="0">
                  <a:pos x="T0" y="T1"/>
                </a:cxn>
                <a:cxn ang="0">
                  <a:pos x="T2" y="T3"/>
                </a:cxn>
                <a:cxn ang="0">
                  <a:pos x="T4" y="T5"/>
                </a:cxn>
              </a:cxnLst>
              <a:rect l="0" t="0" r="r" b="b"/>
              <a:pathLst>
                <a:path w="32" h="85">
                  <a:moveTo>
                    <a:pt x="0" y="0"/>
                  </a:moveTo>
                  <a:cubicBezTo>
                    <a:pt x="18" y="5"/>
                    <a:pt x="32" y="22"/>
                    <a:pt x="32" y="42"/>
                  </a:cubicBezTo>
                  <a:cubicBezTo>
                    <a:pt x="32" y="62"/>
                    <a:pt x="18" y="79"/>
                    <a:pt x="0" y="85"/>
                  </a:cubicBezTo>
                </a:path>
              </a:pathLst>
            </a:custGeom>
            <a:noFill/>
            <a:ln w="349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103" name="Freeform 16"/>
            <p:cNvSpPr>
              <a:spLocks/>
            </p:cNvSpPr>
            <p:nvPr/>
          </p:nvSpPr>
          <p:spPr bwMode="auto">
            <a:xfrm>
              <a:off x="2392" y="1480"/>
              <a:ext cx="31" cy="41"/>
            </a:xfrm>
            <a:custGeom>
              <a:avLst/>
              <a:gdLst>
                <a:gd name="T0" fmla="*/ 8 w 31"/>
                <a:gd name="T1" fmla="*/ 41 h 41"/>
                <a:gd name="T2" fmla="*/ 0 w 31"/>
                <a:gd name="T3" fmla="*/ 8 h 41"/>
                <a:gd name="T4" fmla="*/ 31 w 31"/>
                <a:gd name="T5" fmla="*/ 0 h 41"/>
              </a:gdLst>
              <a:ahLst/>
              <a:cxnLst>
                <a:cxn ang="0">
                  <a:pos x="T0" y="T1"/>
                </a:cxn>
                <a:cxn ang="0">
                  <a:pos x="T2" y="T3"/>
                </a:cxn>
                <a:cxn ang="0">
                  <a:pos x="T4" y="T5"/>
                </a:cxn>
              </a:cxnLst>
              <a:rect l="0" t="0" r="r" b="b"/>
              <a:pathLst>
                <a:path w="31" h="41">
                  <a:moveTo>
                    <a:pt x="8" y="41"/>
                  </a:moveTo>
                  <a:lnTo>
                    <a:pt x="0" y="8"/>
                  </a:lnTo>
                  <a:lnTo>
                    <a:pt x="31" y="0"/>
                  </a:lnTo>
                </a:path>
              </a:pathLst>
            </a:custGeom>
            <a:noFill/>
            <a:ln w="349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104" name="Freeform 17"/>
            <p:cNvSpPr>
              <a:spLocks/>
            </p:cNvSpPr>
            <p:nvPr/>
          </p:nvSpPr>
          <p:spPr bwMode="auto">
            <a:xfrm>
              <a:off x="2311" y="1637"/>
              <a:ext cx="31" cy="41"/>
            </a:xfrm>
            <a:custGeom>
              <a:avLst/>
              <a:gdLst>
                <a:gd name="T0" fmla="*/ 23 w 31"/>
                <a:gd name="T1" fmla="*/ 0 h 41"/>
                <a:gd name="T2" fmla="*/ 31 w 31"/>
                <a:gd name="T3" fmla="*/ 33 h 41"/>
                <a:gd name="T4" fmla="*/ 0 w 31"/>
                <a:gd name="T5" fmla="*/ 41 h 41"/>
              </a:gdLst>
              <a:ahLst/>
              <a:cxnLst>
                <a:cxn ang="0">
                  <a:pos x="T0" y="T1"/>
                </a:cxn>
                <a:cxn ang="0">
                  <a:pos x="T2" y="T3"/>
                </a:cxn>
                <a:cxn ang="0">
                  <a:pos x="T4" y="T5"/>
                </a:cxn>
              </a:cxnLst>
              <a:rect l="0" t="0" r="r" b="b"/>
              <a:pathLst>
                <a:path w="31" h="41">
                  <a:moveTo>
                    <a:pt x="23" y="0"/>
                  </a:moveTo>
                  <a:lnTo>
                    <a:pt x="31" y="33"/>
                  </a:lnTo>
                  <a:lnTo>
                    <a:pt x="0" y="41"/>
                  </a:lnTo>
                </a:path>
              </a:pathLst>
            </a:custGeom>
            <a:noFill/>
            <a:ln w="349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grpSp>
      <p:cxnSp>
        <p:nvCxnSpPr>
          <p:cNvPr id="105" name="Straight Connector 104"/>
          <p:cNvCxnSpPr>
            <a:cxnSpLocks/>
          </p:cNvCxnSpPr>
          <p:nvPr/>
        </p:nvCxnSpPr>
        <p:spPr>
          <a:xfrm>
            <a:off x="7083475" y="2631462"/>
            <a:ext cx="1610320" cy="0"/>
          </a:xfrm>
          <a:prstGeom prst="line">
            <a:avLst/>
          </a:prstGeom>
          <a:noFill/>
          <a:ln w="25400" cap="flat" cmpd="sng" algn="ctr">
            <a:solidFill>
              <a:srgbClr val="0078D7"/>
            </a:solidFill>
            <a:prstDash val="solid"/>
            <a:miter lim="800000"/>
            <a:headEnd type="arrow" w="lg" len="sm"/>
            <a:tailEnd type="arrow" w="lg" len="sm"/>
          </a:ln>
          <a:effectLst/>
        </p:spPr>
      </p:cxnSp>
      <p:cxnSp>
        <p:nvCxnSpPr>
          <p:cNvPr id="106" name="Straight Connector 105"/>
          <p:cNvCxnSpPr>
            <a:cxnSpLocks/>
          </p:cNvCxnSpPr>
          <p:nvPr/>
        </p:nvCxnSpPr>
        <p:spPr>
          <a:xfrm>
            <a:off x="7083475" y="3608431"/>
            <a:ext cx="1610320" cy="0"/>
          </a:xfrm>
          <a:prstGeom prst="line">
            <a:avLst/>
          </a:prstGeom>
          <a:noFill/>
          <a:ln w="25400" cap="flat" cmpd="sng" algn="ctr">
            <a:solidFill>
              <a:srgbClr val="0078D7"/>
            </a:solidFill>
            <a:prstDash val="solid"/>
            <a:miter lim="800000"/>
            <a:headEnd type="arrow" w="lg" len="sm"/>
            <a:tailEnd type="arrow" w="lg" len="sm"/>
          </a:ln>
          <a:effectLst/>
        </p:spPr>
      </p:cxnSp>
      <p:grpSp>
        <p:nvGrpSpPr>
          <p:cNvPr id="107" name="Group 23"/>
          <p:cNvGrpSpPr>
            <a:grpSpLocks noChangeAspect="1"/>
          </p:cNvGrpSpPr>
          <p:nvPr/>
        </p:nvGrpSpPr>
        <p:grpSpPr bwMode="auto">
          <a:xfrm>
            <a:off x="2775011" y="4735909"/>
            <a:ext cx="952679" cy="794544"/>
            <a:chOff x="5031" y="3247"/>
            <a:chExt cx="247" cy="206"/>
          </a:xfrm>
        </p:grpSpPr>
        <p:sp>
          <p:nvSpPr>
            <p:cNvPr id="108" name="Rectangle 24"/>
            <p:cNvSpPr>
              <a:spLocks noChangeArrowheads="1"/>
            </p:cNvSpPr>
            <p:nvPr/>
          </p:nvSpPr>
          <p:spPr bwMode="auto">
            <a:xfrm>
              <a:off x="5031" y="3247"/>
              <a:ext cx="247" cy="206"/>
            </a:xfrm>
            <a:prstGeom prst="rect">
              <a:avLst/>
            </a:prstGeom>
            <a:noFill/>
            <a:ln w="349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109" name="Line 25"/>
            <p:cNvSpPr>
              <a:spLocks noChangeShapeType="1"/>
            </p:cNvSpPr>
            <p:nvPr/>
          </p:nvSpPr>
          <p:spPr bwMode="auto">
            <a:xfrm>
              <a:off x="5031" y="3288"/>
              <a:ext cx="246" cy="0"/>
            </a:xfrm>
            <a:prstGeom prst="line">
              <a:avLst/>
            </a:prstGeom>
            <a:noFill/>
            <a:ln w="349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110" name="Rectangle 26"/>
            <p:cNvSpPr>
              <a:spLocks noChangeArrowheads="1"/>
            </p:cNvSpPr>
            <p:nvPr/>
          </p:nvSpPr>
          <p:spPr bwMode="auto">
            <a:xfrm>
              <a:off x="5056" y="3399"/>
              <a:ext cx="29" cy="29"/>
            </a:xfrm>
            <a:prstGeom prst="rect">
              <a:avLst/>
            </a:prstGeom>
            <a:noFill/>
            <a:ln w="349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111" name="Rectangle 27"/>
            <p:cNvSpPr>
              <a:spLocks noChangeArrowheads="1"/>
            </p:cNvSpPr>
            <p:nvPr/>
          </p:nvSpPr>
          <p:spPr bwMode="auto">
            <a:xfrm>
              <a:off x="5111" y="3399"/>
              <a:ext cx="29" cy="29"/>
            </a:xfrm>
            <a:prstGeom prst="rect">
              <a:avLst/>
            </a:prstGeom>
            <a:noFill/>
            <a:ln w="349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112" name="Rectangle 28"/>
            <p:cNvSpPr>
              <a:spLocks noChangeArrowheads="1"/>
            </p:cNvSpPr>
            <p:nvPr/>
          </p:nvSpPr>
          <p:spPr bwMode="auto">
            <a:xfrm>
              <a:off x="5169" y="3399"/>
              <a:ext cx="29" cy="29"/>
            </a:xfrm>
            <a:prstGeom prst="rect">
              <a:avLst/>
            </a:prstGeom>
            <a:noFill/>
            <a:ln w="349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113" name="Rectangle 29"/>
            <p:cNvSpPr>
              <a:spLocks noChangeArrowheads="1"/>
            </p:cNvSpPr>
            <p:nvPr/>
          </p:nvSpPr>
          <p:spPr bwMode="auto">
            <a:xfrm>
              <a:off x="5224" y="3399"/>
              <a:ext cx="29" cy="29"/>
            </a:xfrm>
            <a:prstGeom prst="rect">
              <a:avLst/>
            </a:prstGeom>
            <a:noFill/>
            <a:ln w="349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114" name="Rectangle 30"/>
            <p:cNvSpPr>
              <a:spLocks noChangeArrowheads="1"/>
            </p:cNvSpPr>
            <p:nvPr/>
          </p:nvSpPr>
          <p:spPr bwMode="auto">
            <a:xfrm>
              <a:off x="5056" y="3346"/>
              <a:ext cx="29" cy="29"/>
            </a:xfrm>
            <a:prstGeom prst="rect">
              <a:avLst/>
            </a:prstGeom>
            <a:noFill/>
            <a:ln w="349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115" name="Rectangle 31"/>
            <p:cNvSpPr>
              <a:spLocks noChangeArrowheads="1"/>
            </p:cNvSpPr>
            <p:nvPr/>
          </p:nvSpPr>
          <p:spPr bwMode="auto">
            <a:xfrm>
              <a:off x="5111" y="3346"/>
              <a:ext cx="29" cy="29"/>
            </a:xfrm>
            <a:prstGeom prst="rect">
              <a:avLst/>
            </a:prstGeom>
            <a:noFill/>
            <a:ln w="349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116" name="Rectangle 32"/>
            <p:cNvSpPr>
              <a:spLocks noChangeArrowheads="1"/>
            </p:cNvSpPr>
            <p:nvPr/>
          </p:nvSpPr>
          <p:spPr bwMode="auto">
            <a:xfrm>
              <a:off x="5169" y="3346"/>
              <a:ext cx="29" cy="29"/>
            </a:xfrm>
            <a:prstGeom prst="rect">
              <a:avLst/>
            </a:prstGeom>
            <a:noFill/>
            <a:ln w="349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117" name="Rectangle 33"/>
            <p:cNvSpPr>
              <a:spLocks noChangeArrowheads="1"/>
            </p:cNvSpPr>
            <p:nvPr/>
          </p:nvSpPr>
          <p:spPr bwMode="auto">
            <a:xfrm>
              <a:off x="5224" y="3346"/>
              <a:ext cx="29" cy="29"/>
            </a:xfrm>
            <a:prstGeom prst="rect">
              <a:avLst/>
            </a:prstGeom>
            <a:noFill/>
            <a:ln w="349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grpSp>
    </p:spTree>
    <p:extLst>
      <p:ext uri="{BB962C8B-B14F-4D97-AF65-F5344CB8AC3E}">
        <p14:creationId xmlns:p14="http://schemas.microsoft.com/office/powerpoint/2010/main" val="4003460249"/>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34032" y="205721"/>
            <a:ext cx="11942504" cy="1192834"/>
          </a:xfrm>
        </p:spPr>
        <p:txBody>
          <a:bodyPr/>
          <a:lstStyle/>
          <a:p>
            <a:r>
              <a:rPr lang="en-US" dirty="0"/>
              <a:t>Retry</a:t>
            </a:r>
          </a:p>
        </p:txBody>
      </p:sp>
      <p:sp>
        <p:nvSpPr>
          <p:cNvPr id="3" name="Rectangle 2"/>
          <p:cNvSpPr/>
          <p:nvPr/>
        </p:nvSpPr>
        <p:spPr bwMode="auto">
          <a:xfrm>
            <a:off x="1213590" y="2556563"/>
            <a:ext cx="2797810" cy="2035846"/>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 name="Rectangle 4"/>
          <p:cNvSpPr/>
          <p:nvPr/>
        </p:nvSpPr>
        <p:spPr bwMode="auto">
          <a:xfrm>
            <a:off x="1213590" y="4592409"/>
            <a:ext cx="2797810" cy="925070"/>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 name="TextBox 5"/>
          <p:cNvSpPr txBox="1"/>
          <p:nvPr/>
        </p:nvSpPr>
        <p:spPr>
          <a:xfrm>
            <a:off x="1482479" y="4741159"/>
            <a:ext cx="2260041" cy="647165"/>
          </a:xfrm>
          <a:prstGeom prst="rect">
            <a:avLst/>
          </a:prstGeom>
          <a:noFill/>
        </p:spPr>
        <p:txBody>
          <a:bodyPr wrap="none" lIns="186521" tIns="149217" rIns="186521" bIns="149217" rtlCol="0">
            <a:spAutoFit/>
          </a:bodyPr>
          <a:lstStyle/>
          <a:p>
            <a:pPr algn="ctr" defTabSz="951304">
              <a:lnSpc>
                <a:spcPct val="90000"/>
              </a:lnSpc>
              <a:spcAft>
                <a:spcPts val="612"/>
              </a:spcAft>
              <a:defRPr/>
            </a:pPr>
            <a:r>
              <a:rPr lang="en-US" sz="2448" dirty="0">
                <a:gradFill>
                  <a:gsLst>
                    <a:gs pos="9735">
                      <a:srgbClr val="353535"/>
                    </a:gs>
                    <a:gs pos="36283">
                      <a:srgbClr val="353535"/>
                    </a:gs>
                  </a:gsLst>
                  <a:lin ang="5400000" scaled="0"/>
                </a:gradFill>
                <a:cs typeface="Segoe UI" panose="020B0502040204020203" pitchFamily="34" charset="0"/>
              </a:rPr>
              <a:t>APPLICATION</a:t>
            </a:r>
          </a:p>
        </p:txBody>
      </p:sp>
      <p:grpSp>
        <p:nvGrpSpPr>
          <p:cNvPr id="7" name="Group 4"/>
          <p:cNvGrpSpPr>
            <a:grpSpLocks noChangeAspect="1"/>
          </p:cNvGrpSpPr>
          <p:nvPr/>
        </p:nvGrpSpPr>
        <p:grpSpPr bwMode="auto">
          <a:xfrm>
            <a:off x="1993030" y="2900562"/>
            <a:ext cx="1238932" cy="1347846"/>
            <a:chOff x="2276" y="1480"/>
            <a:chExt cx="182" cy="198"/>
          </a:xfrm>
        </p:grpSpPr>
        <p:sp>
          <p:nvSpPr>
            <p:cNvPr id="8" name="Line 5"/>
            <p:cNvSpPr>
              <a:spLocks noChangeShapeType="1"/>
            </p:cNvSpPr>
            <p:nvPr/>
          </p:nvSpPr>
          <p:spPr bwMode="auto">
            <a:xfrm>
              <a:off x="2384" y="1618"/>
              <a:ext cx="4" cy="10"/>
            </a:xfrm>
            <a:prstGeom prst="line">
              <a:avLst/>
            </a:prstGeom>
            <a:noFill/>
            <a:ln w="7937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9" name="Line 6"/>
            <p:cNvSpPr>
              <a:spLocks noChangeShapeType="1"/>
            </p:cNvSpPr>
            <p:nvPr/>
          </p:nvSpPr>
          <p:spPr bwMode="auto">
            <a:xfrm>
              <a:off x="2346" y="1530"/>
              <a:ext cx="5" cy="12"/>
            </a:xfrm>
            <a:prstGeom prst="line">
              <a:avLst/>
            </a:prstGeom>
            <a:noFill/>
            <a:ln w="7937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10" name="Line 7"/>
            <p:cNvSpPr>
              <a:spLocks noChangeShapeType="1"/>
            </p:cNvSpPr>
            <p:nvPr/>
          </p:nvSpPr>
          <p:spPr bwMode="auto">
            <a:xfrm flipH="1">
              <a:off x="2346" y="1618"/>
              <a:ext cx="5" cy="10"/>
            </a:xfrm>
            <a:prstGeom prst="line">
              <a:avLst/>
            </a:prstGeom>
            <a:noFill/>
            <a:ln w="7937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11" name="Line 8"/>
            <p:cNvSpPr>
              <a:spLocks noChangeShapeType="1"/>
            </p:cNvSpPr>
            <p:nvPr/>
          </p:nvSpPr>
          <p:spPr bwMode="auto">
            <a:xfrm flipH="1">
              <a:off x="2384" y="1530"/>
              <a:ext cx="4" cy="12"/>
            </a:xfrm>
            <a:prstGeom prst="line">
              <a:avLst/>
            </a:prstGeom>
            <a:noFill/>
            <a:ln w="7937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12" name="Line 9"/>
            <p:cNvSpPr>
              <a:spLocks noChangeShapeType="1"/>
            </p:cNvSpPr>
            <p:nvPr/>
          </p:nvSpPr>
          <p:spPr bwMode="auto">
            <a:xfrm>
              <a:off x="2406" y="1595"/>
              <a:ext cx="11" cy="5"/>
            </a:xfrm>
            <a:prstGeom prst="line">
              <a:avLst/>
            </a:prstGeom>
            <a:noFill/>
            <a:ln w="7937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13" name="Line 10"/>
            <p:cNvSpPr>
              <a:spLocks noChangeShapeType="1"/>
            </p:cNvSpPr>
            <p:nvPr/>
          </p:nvSpPr>
          <p:spPr bwMode="auto">
            <a:xfrm>
              <a:off x="2318" y="1558"/>
              <a:ext cx="10" cy="7"/>
            </a:xfrm>
            <a:prstGeom prst="line">
              <a:avLst/>
            </a:prstGeom>
            <a:noFill/>
            <a:ln w="7937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14" name="Line 11"/>
            <p:cNvSpPr>
              <a:spLocks noChangeShapeType="1"/>
            </p:cNvSpPr>
            <p:nvPr/>
          </p:nvSpPr>
          <p:spPr bwMode="auto">
            <a:xfrm flipV="1">
              <a:off x="2406" y="1558"/>
              <a:ext cx="11" cy="7"/>
            </a:xfrm>
            <a:prstGeom prst="line">
              <a:avLst/>
            </a:prstGeom>
            <a:noFill/>
            <a:ln w="7937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15" name="Line 12"/>
            <p:cNvSpPr>
              <a:spLocks noChangeShapeType="1"/>
            </p:cNvSpPr>
            <p:nvPr/>
          </p:nvSpPr>
          <p:spPr bwMode="auto">
            <a:xfrm flipV="1">
              <a:off x="2318" y="1595"/>
              <a:ext cx="10" cy="5"/>
            </a:xfrm>
            <a:prstGeom prst="line">
              <a:avLst/>
            </a:prstGeom>
            <a:noFill/>
            <a:ln w="7937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16" name="Oval 13"/>
            <p:cNvSpPr>
              <a:spLocks noChangeArrowheads="1"/>
            </p:cNvSpPr>
            <p:nvPr/>
          </p:nvSpPr>
          <p:spPr bwMode="auto">
            <a:xfrm>
              <a:off x="2330" y="1542"/>
              <a:ext cx="74" cy="76"/>
            </a:xfrm>
            <a:prstGeom prst="ellipse">
              <a:avLst/>
            </a:prstGeom>
            <a:noFill/>
            <a:ln w="7937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17" name="Freeform 14"/>
            <p:cNvSpPr>
              <a:spLocks/>
            </p:cNvSpPr>
            <p:nvPr/>
          </p:nvSpPr>
          <p:spPr bwMode="auto">
            <a:xfrm>
              <a:off x="2276" y="1492"/>
              <a:ext cx="66" cy="176"/>
            </a:xfrm>
            <a:custGeom>
              <a:avLst/>
              <a:gdLst>
                <a:gd name="T0" fmla="*/ 32 w 32"/>
                <a:gd name="T1" fmla="*/ 85 h 85"/>
                <a:gd name="T2" fmla="*/ 0 w 32"/>
                <a:gd name="T3" fmla="*/ 42 h 85"/>
                <a:gd name="T4" fmla="*/ 32 w 32"/>
                <a:gd name="T5" fmla="*/ 0 h 85"/>
              </a:gdLst>
              <a:ahLst/>
              <a:cxnLst>
                <a:cxn ang="0">
                  <a:pos x="T0" y="T1"/>
                </a:cxn>
                <a:cxn ang="0">
                  <a:pos x="T2" y="T3"/>
                </a:cxn>
                <a:cxn ang="0">
                  <a:pos x="T4" y="T5"/>
                </a:cxn>
              </a:cxnLst>
              <a:rect l="0" t="0" r="r" b="b"/>
              <a:pathLst>
                <a:path w="32" h="85">
                  <a:moveTo>
                    <a:pt x="32" y="85"/>
                  </a:moveTo>
                  <a:cubicBezTo>
                    <a:pt x="14" y="79"/>
                    <a:pt x="0" y="62"/>
                    <a:pt x="0" y="42"/>
                  </a:cubicBezTo>
                  <a:cubicBezTo>
                    <a:pt x="0" y="22"/>
                    <a:pt x="14" y="5"/>
                    <a:pt x="32" y="0"/>
                  </a:cubicBezTo>
                </a:path>
              </a:pathLst>
            </a:custGeom>
            <a:noFill/>
            <a:ln w="7937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18" name="Freeform 15"/>
            <p:cNvSpPr>
              <a:spLocks/>
            </p:cNvSpPr>
            <p:nvPr/>
          </p:nvSpPr>
          <p:spPr bwMode="auto">
            <a:xfrm>
              <a:off x="2392" y="1492"/>
              <a:ext cx="66" cy="176"/>
            </a:xfrm>
            <a:custGeom>
              <a:avLst/>
              <a:gdLst>
                <a:gd name="T0" fmla="*/ 0 w 32"/>
                <a:gd name="T1" fmla="*/ 0 h 85"/>
                <a:gd name="T2" fmla="*/ 32 w 32"/>
                <a:gd name="T3" fmla="*/ 42 h 85"/>
                <a:gd name="T4" fmla="*/ 0 w 32"/>
                <a:gd name="T5" fmla="*/ 85 h 85"/>
              </a:gdLst>
              <a:ahLst/>
              <a:cxnLst>
                <a:cxn ang="0">
                  <a:pos x="T0" y="T1"/>
                </a:cxn>
                <a:cxn ang="0">
                  <a:pos x="T2" y="T3"/>
                </a:cxn>
                <a:cxn ang="0">
                  <a:pos x="T4" y="T5"/>
                </a:cxn>
              </a:cxnLst>
              <a:rect l="0" t="0" r="r" b="b"/>
              <a:pathLst>
                <a:path w="32" h="85">
                  <a:moveTo>
                    <a:pt x="0" y="0"/>
                  </a:moveTo>
                  <a:cubicBezTo>
                    <a:pt x="18" y="5"/>
                    <a:pt x="32" y="22"/>
                    <a:pt x="32" y="42"/>
                  </a:cubicBezTo>
                  <a:cubicBezTo>
                    <a:pt x="32" y="62"/>
                    <a:pt x="18" y="79"/>
                    <a:pt x="0" y="85"/>
                  </a:cubicBezTo>
                </a:path>
              </a:pathLst>
            </a:custGeom>
            <a:noFill/>
            <a:ln w="7937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19" name="Freeform 16"/>
            <p:cNvSpPr>
              <a:spLocks/>
            </p:cNvSpPr>
            <p:nvPr/>
          </p:nvSpPr>
          <p:spPr bwMode="auto">
            <a:xfrm>
              <a:off x="2392" y="1480"/>
              <a:ext cx="31" cy="41"/>
            </a:xfrm>
            <a:custGeom>
              <a:avLst/>
              <a:gdLst>
                <a:gd name="T0" fmla="*/ 8 w 31"/>
                <a:gd name="T1" fmla="*/ 41 h 41"/>
                <a:gd name="T2" fmla="*/ 0 w 31"/>
                <a:gd name="T3" fmla="*/ 8 h 41"/>
                <a:gd name="T4" fmla="*/ 31 w 31"/>
                <a:gd name="T5" fmla="*/ 0 h 41"/>
              </a:gdLst>
              <a:ahLst/>
              <a:cxnLst>
                <a:cxn ang="0">
                  <a:pos x="T0" y="T1"/>
                </a:cxn>
                <a:cxn ang="0">
                  <a:pos x="T2" y="T3"/>
                </a:cxn>
                <a:cxn ang="0">
                  <a:pos x="T4" y="T5"/>
                </a:cxn>
              </a:cxnLst>
              <a:rect l="0" t="0" r="r" b="b"/>
              <a:pathLst>
                <a:path w="31" h="41">
                  <a:moveTo>
                    <a:pt x="8" y="41"/>
                  </a:moveTo>
                  <a:lnTo>
                    <a:pt x="0" y="8"/>
                  </a:lnTo>
                  <a:lnTo>
                    <a:pt x="31" y="0"/>
                  </a:lnTo>
                </a:path>
              </a:pathLst>
            </a:custGeom>
            <a:noFill/>
            <a:ln w="7937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20" name="Freeform 17"/>
            <p:cNvSpPr>
              <a:spLocks/>
            </p:cNvSpPr>
            <p:nvPr/>
          </p:nvSpPr>
          <p:spPr bwMode="auto">
            <a:xfrm>
              <a:off x="2311" y="1637"/>
              <a:ext cx="31" cy="41"/>
            </a:xfrm>
            <a:custGeom>
              <a:avLst/>
              <a:gdLst>
                <a:gd name="T0" fmla="*/ 23 w 31"/>
                <a:gd name="T1" fmla="*/ 0 h 41"/>
                <a:gd name="T2" fmla="*/ 31 w 31"/>
                <a:gd name="T3" fmla="*/ 33 h 41"/>
                <a:gd name="T4" fmla="*/ 0 w 31"/>
                <a:gd name="T5" fmla="*/ 41 h 41"/>
              </a:gdLst>
              <a:ahLst/>
              <a:cxnLst>
                <a:cxn ang="0">
                  <a:pos x="T0" y="T1"/>
                </a:cxn>
                <a:cxn ang="0">
                  <a:pos x="T2" y="T3"/>
                </a:cxn>
                <a:cxn ang="0">
                  <a:pos x="T4" y="T5"/>
                </a:cxn>
              </a:cxnLst>
              <a:rect l="0" t="0" r="r" b="b"/>
              <a:pathLst>
                <a:path w="31" h="41">
                  <a:moveTo>
                    <a:pt x="23" y="0"/>
                  </a:moveTo>
                  <a:lnTo>
                    <a:pt x="31" y="33"/>
                  </a:lnTo>
                  <a:lnTo>
                    <a:pt x="0" y="41"/>
                  </a:lnTo>
                </a:path>
              </a:pathLst>
            </a:custGeom>
            <a:noFill/>
            <a:ln w="7937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grpSp>
      <p:sp>
        <p:nvSpPr>
          <p:cNvPr id="21" name="Rectangle 20"/>
          <p:cNvSpPr/>
          <p:nvPr/>
        </p:nvSpPr>
        <p:spPr bwMode="auto">
          <a:xfrm>
            <a:off x="8677867" y="2556563"/>
            <a:ext cx="2797810" cy="2035846"/>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 name="Rectangle 21"/>
          <p:cNvSpPr/>
          <p:nvPr/>
        </p:nvSpPr>
        <p:spPr bwMode="auto">
          <a:xfrm>
            <a:off x="8677867" y="4592409"/>
            <a:ext cx="2797810" cy="925070"/>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3" name="TextBox 22"/>
          <p:cNvSpPr txBox="1"/>
          <p:nvPr/>
        </p:nvSpPr>
        <p:spPr>
          <a:xfrm>
            <a:off x="8685139" y="4741159"/>
            <a:ext cx="2783278" cy="647165"/>
          </a:xfrm>
          <a:prstGeom prst="rect">
            <a:avLst/>
          </a:prstGeom>
          <a:noFill/>
        </p:spPr>
        <p:txBody>
          <a:bodyPr wrap="none" lIns="186521" tIns="149217" rIns="186521" bIns="149217" rtlCol="0">
            <a:spAutoFit/>
          </a:bodyPr>
          <a:lstStyle/>
          <a:p>
            <a:pPr algn="ctr" defTabSz="951304">
              <a:lnSpc>
                <a:spcPct val="90000"/>
              </a:lnSpc>
              <a:spcAft>
                <a:spcPts val="612"/>
              </a:spcAft>
              <a:defRPr/>
            </a:pPr>
            <a:r>
              <a:rPr lang="en-US" sz="2448" dirty="0">
                <a:gradFill>
                  <a:gsLst>
                    <a:gs pos="9735">
                      <a:srgbClr val="353535"/>
                    </a:gs>
                    <a:gs pos="36283">
                      <a:srgbClr val="353535"/>
                    </a:gs>
                  </a:gsLst>
                  <a:lin ang="5400000" scaled="0"/>
                </a:gradFill>
                <a:cs typeface="Segoe UI" panose="020B0502040204020203" pitchFamily="34" charset="0"/>
              </a:rPr>
              <a:t>HOSTED SERVICE</a:t>
            </a:r>
          </a:p>
        </p:txBody>
      </p:sp>
      <p:grpSp>
        <p:nvGrpSpPr>
          <p:cNvPr id="24" name="Group 4"/>
          <p:cNvGrpSpPr>
            <a:grpSpLocks noChangeAspect="1"/>
          </p:cNvGrpSpPr>
          <p:nvPr/>
        </p:nvGrpSpPr>
        <p:grpSpPr bwMode="auto">
          <a:xfrm>
            <a:off x="9377319" y="2950248"/>
            <a:ext cx="1228723" cy="1273000"/>
            <a:chOff x="3806" y="2090"/>
            <a:chExt cx="222" cy="230"/>
          </a:xfrm>
        </p:grpSpPr>
        <p:sp>
          <p:nvSpPr>
            <p:cNvPr id="25" name="Freeform 5"/>
            <p:cNvSpPr>
              <a:spLocks/>
            </p:cNvSpPr>
            <p:nvPr/>
          </p:nvSpPr>
          <p:spPr bwMode="auto">
            <a:xfrm>
              <a:off x="3806" y="2090"/>
              <a:ext cx="222" cy="222"/>
            </a:xfrm>
            <a:custGeom>
              <a:avLst/>
              <a:gdLst>
                <a:gd name="T0" fmla="*/ 54 w 108"/>
                <a:gd name="T1" fmla="*/ 108 h 108"/>
                <a:gd name="T2" fmla="*/ 0 w 108"/>
                <a:gd name="T3" fmla="*/ 54 h 108"/>
                <a:gd name="T4" fmla="*/ 54 w 108"/>
                <a:gd name="T5" fmla="*/ 0 h 108"/>
                <a:gd name="T6" fmla="*/ 108 w 108"/>
                <a:gd name="T7" fmla="*/ 54 h 108"/>
                <a:gd name="T8" fmla="*/ 106 w 108"/>
                <a:gd name="T9" fmla="*/ 68 h 108"/>
              </a:gdLst>
              <a:ahLst/>
              <a:cxnLst>
                <a:cxn ang="0">
                  <a:pos x="T0" y="T1"/>
                </a:cxn>
                <a:cxn ang="0">
                  <a:pos x="T2" y="T3"/>
                </a:cxn>
                <a:cxn ang="0">
                  <a:pos x="T4" y="T5"/>
                </a:cxn>
                <a:cxn ang="0">
                  <a:pos x="T6" y="T7"/>
                </a:cxn>
                <a:cxn ang="0">
                  <a:pos x="T8" y="T9"/>
                </a:cxn>
              </a:cxnLst>
              <a:rect l="0" t="0" r="r" b="b"/>
              <a:pathLst>
                <a:path w="108" h="108">
                  <a:moveTo>
                    <a:pt x="54" y="108"/>
                  </a:moveTo>
                  <a:cubicBezTo>
                    <a:pt x="24" y="108"/>
                    <a:pt x="0" y="84"/>
                    <a:pt x="0" y="54"/>
                  </a:cubicBezTo>
                  <a:cubicBezTo>
                    <a:pt x="0" y="24"/>
                    <a:pt x="24" y="0"/>
                    <a:pt x="54" y="0"/>
                  </a:cubicBezTo>
                  <a:cubicBezTo>
                    <a:pt x="84" y="0"/>
                    <a:pt x="108" y="24"/>
                    <a:pt x="108" y="54"/>
                  </a:cubicBezTo>
                  <a:cubicBezTo>
                    <a:pt x="108" y="59"/>
                    <a:pt x="107" y="64"/>
                    <a:pt x="106" y="68"/>
                  </a:cubicBezTo>
                </a:path>
              </a:pathLst>
            </a:custGeom>
            <a:noFill/>
            <a:ln w="7937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26" name="Line 6"/>
            <p:cNvSpPr>
              <a:spLocks noChangeShapeType="1"/>
            </p:cNvSpPr>
            <p:nvPr/>
          </p:nvSpPr>
          <p:spPr bwMode="auto">
            <a:xfrm flipH="1">
              <a:off x="3823" y="2148"/>
              <a:ext cx="188" cy="0"/>
            </a:xfrm>
            <a:prstGeom prst="line">
              <a:avLst/>
            </a:prstGeom>
            <a:noFill/>
            <a:ln w="7937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27" name="Line 7"/>
            <p:cNvSpPr>
              <a:spLocks noChangeShapeType="1"/>
            </p:cNvSpPr>
            <p:nvPr/>
          </p:nvSpPr>
          <p:spPr bwMode="auto">
            <a:xfrm flipH="1">
              <a:off x="3806" y="2205"/>
              <a:ext cx="222" cy="0"/>
            </a:xfrm>
            <a:prstGeom prst="line">
              <a:avLst/>
            </a:prstGeom>
            <a:noFill/>
            <a:ln w="7937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28" name="Line 8"/>
            <p:cNvSpPr>
              <a:spLocks noChangeShapeType="1"/>
            </p:cNvSpPr>
            <p:nvPr/>
          </p:nvSpPr>
          <p:spPr bwMode="auto">
            <a:xfrm flipH="1">
              <a:off x="3823" y="2254"/>
              <a:ext cx="98" cy="0"/>
            </a:xfrm>
            <a:prstGeom prst="line">
              <a:avLst/>
            </a:prstGeom>
            <a:noFill/>
            <a:ln w="7937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29" name="Line 9"/>
            <p:cNvSpPr>
              <a:spLocks noChangeShapeType="1"/>
            </p:cNvSpPr>
            <p:nvPr/>
          </p:nvSpPr>
          <p:spPr bwMode="auto">
            <a:xfrm>
              <a:off x="3997" y="2310"/>
              <a:ext cx="4" cy="10"/>
            </a:xfrm>
            <a:prstGeom prst="line">
              <a:avLst/>
            </a:prstGeom>
            <a:noFill/>
            <a:ln w="7937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30" name="Line 10"/>
            <p:cNvSpPr>
              <a:spLocks noChangeShapeType="1"/>
            </p:cNvSpPr>
            <p:nvPr/>
          </p:nvSpPr>
          <p:spPr bwMode="auto">
            <a:xfrm>
              <a:off x="3964" y="2230"/>
              <a:ext cx="4" cy="10"/>
            </a:xfrm>
            <a:prstGeom prst="line">
              <a:avLst/>
            </a:prstGeom>
            <a:noFill/>
            <a:ln w="7937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31" name="Line 11"/>
            <p:cNvSpPr>
              <a:spLocks noChangeShapeType="1"/>
            </p:cNvSpPr>
            <p:nvPr/>
          </p:nvSpPr>
          <p:spPr bwMode="auto">
            <a:xfrm flipH="1">
              <a:off x="3964" y="2310"/>
              <a:ext cx="4" cy="10"/>
            </a:xfrm>
            <a:prstGeom prst="line">
              <a:avLst/>
            </a:prstGeom>
            <a:noFill/>
            <a:ln w="7937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32" name="Line 12"/>
            <p:cNvSpPr>
              <a:spLocks noChangeShapeType="1"/>
            </p:cNvSpPr>
            <p:nvPr/>
          </p:nvSpPr>
          <p:spPr bwMode="auto">
            <a:xfrm flipH="1">
              <a:off x="3997" y="2230"/>
              <a:ext cx="4" cy="10"/>
            </a:xfrm>
            <a:prstGeom prst="line">
              <a:avLst/>
            </a:prstGeom>
            <a:noFill/>
            <a:ln w="7937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33" name="Line 13"/>
            <p:cNvSpPr>
              <a:spLocks noChangeShapeType="1"/>
            </p:cNvSpPr>
            <p:nvPr/>
          </p:nvSpPr>
          <p:spPr bwMode="auto">
            <a:xfrm>
              <a:off x="4018" y="2289"/>
              <a:ext cx="10" cy="4"/>
            </a:xfrm>
            <a:prstGeom prst="line">
              <a:avLst/>
            </a:prstGeom>
            <a:noFill/>
            <a:ln w="7937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34" name="Line 14"/>
            <p:cNvSpPr>
              <a:spLocks noChangeShapeType="1"/>
            </p:cNvSpPr>
            <p:nvPr/>
          </p:nvSpPr>
          <p:spPr bwMode="auto">
            <a:xfrm>
              <a:off x="3938" y="2256"/>
              <a:ext cx="10" cy="4"/>
            </a:xfrm>
            <a:prstGeom prst="line">
              <a:avLst/>
            </a:prstGeom>
            <a:noFill/>
            <a:ln w="7937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35" name="Line 15"/>
            <p:cNvSpPr>
              <a:spLocks noChangeShapeType="1"/>
            </p:cNvSpPr>
            <p:nvPr/>
          </p:nvSpPr>
          <p:spPr bwMode="auto">
            <a:xfrm flipV="1">
              <a:off x="4018" y="2256"/>
              <a:ext cx="10" cy="4"/>
            </a:xfrm>
            <a:prstGeom prst="line">
              <a:avLst/>
            </a:prstGeom>
            <a:noFill/>
            <a:ln w="7937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36" name="Line 16"/>
            <p:cNvSpPr>
              <a:spLocks noChangeShapeType="1"/>
            </p:cNvSpPr>
            <p:nvPr/>
          </p:nvSpPr>
          <p:spPr bwMode="auto">
            <a:xfrm flipV="1">
              <a:off x="3938" y="2289"/>
              <a:ext cx="10" cy="4"/>
            </a:xfrm>
            <a:prstGeom prst="line">
              <a:avLst/>
            </a:prstGeom>
            <a:noFill/>
            <a:ln w="7937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37" name="Oval 17"/>
            <p:cNvSpPr>
              <a:spLocks noChangeArrowheads="1"/>
            </p:cNvSpPr>
            <p:nvPr/>
          </p:nvSpPr>
          <p:spPr bwMode="auto">
            <a:xfrm>
              <a:off x="3948" y="2240"/>
              <a:ext cx="70" cy="70"/>
            </a:xfrm>
            <a:prstGeom prst="ellipse">
              <a:avLst/>
            </a:prstGeom>
            <a:noFill/>
            <a:ln w="7937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38" name="Freeform 18"/>
            <p:cNvSpPr>
              <a:spLocks/>
            </p:cNvSpPr>
            <p:nvPr/>
          </p:nvSpPr>
          <p:spPr bwMode="auto">
            <a:xfrm>
              <a:off x="3853" y="2090"/>
              <a:ext cx="136" cy="222"/>
            </a:xfrm>
            <a:custGeom>
              <a:avLst/>
              <a:gdLst>
                <a:gd name="T0" fmla="*/ 41 w 66"/>
                <a:gd name="T1" fmla="*/ 106 h 108"/>
                <a:gd name="T2" fmla="*/ 33 w 66"/>
                <a:gd name="T3" fmla="*/ 108 h 108"/>
                <a:gd name="T4" fmla="*/ 0 w 66"/>
                <a:gd name="T5" fmla="*/ 54 h 108"/>
                <a:gd name="T6" fmla="*/ 33 w 66"/>
                <a:gd name="T7" fmla="*/ 0 h 108"/>
                <a:gd name="T8" fmla="*/ 66 w 66"/>
                <a:gd name="T9" fmla="*/ 54 h 108"/>
                <a:gd name="T10" fmla="*/ 66 w 66"/>
                <a:gd name="T11" fmla="*/ 56 h 108"/>
              </a:gdLst>
              <a:ahLst/>
              <a:cxnLst>
                <a:cxn ang="0">
                  <a:pos x="T0" y="T1"/>
                </a:cxn>
                <a:cxn ang="0">
                  <a:pos x="T2" y="T3"/>
                </a:cxn>
                <a:cxn ang="0">
                  <a:pos x="T4" y="T5"/>
                </a:cxn>
                <a:cxn ang="0">
                  <a:pos x="T6" y="T7"/>
                </a:cxn>
                <a:cxn ang="0">
                  <a:pos x="T8" y="T9"/>
                </a:cxn>
                <a:cxn ang="0">
                  <a:pos x="T10" y="T11"/>
                </a:cxn>
              </a:cxnLst>
              <a:rect l="0" t="0" r="r" b="b"/>
              <a:pathLst>
                <a:path w="66" h="108">
                  <a:moveTo>
                    <a:pt x="41" y="106"/>
                  </a:moveTo>
                  <a:cubicBezTo>
                    <a:pt x="38" y="107"/>
                    <a:pt x="36" y="108"/>
                    <a:pt x="33" y="108"/>
                  </a:cubicBezTo>
                  <a:cubicBezTo>
                    <a:pt x="15" y="108"/>
                    <a:pt x="0" y="84"/>
                    <a:pt x="0" y="54"/>
                  </a:cubicBezTo>
                  <a:cubicBezTo>
                    <a:pt x="0" y="24"/>
                    <a:pt x="15" y="0"/>
                    <a:pt x="33" y="0"/>
                  </a:cubicBezTo>
                  <a:cubicBezTo>
                    <a:pt x="51" y="0"/>
                    <a:pt x="66" y="24"/>
                    <a:pt x="66" y="54"/>
                  </a:cubicBezTo>
                  <a:cubicBezTo>
                    <a:pt x="66" y="55"/>
                    <a:pt x="66" y="55"/>
                    <a:pt x="66" y="56"/>
                  </a:cubicBezTo>
                </a:path>
              </a:pathLst>
            </a:custGeom>
            <a:noFill/>
            <a:ln w="7937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grpSp>
      <p:sp>
        <p:nvSpPr>
          <p:cNvPr id="39" name="Oval 38"/>
          <p:cNvSpPr/>
          <p:nvPr/>
        </p:nvSpPr>
        <p:spPr bwMode="auto">
          <a:xfrm>
            <a:off x="4244550" y="2556563"/>
            <a:ext cx="466301" cy="466301"/>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0" tIns="18652" rIns="0" bIns="0"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2040" kern="0" dirty="0">
                <a:gradFill>
                  <a:gsLst>
                    <a:gs pos="0">
                      <a:srgbClr val="FFFFFF"/>
                    </a:gs>
                    <a:gs pos="100000">
                      <a:srgbClr val="FFFFFF"/>
                    </a:gs>
                  </a:gsLst>
                  <a:lin ang="5400000" scaled="0"/>
                </a:gradFill>
                <a:latin typeface="Segoe Pro Semibold" panose="020B0702040504020203" pitchFamily="34" charset="0"/>
                <a:ea typeface="Segoe UI" pitchFamily="34" charset="0"/>
                <a:cs typeface="Segoe UI" pitchFamily="34" charset="0"/>
              </a:rPr>
              <a:t>1</a:t>
            </a:r>
          </a:p>
        </p:txBody>
      </p:sp>
      <p:sp>
        <p:nvSpPr>
          <p:cNvPr id="40" name="Oval 39"/>
          <p:cNvSpPr/>
          <p:nvPr/>
        </p:nvSpPr>
        <p:spPr bwMode="auto">
          <a:xfrm>
            <a:off x="4244550" y="3572604"/>
            <a:ext cx="466301" cy="466301"/>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0" tIns="18652" rIns="0" bIns="0"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2040" kern="0" dirty="0">
                <a:gradFill>
                  <a:gsLst>
                    <a:gs pos="0">
                      <a:srgbClr val="FFFFFF"/>
                    </a:gs>
                    <a:gs pos="100000">
                      <a:srgbClr val="FFFFFF"/>
                    </a:gs>
                  </a:gsLst>
                  <a:lin ang="5400000" scaled="0"/>
                </a:gradFill>
                <a:latin typeface="Segoe Pro Semibold" panose="020B0702040504020203" pitchFamily="34" charset="0"/>
                <a:ea typeface="Segoe UI" pitchFamily="34" charset="0"/>
                <a:cs typeface="Segoe UI" pitchFamily="34" charset="0"/>
              </a:rPr>
              <a:t>2</a:t>
            </a:r>
          </a:p>
        </p:txBody>
      </p:sp>
      <p:sp>
        <p:nvSpPr>
          <p:cNvPr id="41" name="Oval 40"/>
          <p:cNvSpPr/>
          <p:nvPr/>
        </p:nvSpPr>
        <p:spPr bwMode="auto">
          <a:xfrm>
            <a:off x="4246504" y="4588644"/>
            <a:ext cx="466301" cy="466301"/>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0" tIns="18652" rIns="0" bIns="0"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2040" kern="0" dirty="0">
                <a:gradFill>
                  <a:gsLst>
                    <a:gs pos="0">
                      <a:srgbClr val="FFFFFF"/>
                    </a:gs>
                    <a:gs pos="100000">
                      <a:srgbClr val="FFFFFF"/>
                    </a:gs>
                  </a:gsLst>
                  <a:lin ang="5400000" scaled="0"/>
                </a:gradFill>
                <a:latin typeface="Segoe Pro Semibold" panose="020B0702040504020203" pitchFamily="34" charset="0"/>
                <a:ea typeface="Segoe UI" pitchFamily="34" charset="0"/>
                <a:cs typeface="Segoe UI" pitchFamily="34" charset="0"/>
              </a:rPr>
              <a:t>3</a:t>
            </a:r>
          </a:p>
        </p:txBody>
      </p:sp>
      <p:cxnSp>
        <p:nvCxnSpPr>
          <p:cNvPr id="42" name="Straight Connector 41"/>
          <p:cNvCxnSpPr>
            <a:cxnSpLocks/>
          </p:cNvCxnSpPr>
          <p:nvPr/>
        </p:nvCxnSpPr>
        <p:spPr>
          <a:xfrm>
            <a:off x="4683138" y="2789712"/>
            <a:ext cx="3767802" cy="0"/>
          </a:xfrm>
          <a:prstGeom prst="line">
            <a:avLst/>
          </a:prstGeom>
          <a:noFill/>
          <a:ln w="25400" cap="flat" cmpd="sng" algn="ctr">
            <a:solidFill>
              <a:srgbClr val="0078D7"/>
            </a:solidFill>
            <a:prstDash val="solid"/>
            <a:miter lim="800000"/>
            <a:headEnd type="none" w="med" len="med"/>
            <a:tailEnd type="arrow" w="lg" len="sm"/>
          </a:ln>
          <a:effectLst/>
        </p:spPr>
      </p:cxnSp>
      <p:cxnSp>
        <p:nvCxnSpPr>
          <p:cNvPr id="43" name="Straight Connector 42"/>
          <p:cNvCxnSpPr>
            <a:cxnSpLocks/>
          </p:cNvCxnSpPr>
          <p:nvPr/>
        </p:nvCxnSpPr>
        <p:spPr>
          <a:xfrm flipH="1">
            <a:off x="4240862" y="3259992"/>
            <a:ext cx="4210079" cy="0"/>
          </a:xfrm>
          <a:prstGeom prst="line">
            <a:avLst/>
          </a:prstGeom>
          <a:noFill/>
          <a:ln w="25400" cap="flat" cmpd="sng" algn="ctr">
            <a:solidFill>
              <a:srgbClr val="0078D7"/>
            </a:solidFill>
            <a:prstDash val="solid"/>
            <a:miter lim="800000"/>
            <a:headEnd type="none" w="med" len="med"/>
            <a:tailEnd type="arrow" w="lg" len="sm"/>
          </a:ln>
          <a:effectLst/>
        </p:spPr>
      </p:cxnSp>
      <p:cxnSp>
        <p:nvCxnSpPr>
          <p:cNvPr id="44" name="Straight Connector 43"/>
          <p:cNvCxnSpPr>
            <a:cxnSpLocks/>
          </p:cNvCxnSpPr>
          <p:nvPr/>
        </p:nvCxnSpPr>
        <p:spPr>
          <a:xfrm>
            <a:off x="4683138" y="3833686"/>
            <a:ext cx="3767802" cy="0"/>
          </a:xfrm>
          <a:prstGeom prst="line">
            <a:avLst/>
          </a:prstGeom>
          <a:noFill/>
          <a:ln w="25400" cap="flat" cmpd="sng" algn="ctr">
            <a:solidFill>
              <a:srgbClr val="0078D7"/>
            </a:solidFill>
            <a:prstDash val="solid"/>
            <a:miter lim="800000"/>
            <a:headEnd type="none" w="med" len="med"/>
            <a:tailEnd type="arrow" w="lg" len="sm"/>
          </a:ln>
          <a:effectLst/>
        </p:spPr>
      </p:cxnSp>
      <p:cxnSp>
        <p:nvCxnSpPr>
          <p:cNvPr id="45" name="Straight Connector 44"/>
          <p:cNvCxnSpPr>
            <a:cxnSpLocks/>
          </p:cNvCxnSpPr>
          <p:nvPr/>
        </p:nvCxnSpPr>
        <p:spPr>
          <a:xfrm flipH="1">
            <a:off x="4240862" y="4303965"/>
            <a:ext cx="4210079" cy="0"/>
          </a:xfrm>
          <a:prstGeom prst="line">
            <a:avLst/>
          </a:prstGeom>
          <a:noFill/>
          <a:ln w="25400" cap="flat" cmpd="sng" algn="ctr">
            <a:solidFill>
              <a:srgbClr val="0078D7"/>
            </a:solidFill>
            <a:prstDash val="solid"/>
            <a:miter lim="800000"/>
            <a:headEnd type="none" w="med" len="med"/>
            <a:tailEnd type="arrow" w="lg" len="sm"/>
          </a:ln>
          <a:effectLst/>
        </p:spPr>
      </p:cxnSp>
      <p:cxnSp>
        <p:nvCxnSpPr>
          <p:cNvPr id="46" name="Straight Connector 45"/>
          <p:cNvCxnSpPr>
            <a:cxnSpLocks/>
          </p:cNvCxnSpPr>
          <p:nvPr/>
        </p:nvCxnSpPr>
        <p:spPr>
          <a:xfrm>
            <a:off x="4683138" y="4806375"/>
            <a:ext cx="3767802" cy="0"/>
          </a:xfrm>
          <a:prstGeom prst="line">
            <a:avLst/>
          </a:prstGeom>
          <a:noFill/>
          <a:ln w="25400" cap="flat" cmpd="sng" algn="ctr">
            <a:solidFill>
              <a:srgbClr val="0078D7"/>
            </a:solidFill>
            <a:prstDash val="solid"/>
            <a:miter lim="800000"/>
            <a:headEnd type="none" w="med" len="med"/>
            <a:tailEnd type="arrow" w="lg" len="sm"/>
          </a:ln>
          <a:effectLst/>
        </p:spPr>
      </p:cxnSp>
      <p:cxnSp>
        <p:nvCxnSpPr>
          <p:cNvPr id="47" name="Straight Connector 46"/>
          <p:cNvCxnSpPr>
            <a:cxnSpLocks/>
          </p:cNvCxnSpPr>
          <p:nvPr/>
        </p:nvCxnSpPr>
        <p:spPr>
          <a:xfrm flipH="1">
            <a:off x="4240862" y="5276655"/>
            <a:ext cx="4210079" cy="0"/>
          </a:xfrm>
          <a:prstGeom prst="line">
            <a:avLst/>
          </a:prstGeom>
          <a:noFill/>
          <a:ln w="25400" cap="flat" cmpd="sng" algn="ctr">
            <a:solidFill>
              <a:srgbClr val="0078D7"/>
            </a:solidFill>
            <a:prstDash val="solid"/>
            <a:miter lim="800000"/>
            <a:headEnd type="none" w="med" len="med"/>
            <a:tailEnd type="arrow" w="lg" len="sm"/>
          </a:ln>
          <a:effectLst/>
        </p:spPr>
      </p:cxnSp>
      <p:sp>
        <p:nvSpPr>
          <p:cNvPr id="48" name="TextBox 47"/>
          <p:cNvSpPr txBox="1"/>
          <p:nvPr/>
        </p:nvSpPr>
        <p:spPr>
          <a:xfrm>
            <a:off x="4709399" y="3128354"/>
            <a:ext cx="590533" cy="259298"/>
          </a:xfrm>
          <a:prstGeom prst="rect">
            <a:avLst/>
          </a:prstGeom>
          <a:solidFill>
            <a:srgbClr val="E6E6E6"/>
          </a:solidFill>
        </p:spPr>
        <p:txBody>
          <a:bodyPr wrap="none" lIns="93260" tIns="0" rIns="93260" bIns="0" rtlCol="0" anchor="ctr" anchorCtr="0">
            <a:spAutoFit/>
          </a:bodyPr>
          <a:lstStyle/>
          <a:p>
            <a:pPr algn="ctr" defTabSz="951304">
              <a:lnSpc>
                <a:spcPct val="90000"/>
              </a:lnSpc>
              <a:spcAft>
                <a:spcPts val="612"/>
              </a:spcAft>
              <a:defRPr/>
            </a:pPr>
            <a:r>
              <a:rPr lang="en-US" sz="1836" dirty="0">
                <a:gradFill>
                  <a:gsLst>
                    <a:gs pos="65487">
                      <a:srgbClr val="0078D7"/>
                    </a:gs>
                    <a:gs pos="54000">
                      <a:srgbClr val="0078D7"/>
                    </a:gs>
                  </a:gsLst>
                  <a:lin ang="5400000" scaled="0"/>
                </a:gradFill>
                <a:latin typeface="Segoe Pro Semibold" panose="020B0702040504020203" pitchFamily="34" charset="0"/>
              </a:rPr>
              <a:t>500</a:t>
            </a:r>
          </a:p>
        </p:txBody>
      </p:sp>
      <p:sp>
        <p:nvSpPr>
          <p:cNvPr id="49" name="TextBox 48"/>
          <p:cNvSpPr txBox="1"/>
          <p:nvPr/>
        </p:nvSpPr>
        <p:spPr>
          <a:xfrm>
            <a:off x="4709399" y="4176452"/>
            <a:ext cx="590533" cy="259298"/>
          </a:xfrm>
          <a:prstGeom prst="rect">
            <a:avLst/>
          </a:prstGeom>
          <a:solidFill>
            <a:srgbClr val="E6E6E6"/>
          </a:solidFill>
        </p:spPr>
        <p:txBody>
          <a:bodyPr wrap="none" lIns="93260" tIns="0" rIns="93260" bIns="0" rtlCol="0" anchor="ctr" anchorCtr="0">
            <a:spAutoFit/>
          </a:bodyPr>
          <a:lstStyle/>
          <a:p>
            <a:pPr algn="ctr" defTabSz="951304">
              <a:lnSpc>
                <a:spcPct val="90000"/>
              </a:lnSpc>
              <a:spcAft>
                <a:spcPts val="612"/>
              </a:spcAft>
              <a:defRPr/>
            </a:pPr>
            <a:r>
              <a:rPr lang="en-US" sz="1836" dirty="0">
                <a:gradFill>
                  <a:gsLst>
                    <a:gs pos="65487">
                      <a:srgbClr val="0078D7"/>
                    </a:gs>
                    <a:gs pos="54000">
                      <a:srgbClr val="0078D7"/>
                    </a:gs>
                  </a:gsLst>
                  <a:lin ang="5400000" scaled="0"/>
                </a:gradFill>
                <a:latin typeface="Segoe Pro Semibold" panose="020B0702040504020203" pitchFamily="34" charset="0"/>
              </a:rPr>
              <a:t>500</a:t>
            </a:r>
          </a:p>
        </p:txBody>
      </p:sp>
      <p:sp>
        <p:nvSpPr>
          <p:cNvPr id="50" name="TextBox 49"/>
          <p:cNvSpPr txBox="1"/>
          <p:nvPr/>
        </p:nvSpPr>
        <p:spPr>
          <a:xfrm>
            <a:off x="4715626" y="5143027"/>
            <a:ext cx="590533" cy="259298"/>
          </a:xfrm>
          <a:prstGeom prst="rect">
            <a:avLst/>
          </a:prstGeom>
          <a:solidFill>
            <a:srgbClr val="E6E6E6"/>
          </a:solidFill>
        </p:spPr>
        <p:txBody>
          <a:bodyPr wrap="none" lIns="93260" tIns="0" rIns="93260" bIns="0" rtlCol="0" anchor="ctr" anchorCtr="0">
            <a:spAutoFit/>
          </a:bodyPr>
          <a:lstStyle/>
          <a:p>
            <a:pPr algn="ctr" defTabSz="951304">
              <a:lnSpc>
                <a:spcPct val="90000"/>
              </a:lnSpc>
              <a:spcAft>
                <a:spcPts val="612"/>
              </a:spcAft>
              <a:defRPr/>
            </a:pPr>
            <a:r>
              <a:rPr lang="en-US" sz="1836" dirty="0">
                <a:gradFill>
                  <a:gsLst>
                    <a:gs pos="65487">
                      <a:srgbClr val="0078D7"/>
                    </a:gs>
                    <a:gs pos="54000">
                      <a:srgbClr val="0078D7"/>
                    </a:gs>
                  </a:gsLst>
                  <a:lin ang="5400000" scaled="0"/>
                </a:gradFill>
                <a:latin typeface="Segoe Pro Semibold" panose="020B0702040504020203" pitchFamily="34" charset="0"/>
              </a:rPr>
              <a:t>200</a:t>
            </a:r>
          </a:p>
        </p:txBody>
      </p:sp>
      <p:grpSp>
        <p:nvGrpSpPr>
          <p:cNvPr id="51" name="Group 50"/>
          <p:cNvGrpSpPr/>
          <p:nvPr/>
        </p:nvGrpSpPr>
        <p:grpSpPr>
          <a:xfrm>
            <a:off x="7500567" y="2635961"/>
            <a:ext cx="319211" cy="319211"/>
            <a:chOff x="6065837" y="5792084"/>
            <a:chExt cx="350203" cy="350203"/>
          </a:xfrm>
        </p:grpSpPr>
        <p:sp>
          <p:nvSpPr>
            <p:cNvPr id="52" name="Oval 51"/>
            <p:cNvSpPr/>
            <p:nvPr/>
          </p:nvSpPr>
          <p:spPr bwMode="auto">
            <a:xfrm>
              <a:off x="6065837" y="5792084"/>
              <a:ext cx="350203" cy="350203"/>
            </a:xfrm>
            <a:prstGeom prst="ellipse">
              <a:avLst/>
            </a:prstGeom>
            <a:solidFill>
              <a:srgbClr val="E6E6E6"/>
            </a:solidFill>
            <a:ln w="63500" cap="flat">
              <a:solidFill>
                <a:srgbClr val="FF0000"/>
              </a:solidFill>
              <a:prstDash val="solid"/>
              <a:miter lim="800000"/>
              <a:headEnd/>
              <a:tailEnd/>
            </a:ln>
          </p:spPr>
          <p:txBody>
            <a:bodyPr vert="horz" wrap="square" lIns="93260" tIns="46630" rIns="93260" bIns="46630" numCol="1" anchor="t" anchorCtr="0" compatLnSpc="1">
              <a:prstTxWarp prst="textNoShape">
                <a:avLst/>
              </a:prstTxWarp>
            </a:bodyPr>
            <a:lstStyle/>
            <a:p>
              <a:pPr defTabSz="951304">
                <a:defRPr/>
              </a:pPr>
              <a:endParaRPr lang="en-US" sz="1836" dirty="0">
                <a:solidFill>
                  <a:srgbClr val="353535"/>
                </a:solidFill>
                <a:latin typeface="Segoe UI Semilight"/>
              </a:endParaRPr>
            </a:p>
          </p:txBody>
        </p:sp>
        <p:cxnSp>
          <p:nvCxnSpPr>
            <p:cNvPr id="53" name="Straight Connector 52"/>
            <p:cNvCxnSpPr>
              <a:stCxn id="52" idx="1"/>
              <a:endCxn id="52" idx="5"/>
            </p:cNvCxnSpPr>
            <p:nvPr/>
          </p:nvCxnSpPr>
          <p:spPr>
            <a:xfrm>
              <a:off x="6117123" y="5843370"/>
              <a:ext cx="247631" cy="247631"/>
            </a:xfrm>
            <a:prstGeom prst="line">
              <a:avLst/>
            </a:prstGeom>
            <a:noFill/>
            <a:ln w="63500" cap="flat">
              <a:solidFill>
                <a:srgbClr val="FF0000"/>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54" name="Group 53"/>
          <p:cNvGrpSpPr/>
          <p:nvPr/>
        </p:nvGrpSpPr>
        <p:grpSpPr>
          <a:xfrm>
            <a:off x="7500567" y="3674080"/>
            <a:ext cx="319211" cy="319211"/>
            <a:chOff x="6065837" y="5792084"/>
            <a:chExt cx="350203" cy="350203"/>
          </a:xfrm>
        </p:grpSpPr>
        <p:sp>
          <p:nvSpPr>
            <p:cNvPr id="55" name="Oval 54"/>
            <p:cNvSpPr/>
            <p:nvPr/>
          </p:nvSpPr>
          <p:spPr bwMode="auto">
            <a:xfrm>
              <a:off x="6065837" y="5792084"/>
              <a:ext cx="350203" cy="350203"/>
            </a:xfrm>
            <a:prstGeom prst="ellipse">
              <a:avLst/>
            </a:prstGeom>
            <a:solidFill>
              <a:srgbClr val="E6E6E6"/>
            </a:solidFill>
            <a:ln w="63500" cap="flat">
              <a:solidFill>
                <a:srgbClr val="FF0000"/>
              </a:solidFill>
              <a:prstDash val="solid"/>
              <a:miter lim="800000"/>
              <a:headEnd/>
              <a:tailEnd/>
            </a:ln>
          </p:spPr>
          <p:txBody>
            <a:bodyPr vert="horz" wrap="square" lIns="93260" tIns="46630" rIns="93260" bIns="46630" numCol="1" anchor="t" anchorCtr="0" compatLnSpc="1">
              <a:prstTxWarp prst="textNoShape">
                <a:avLst/>
              </a:prstTxWarp>
            </a:bodyPr>
            <a:lstStyle/>
            <a:p>
              <a:pPr defTabSz="951304">
                <a:defRPr/>
              </a:pPr>
              <a:endParaRPr lang="en-US" sz="1836" dirty="0">
                <a:solidFill>
                  <a:srgbClr val="353535"/>
                </a:solidFill>
                <a:latin typeface="Segoe UI Semilight"/>
              </a:endParaRPr>
            </a:p>
          </p:txBody>
        </p:sp>
        <p:cxnSp>
          <p:nvCxnSpPr>
            <p:cNvPr id="56" name="Straight Connector 55"/>
            <p:cNvCxnSpPr>
              <a:stCxn id="55" idx="1"/>
              <a:endCxn id="55" idx="5"/>
            </p:cNvCxnSpPr>
            <p:nvPr/>
          </p:nvCxnSpPr>
          <p:spPr>
            <a:xfrm>
              <a:off x="6117123" y="5843370"/>
              <a:ext cx="247631" cy="247631"/>
            </a:xfrm>
            <a:prstGeom prst="line">
              <a:avLst/>
            </a:prstGeom>
            <a:noFill/>
            <a:ln w="63500" cap="flat">
              <a:solidFill>
                <a:srgbClr val="FF0000"/>
              </a:solidFill>
              <a:prstDash val="solid"/>
              <a:miter lim="800000"/>
              <a:headEnd/>
              <a:tailEnd/>
            </a:ln>
            <a:extLst>
              <a:ext uri="{909E8E84-426E-40DD-AFC4-6F175D3DCCD1}">
                <a14:hiddenFill xmlns:a14="http://schemas.microsoft.com/office/drawing/2010/main">
                  <a:solidFill>
                    <a:srgbClr val="FFFFFF"/>
                  </a:solidFill>
                </a14:hiddenFill>
              </a:ext>
            </a:extLst>
          </p:spPr>
        </p:cxnSp>
      </p:grpSp>
    </p:spTree>
    <p:extLst>
      <p:ext uri="{BB962C8B-B14F-4D97-AF65-F5344CB8AC3E}">
        <p14:creationId xmlns:p14="http://schemas.microsoft.com/office/powerpoint/2010/main" val="3091196243"/>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ctr"/>
            <a:r>
              <a:rPr lang="en-US" sz="4400" b="1" dirty="0"/>
              <a:t>Watch User Group presentations for </a:t>
            </a:r>
            <a:r>
              <a:rPr lang="en-US" sz="4800" b="1" dirty="0"/>
              <a:t>FREE </a:t>
            </a:r>
            <a:r>
              <a:rPr lang="en-US" sz="4400" b="1" dirty="0"/>
              <a:t>online!</a:t>
            </a:r>
            <a:br>
              <a:rPr lang="en-US" sz="4400" b="1" dirty="0"/>
            </a:br>
            <a:r>
              <a:rPr lang="en-US" sz="4400" dirty="0"/>
              <a:t>We now have over </a:t>
            </a:r>
            <a:r>
              <a:rPr lang="en-US" b="1" dirty="0"/>
              <a:t>700 </a:t>
            </a:r>
            <a:r>
              <a:rPr lang="en-US" sz="4400" dirty="0"/>
              <a:t>presentations online</a:t>
            </a:r>
            <a:br>
              <a:rPr lang="en-US" sz="4400" dirty="0"/>
            </a:br>
            <a:br>
              <a:rPr lang="en-US" sz="4400" b="1" dirty="0"/>
            </a:br>
            <a:endParaRPr lang="en-US" sz="4400" b="1" dirty="0"/>
          </a:p>
        </p:txBody>
      </p:sp>
      <p:sp>
        <p:nvSpPr>
          <p:cNvPr id="4" name="TextBox 3"/>
          <p:cNvSpPr txBox="1"/>
          <p:nvPr/>
        </p:nvSpPr>
        <p:spPr>
          <a:xfrm>
            <a:off x="427037" y="2049462"/>
            <a:ext cx="4516211" cy="1477328"/>
          </a:xfrm>
          <a:prstGeom prst="rect">
            <a:avLst/>
          </a:prstGeom>
          <a:noFill/>
        </p:spPr>
        <p:txBody>
          <a:bodyPr wrap="square" rtlCol="0">
            <a:spAutoFit/>
          </a:bodyPr>
          <a:lstStyle/>
          <a:p>
            <a:pPr marL="285750" indent="-285750">
              <a:buFont typeface="Arial" pitchFamily="34" charset="0"/>
              <a:buChar char="•"/>
            </a:pPr>
            <a:r>
              <a:rPr lang="en-US" dirty="0"/>
              <a:t>Miss a User Group meeting?</a:t>
            </a:r>
          </a:p>
          <a:p>
            <a:pPr marL="285750" indent="-285750">
              <a:buFont typeface="Arial" pitchFamily="34" charset="0"/>
              <a:buChar char="•"/>
            </a:pPr>
            <a:r>
              <a:rPr lang="en-US" dirty="0"/>
              <a:t>Forget something that you learned?</a:t>
            </a:r>
          </a:p>
          <a:p>
            <a:pPr marL="285750" indent="-285750">
              <a:buFont typeface="Arial" pitchFamily="34" charset="0"/>
              <a:buChar char="•"/>
            </a:pPr>
            <a:r>
              <a:rPr lang="en-US" dirty="0"/>
              <a:t>Want to see content from a User Group not in your area?</a:t>
            </a:r>
          </a:p>
          <a:p>
            <a:pPr marL="285750" indent="-285750">
              <a:buFont typeface="Arial" pitchFamily="34" charset="0"/>
              <a:buChar char="•"/>
            </a:pPr>
            <a:r>
              <a:rPr lang="en-US" dirty="0"/>
              <a:t>Want to share with a buddy?</a:t>
            </a:r>
          </a:p>
        </p:txBody>
      </p:sp>
      <p:sp>
        <p:nvSpPr>
          <p:cNvPr id="5" name="TextBox 4"/>
          <p:cNvSpPr txBox="1"/>
          <p:nvPr/>
        </p:nvSpPr>
        <p:spPr>
          <a:xfrm>
            <a:off x="5511993" y="2197527"/>
            <a:ext cx="2948339" cy="1200329"/>
          </a:xfrm>
          <a:prstGeom prst="rect">
            <a:avLst/>
          </a:prstGeom>
          <a:noFill/>
        </p:spPr>
        <p:txBody>
          <a:bodyPr wrap="square" rtlCol="0">
            <a:spAutoFit/>
          </a:bodyPr>
          <a:lstStyle/>
          <a:p>
            <a:pPr algn="ctr"/>
            <a:r>
              <a:rPr lang="en-US" dirty="0"/>
              <a:t>We know you cannot make it to every session, </a:t>
            </a:r>
          </a:p>
          <a:p>
            <a:pPr algn="ctr"/>
            <a:r>
              <a:rPr lang="en-US" dirty="0"/>
              <a:t>that is why we post them online for you!</a:t>
            </a:r>
          </a:p>
        </p:txBody>
      </p:sp>
      <p:sp>
        <p:nvSpPr>
          <p:cNvPr id="6" name="TextBox 5"/>
          <p:cNvSpPr txBox="1"/>
          <p:nvPr/>
        </p:nvSpPr>
        <p:spPr>
          <a:xfrm>
            <a:off x="2162174" y="3907551"/>
            <a:ext cx="5817828" cy="400110"/>
          </a:xfrm>
          <a:prstGeom prst="rect">
            <a:avLst/>
          </a:prstGeom>
          <a:noFill/>
        </p:spPr>
        <p:txBody>
          <a:bodyPr wrap="square" rtlCol="0">
            <a:spAutoFit/>
          </a:bodyPr>
          <a:lstStyle/>
          <a:p>
            <a:pPr algn="ctr"/>
            <a:r>
              <a:rPr lang="en-US" sz="2000" dirty="0"/>
              <a:t>New Content added all the time!</a:t>
            </a:r>
          </a:p>
        </p:txBody>
      </p:sp>
      <p:grpSp>
        <p:nvGrpSpPr>
          <p:cNvPr id="16" name="Group 15"/>
          <p:cNvGrpSpPr/>
          <p:nvPr/>
        </p:nvGrpSpPr>
        <p:grpSpPr>
          <a:xfrm>
            <a:off x="274639" y="5216493"/>
            <a:ext cx="2598276" cy="1446550"/>
            <a:chOff x="5900737" y="4977318"/>
            <a:chExt cx="2598276" cy="1446550"/>
          </a:xfrm>
        </p:grpSpPr>
        <p:sp>
          <p:nvSpPr>
            <p:cNvPr id="7" name="TextBox 6"/>
            <p:cNvSpPr txBox="1"/>
            <p:nvPr/>
          </p:nvSpPr>
          <p:spPr>
            <a:xfrm>
              <a:off x="5900737" y="4977318"/>
              <a:ext cx="2598276" cy="1446550"/>
            </a:xfrm>
            <a:prstGeom prst="rect">
              <a:avLst/>
            </a:prstGeom>
            <a:noFill/>
            <a:ln cmpd="thickThin">
              <a:solidFill>
                <a:schemeClr val="accent1"/>
              </a:solidFill>
            </a:ln>
          </p:spPr>
          <p:txBody>
            <a:bodyPr wrap="none" rtlCol="0">
              <a:spAutoFit/>
            </a:bodyPr>
            <a:lstStyle/>
            <a:p>
              <a:pPr algn="ctr"/>
              <a:r>
                <a:rPr lang="en-US" sz="1400" dirty="0"/>
                <a:t>For new content announcements</a:t>
              </a:r>
            </a:p>
            <a:p>
              <a:pPr algn="ctr"/>
              <a:endParaRPr lang="en-US" sz="1400" dirty="0"/>
            </a:p>
            <a:p>
              <a:pPr algn="ctr"/>
              <a:endParaRPr lang="en-US" sz="1400" dirty="0"/>
            </a:p>
            <a:p>
              <a:pPr algn="ctr"/>
              <a:endParaRPr lang="en-US" sz="1400" dirty="0"/>
            </a:p>
            <a:p>
              <a:pPr algn="ctr"/>
              <a:endParaRPr lang="en-US" sz="1400" dirty="0"/>
            </a:p>
            <a:p>
              <a:pPr algn="ctr"/>
              <a:r>
                <a:rPr lang="en-US" dirty="0"/>
                <a:t>@</a:t>
              </a:r>
              <a:r>
                <a:rPr lang="en-US" dirty="0" err="1"/>
                <a:t>UserGroupTV</a:t>
              </a:r>
              <a:endParaRPr lang="en-US" dirty="0"/>
            </a:p>
          </p:txBody>
        </p:sp>
        <p:pic>
          <p:nvPicPr>
            <p:cNvPr id="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9712" y="5319593"/>
              <a:ext cx="1707444"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9" name="TextBox 8"/>
          <p:cNvSpPr txBox="1"/>
          <p:nvPr/>
        </p:nvSpPr>
        <p:spPr>
          <a:xfrm>
            <a:off x="9029077" y="2184002"/>
            <a:ext cx="3079814" cy="2800767"/>
          </a:xfrm>
          <a:prstGeom prst="rect">
            <a:avLst/>
          </a:prstGeom>
          <a:noFill/>
        </p:spPr>
        <p:txBody>
          <a:bodyPr wrap="square" rtlCol="0">
            <a:spAutoFit/>
          </a:bodyPr>
          <a:lstStyle/>
          <a:p>
            <a:r>
              <a:rPr lang="en-US" sz="1400" dirty="0"/>
              <a:t>Presentations from the thought leaders on the topics you care about including:</a:t>
            </a:r>
          </a:p>
          <a:p>
            <a:endParaRPr lang="en-US" sz="1200" dirty="0"/>
          </a:p>
          <a:p>
            <a:pPr marL="280121" indent="-280121">
              <a:buFont typeface="Arial" pitchFamily="34" charset="0"/>
              <a:buChar char="•"/>
            </a:pPr>
            <a:r>
              <a:rPr lang="en-US" sz="1200" dirty="0"/>
              <a:t>Agile</a:t>
            </a:r>
          </a:p>
          <a:p>
            <a:pPr marL="280121" indent="-280121">
              <a:buFont typeface="Arial" pitchFamily="34" charset="0"/>
              <a:buChar char="•"/>
            </a:pPr>
            <a:r>
              <a:rPr lang="en-US" sz="1200" dirty="0"/>
              <a:t>Azure</a:t>
            </a:r>
          </a:p>
          <a:p>
            <a:pPr marL="280121" indent="-280121">
              <a:buFont typeface="Arial" pitchFamily="34" charset="0"/>
              <a:buChar char="•"/>
            </a:pPr>
            <a:r>
              <a:rPr lang="en-US" sz="1200" dirty="0"/>
              <a:t>C#</a:t>
            </a:r>
          </a:p>
          <a:p>
            <a:pPr marL="280121" indent="-280121">
              <a:buFont typeface="Arial" pitchFamily="34" charset="0"/>
              <a:buChar char="•"/>
            </a:pPr>
            <a:r>
              <a:rPr lang="en-US" sz="1200" dirty="0"/>
              <a:t>Entity Framework</a:t>
            </a:r>
          </a:p>
          <a:p>
            <a:pPr marL="280121" indent="-280121">
              <a:buFont typeface="Arial" pitchFamily="34" charset="0"/>
              <a:buChar char="•"/>
            </a:pPr>
            <a:r>
              <a:rPr lang="en-US" sz="1200" dirty="0"/>
              <a:t>HTML5</a:t>
            </a:r>
          </a:p>
          <a:p>
            <a:pPr marL="280121" indent="-280121">
              <a:buFont typeface="Arial" pitchFamily="34" charset="0"/>
              <a:buChar char="•"/>
            </a:pPr>
            <a:r>
              <a:rPr lang="en-US" sz="1200" dirty="0"/>
              <a:t>MVC</a:t>
            </a:r>
          </a:p>
          <a:p>
            <a:pPr marL="280121" indent="-280121">
              <a:buFont typeface="Arial" pitchFamily="34" charset="0"/>
              <a:buChar char="•"/>
            </a:pPr>
            <a:r>
              <a:rPr lang="en-US" sz="1200" dirty="0"/>
              <a:t>SQL</a:t>
            </a:r>
          </a:p>
          <a:p>
            <a:pPr marL="280121" indent="-280121">
              <a:buFont typeface="Arial" pitchFamily="34" charset="0"/>
              <a:buChar char="•"/>
            </a:pPr>
            <a:r>
              <a:rPr lang="en-US" sz="1200" dirty="0"/>
              <a:t>jQuery</a:t>
            </a:r>
          </a:p>
          <a:p>
            <a:pPr marL="280121" indent="-280121">
              <a:buFont typeface="Arial" pitchFamily="34" charset="0"/>
              <a:buChar char="•"/>
            </a:pPr>
            <a:r>
              <a:rPr lang="en-US" sz="1200" dirty="0"/>
              <a:t>and Much More!</a:t>
            </a:r>
          </a:p>
          <a:p>
            <a:endParaRPr lang="en-US" sz="1400" dirty="0"/>
          </a:p>
        </p:txBody>
      </p:sp>
      <p:sp>
        <p:nvSpPr>
          <p:cNvPr id="10" name="TextBox 9"/>
          <p:cNvSpPr txBox="1"/>
          <p:nvPr/>
        </p:nvSpPr>
        <p:spPr>
          <a:xfrm>
            <a:off x="3492038" y="6139823"/>
            <a:ext cx="4572000" cy="523220"/>
          </a:xfrm>
          <a:prstGeom prst="rect">
            <a:avLst/>
          </a:prstGeom>
          <a:noFill/>
        </p:spPr>
        <p:txBody>
          <a:bodyPr wrap="square" rtlCol="0">
            <a:spAutoFit/>
          </a:bodyPr>
          <a:lstStyle/>
          <a:p>
            <a:pPr algn="ctr"/>
            <a:r>
              <a:rPr lang="en-US" sz="2800" dirty="0">
                <a:hlinkClick r:id="rId4"/>
              </a:rPr>
              <a:t>http://www.UserGroup.tv</a:t>
            </a:r>
            <a:r>
              <a:rPr lang="en-US" sz="2800" dirty="0"/>
              <a:t> </a:t>
            </a:r>
          </a:p>
        </p:txBody>
      </p:sp>
      <p:pic>
        <p:nvPicPr>
          <p:cNvPr id="15" name="Picture 14" descr="http://www.usergroup.tv/wp-content/uploads/2012/05/Ugtv.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07958" y="5750393"/>
            <a:ext cx="3656245" cy="11407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9917507"/>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34032" y="205721"/>
            <a:ext cx="11942504" cy="1192834"/>
          </a:xfrm>
        </p:spPr>
        <p:txBody>
          <a:bodyPr/>
          <a:lstStyle/>
          <a:p>
            <a:r>
              <a:rPr lang="en-US" dirty="0"/>
              <a:t>Leader Election</a:t>
            </a:r>
          </a:p>
        </p:txBody>
      </p:sp>
      <p:sp>
        <p:nvSpPr>
          <p:cNvPr id="3" name="Rectangle 2"/>
          <p:cNvSpPr/>
          <p:nvPr/>
        </p:nvSpPr>
        <p:spPr bwMode="auto">
          <a:xfrm>
            <a:off x="3221686" y="2042169"/>
            <a:ext cx="1256015" cy="865927"/>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 name="Rectangle 4"/>
          <p:cNvSpPr/>
          <p:nvPr/>
        </p:nvSpPr>
        <p:spPr bwMode="auto">
          <a:xfrm>
            <a:off x="3221686" y="2908095"/>
            <a:ext cx="1256015" cy="273519"/>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 name="TextBox 5"/>
          <p:cNvSpPr txBox="1"/>
          <p:nvPr/>
        </p:nvSpPr>
        <p:spPr>
          <a:xfrm>
            <a:off x="3286670" y="2980015"/>
            <a:ext cx="1116648" cy="129682"/>
          </a:xfrm>
          <a:prstGeom prst="rect">
            <a:avLst/>
          </a:prstGeom>
          <a:noFill/>
        </p:spPr>
        <p:txBody>
          <a:bodyPr wrap="none" lIns="0" tIns="0" rIns="0" bIns="0" rtlCol="0" anchor="ctr" anchorCtr="0">
            <a:spAutoFit/>
          </a:bodyPr>
          <a:lstStyle/>
          <a:p>
            <a:pPr algn="ctr" defTabSz="951304">
              <a:lnSpc>
                <a:spcPct val="90000"/>
              </a:lnSpc>
              <a:spcAft>
                <a:spcPts val="612"/>
              </a:spcAft>
              <a:defRPr/>
            </a:pPr>
            <a:r>
              <a:rPr lang="en-US" sz="918" dirty="0">
                <a:gradFill>
                  <a:gsLst>
                    <a:gs pos="9735">
                      <a:srgbClr val="353535"/>
                    </a:gs>
                    <a:gs pos="36283">
                      <a:srgbClr val="353535"/>
                    </a:gs>
                  </a:gsLst>
                  <a:lin ang="5400000" scaled="0"/>
                </a:gradFill>
                <a:cs typeface="Segoe UI" panose="020B0502040204020203" pitchFamily="34" charset="0"/>
              </a:rPr>
              <a:t>BlobDistributedMutex</a:t>
            </a:r>
          </a:p>
        </p:txBody>
      </p:sp>
      <p:grpSp>
        <p:nvGrpSpPr>
          <p:cNvPr id="7" name="Group 4"/>
          <p:cNvGrpSpPr>
            <a:grpSpLocks noChangeAspect="1"/>
          </p:cNvGrpSpPr>
          <p:nvPr/>
        </p:nvGrpSpPr>
        <p:grpSpPr bwMode="auto">
          <a:xfrm>
            <a:off x="3586209" y="2188485"/>
            <a:ext cx="526968" cy="573293"/>
            <a:chOff x="2276" y="1480"/>
            <a:chExt cx="182" cy="198"/>
          </a:xfrm>
        </p:grpSpPr>
        <p:sp>
          <p:nvSpPr>
            <p:cNvPr id="8" name="Line 5"/>
            <p:cNvSpPr>
              <a:spLocks noChangeShapeType="1"/>
            </p:cNvSpPr>
            <p:nvPr/>
          </p:nvSpPr>
          <p:spPr bwMode="auto">
            <a:xfrm>
              <a:off x="2384" y="1618"/>
              <a:ext cx="4" cy="10"/>
            </a:xfrm>
            <a:prstGeom prst="line">
              <a:avLst/>
            </a:prstGeom>
            <a:noFill/>
            <a:ln w="381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9" name="Line 6"/>
            <p:cNvSpPr>
              <a:spLocks noChangeShapeType="1"/>
            </p:cNvSpPr>
            <p:nvPr/>
          </p:nvSpPr>
          <p:spPr bwMode="auto">
            <a:xfrm>
              <a:off x="2346" y="1530"/>
              <a:ext cx="5" cy="12"/>
            </a:xfrm>
            <a:prstGeom prst="line">
              <a:avLst/>
            </a:prstGeom>
            <a:noFill/>
            <a:ln w="381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10" name="Line 7"/>
            <p:cNvSpPr>
              <a:spLocks noChangeShapeType="1"/>
            </p:cNvSpPr>
            <p:nvPr/>
          </p:nvSpPr>
          <p:spPr bwMode="auto">
            <a:xfrm flipH="1">
              <a:off x="2346" y="1618"/>
              <a:ext cx="5" cy="10"/>
            </a:xfrm>
            <a:prstGeom prst="line">
              <a:avLst/>
            </a:prstGeom>
            <a:noFill/>
            <a:ln w="381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11" name="Line 8"/>
            <p:cNvSpPr>
              <a:spLocks noChangeShapeType="1"/>
            </p:cNvSpPr>
            <p:nvPr/>
          </p:nvSpPr>
          <p:spPr bwMode="auto">
            <a:xfrm flipH="1">
              <a:off x="2384" y="1530"/>
              <a:ext cx="4" cy="12"/>
            </a:xfrm>
            <a:prstGeom prst="line">
              <a:avLst/>
            </a:prstGeom>
            <a:noFill/>
            <a:ln w="381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12" name="Line 9"/>
            <p:cNvSpPr>
              <a:spLocks noChangeShapeType="1"/>
            </p:cNvSpPr>
            <p:nvPr/>
          </p:nvSpPr>
          <p:spPr bwMode="auto">
            <a:xfrm>
              <a:off x="2406" y="1595"/>
              <a:ext cx="11" cy="5"/>
            </a:xfrm>
            <a:prstGeom prst="line">
              <a:avLst/>
            </a:prstGeom>
            <a:noFill/>
            <a:ln w="381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13" name="Line 10"/>
            <p:cNvSpPr>
              <a:spLocks noChangeShapeType="1"/>
            </p:cNvSpPr>
            <p:nvPr/>
          </p:nvSpPr>
          <p:spPr bwMode="auto">
            <a:xfrm>
              <a:off x="2318" y="1558"/>
              <a:ext cx="10" cy="7"/>
            </a:xfrm>
            <a:prstGeom prst="line">
              <a:avLst/>
            </a:prstGeom>
            <a:noFill/>
            <a:ln w="381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14" name="Line 11"/>
            <p:cNvSpPr>
              <a:spLocks noChangeShapeType="1"/>
            </p:cNvSpPr>
            <p:nvPr/>
          </p:nvSpPr>
          <p:spPr bwMode="auto">
            <a:xfrm flipV="1">
              <a:off x="2406" y="1558"/>
              <a:ext cx="11" cy="7"/>
            </a:xfrm>
            <a:prstGeom prst="line">
              <a:avLst/>
            </a:prstGeom>
            <a:noFill/>
            <a:ln w="381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15" name="Line 12"/>
            <p:cNvSpPr>
              <a:spLocks noChangeShapeType="1"/>
            </p:cNvSpPr>
            <p:nvPr/>
          </p:nvSpPr>
          <p:spPr bwMode="auto">
            <a:xfrm flipV="1">
              <a:off x="2318" y="1595"/>
              <a:ext cx="10" cy="5"/>
            </a:xfrm>
            <a:prstGeom prst="line">
              <a:avLst/>
            </a:prstGeom>
            <a:noFill/>
            <a:ln w="381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16" name="Oval 13"/>
            <p:cNvSpPr>
              <a:spLocks noChangeArrowheads="1"/>
            </p:cNvSpPr>
            <p:nvPr/>
          </p:nvSpPr>
          <p:spPr bwMode="auto">
            <a:xfrm>
              <a:off x="2330" y="1542"/>
              <a:ext cx="74" cy="76"/>
            </a:xfrm>
            <a:prstGeom prst="ellipse">
              <a:avLst/>
            </a:prstGeom>
            <a:noFill/>
            <a:ln w="381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17" name="Freeform 14"/>
            <p:cNvSpPr>
              <a:spLocks/>
            </p:cNvSpPr>
            <p:nvPr/>
          </p:nvSpPr>
          <p:spPr bwMode="auto">
            <a:xfrm>
              <a:off x="2276" y="1492"/>
              <a:ext cx="66" cy="176"/>
            </a:xfrm>
            <a:custGeom>
              <a:avLst/>
              <a:gdLst>
                <a:gd name="T0" fmla="*/ 32 w 32"/>
                <a:gd name="T1" fmla="*/ 85 h 85"/>
                <a:gd name="T2" fmla="*/ 0 w 32"/>
                <a:gd name="T3" fmla="*/ 42 h 85"/>
                <a:gd name="T4" fmla="*/ 32 w 32"/>
                <a:gd name="T5" fmla="*/ 0 h 85"/>
              </a:gdLst>
              <a:ahLst/>
              <a:cxnLst>
                <a:cxn ang="0">
                  <a:pos x="T0" y="T1"/>
                </a:cxn>
                <a:cxn ang="0">
                  <a:pos x="T2" y="T3"/>
                </a:cxn>
                <a:cxn ang="0">
                  <a:pos x="T4" y="T5"/>
                </a:cxn>
              </a:cxnLst>
              <a:rect l="0" t="0" r="r" b="b"/>
              <a:pathLst>
                <a:path w="32" h="85">
                  <a:moveTo>
                    <a:pt x="32" y="85"/>
                  </a:moveTo>
                  <a:cubicBezTo>
                    <a:pt x="14" y="79"/>
                    <a:pt x="0" y="62"/>
                    <a:pt x="0" y="42"/>
                  </a:cubicBezTo>
                  <a:cubicBezTo>
                    <a:pt x="0" y="22"/>
                    <a:pt x="14" y="5"/>
                    <a:pt x="32" y="0"/>
                  </a:cubicBezTo>
                </a:path>
              </a:pathLst>
            </a:custGeom>
            <a:noFill/>
            <a:ln w="381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18" name="Freeform 15"/>
            <p:cNvSpPr>
              <a:spLocks/>
            </p:cNvSpPr>
            <p:nvPr/>
          </p:nvSpPr>
          <p:spPr bwMode="auto">
            <a:xfrm>
              <a:off x="2392" y="1492"/>
              <a:ext cx="66" cy="176"/>
            </a:xfrm>
            <a:custGeom>
              <a:avLst/>
              <a:gdLst>
                <a:gd name="T0" fmla="*/ 0 w 32"/>
                <a:gd name="T1" fmla="*/ 0 h 85"/>
                <a:gd name="T2" fmla="*/ 32 w 32"/>
                <a:gd name="T3" fmla="*/ 42 h 85"/>
                <a:gd name="T4" fmla="*/ 0 w 32"/>
                <a:gd name="T5" fmla="*/ 85 h 85"/>
              </a:gdLst>
              <a:ahLst/>
              <a:cxnLst>
                <a:cxn ang="0">
                  <a:pos x="T0" y="T1"/>
                </a:cxn>
                <a:cxn ang="0">
                  <a:pos x="T2" y="T3"/>
                </a:cxn>
                <a:cxn ang="0">
                  <a:pos x="T4" y="T5"/>
                </a:cxn>
              </a:cxnLst>
              <a:rect l="0" t="0" r="r" b="b"/>
              <a:pathLst>
                <a:path w="32" h="85">
                  <a:moveTo>
                    <a:pt x="0" y="0"/>
                  </a:moveTo>
                  <a:cubicBezTo>
                    <a:pt x="18" y="5"/>
                    <a:pt x="32" y="22"/>
                    <a:pt x="32" y="42"/>
                  </a:cubicBezTo>
                  <a:cubicBezTo>
                    <a:pt x="32" y="62"/>
                    <a:pt x="18" y="79"/>
                    <a:pt x="0" y="85"/>
                  </a:cubicBezTo>
                </a:path>
              </a:pathLst>
            </a:custGeom>
            <a:noFill/>
            <a:ln w="381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19" name="Freeform 16"/>
            <p:cNvSpPr>
              <a:spLocks/>
            </p:cNvSpPr>
            <p:nvPr/>
          </p:nvSpPr>
          <p:spPr bwMode="auto">
            <a:xfrm>
              <a:off x="2392" y="1480"/>
              <a:ext cx="31" cy="41"/>
            </a:xfrm>
            <a:custGeom>
              <a:avLst/>
              <a:gdLst>
                <a:gd name="T0" fmla="*/ 8 w 31"/>
                <a:gd name="T1" fmla="*/ 41 h 41"/>
                <a:gd name="T2" fmla="*/ 0 w 31"/>
                <a:gd name="T3" fmla="*/ 8 h 41"/>
                <a:gd name="T4" fmla="*/ 31 w 31"/>
                <a:gd name="T5" fmla="*/ 0 h 41"/>
              </a:gdLst>
              <a:ahLst/>
              <a:cxnLst>
                <a:cxn ang="0">
                  <a:pos x="T0" y="T1"/>
                </a:cxn>
                <a:cxn ang="0">
                  <a:pos x="T2" y="T3"/>
                </a:cxn>
                <a:cxn ang="0">
                  <a:pos x="T4" y="T5"/>
                </a:cxn>
              </a:cxnLst>
              <a:rect l="0" t="0" r="r" b="b"/>
              <a:pathLst>
                <a:path w="31" h="41">
                  <a:moveTo>
                    <a:pt x="8" y="41"/>
                  </a:moveTo>
                  <a:lnTo>
                    <a:pt x="0" y="8"/>
                  </a:lnTo>
                  <a:lnTo>
                    <a:pt x="31" y="0"/>
                  </a:lnTo>
                </a:path>
              </a:pathLst>
            </a:custGeom>
            <a:noFill/>
            <a:ln w="381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20" name="Freeform 17"/>
            <p:cNvSpPr>
              <a:spLocks/>
            </p:cNvSpPr>
            <p:nvPr/>
          </p:nvSpPr>
          <p:spPr bwMode="auto">
            <a:xfrm>
              <a:off x="2311" y="1637"/>
              <a:ext cx="31" cy="41"/>
            </a:xfrm>
            <a:custGeom>
              <a:avLst/>
              <a:gdLst>
                <a:gd name="T0" fmla="*/ 23 w 31"/>
                <a:gd name="T1" fmla="*/ 0 h 41"/>
                <a:gd name="T2" fmla="*/ 31 w 31"/>
                <a:gd name="T3" fmla="*/ 33 h 41"/>
                <a:gd name="T4" fmla="*/ 0 w 31"/>
                <a:gd name="T5" fmla="*/ 41 h 41"/>
              </a:gdLst>
              <a:ahLst/>
              <a:cxnLst>
                <a:cxn ang="0">
                  <a:pos x="T0" y="T1"/>
                </a:cxn>
                <a:cxn ang="0">
                  <a:pos x="T2" y="T3"/>
                </a:cxn>
                <a:cxn ang="0">
                  <a:pos x="T4" y="T5"/>
                </a:cxn>
              </a:cxnLst>
              <a:rect l="0" t="0" r="r" b="b"/>
              <a:pathLst>
                <a:path w="31" h="41">
                  <a:moveTo>
                    <a:pt x="23" y="0"/>
                  </a:moveTo>
                  <a:lnTo>
                    <a:pt x="31" y="33"/>
                  </a:lnTo>
                  <a:lnTo>
                    <a:pt x="0" y="41"/>
                  </a:lnTo>
                </a:path>
              </a:pathLst>
            </a:custGeom>
            <a:noFill/>
            <a:ln w="381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grpSp>
      <p:sp>
        <p:nvSpPr>
          <p:cNvPr id="21" name="Rectangle 20"/>
          <p:cNvSpPr/>
          <p:nvPr/>
        </p:nvSpPr>
        <p:spPr bwMode="auto">
          <a:xfrm>
            <a:off x="3221686" y="3587150"/>
            <a:ext cx="1256015" cy="865927"/>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 name="Rectangle 21"/>
          <p:cNvSpPr/>
          <p:nvPr/>
        </p:nvSpPr>
        <p:spPr bwMode="auto">
          <a:xfrm>
            <a:off x="3221686" y="4453076"/>
            <a:ext cx="1256015" cy="273519"/>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3" name="TextBox 22"/>
          <p:cNvSpPr txBox="1"/>
          <p:nvPr/>
        </p:nvSpPr>
        <p:spPr>
          <a:xfrm>
            <a:off x="3286670" y="4524996"/>
            <a:ext cx="1116648" cy="129682"/>
          </a:xfrm>
          <a:prstGeom prst="rect">
            <a:avLst/>
          </a:prstGeom>
          <a:noFill/>
        </p:spPr>
        <p:txBody>
          <a:bodyPr wrap="none" lIns="0" tIns="0" rIns="0" bIns="0" rtlCol="0" anchor="ctr" anchorCtr="0">
            <a:spAutoFit/>
          </a:bodyPr>
          <a:lstStyle/>
          <a:p>
            <a:pPr algn="ctr" defTabSz="951304">
              <a:lnSpc>
                <a:spcPct val="90000"/>
              </a:lnSpc>
              <a:spcAft>
                <a:spcPts val="612"/>
              </a:spcAft>
              <a:defRPr/>
            </a:pPr>
            <a:r>
              <a:rPr lang="en-US" sz="918" dirty="0">
                <a:gradFill>
                  <a:gsLst>
                    <a:gs pos="9735">
                      <a:srgbClr val="353535"/>
                    </a:gs>
                    <a:gs pos="36283">
                      <a:srgbClr val="353535"/>
                    </a:gs>
                  </a:gsLst>
                  <a:lin ang="5400000" scaled="0"/>
                </a:gradFill>
                <a:cs typeface="Segoe UI" panose="020B0502040204020203" pitchFamily="34" charset="0"/>
              </a:rPr>
              <a:t>BlobDistributedMutex</a:t>
            </a:r>
          </a:p>
        </p:txBody>
      </p:sp>
      <p:grpSp>
        <p:nvGrpSpPr>
          <p:cNvPr id="24" name="Group 4"/>
          <p:cNvGrpSpPr>
            <a:grpSpLocks noChangeAspect="1"/>
          </p:cNvGrpSpPr>
          <p:nvPr/>
        </p:nvGrpSpPr>
        <p:grpSpPr bwMode="auto">
          <a:xfrm>
            <a:off x="3586209" y="3733466"/>
            <a:ext cx="526968" cy="573293"/>
            <a:chOff x="2276" y="1480"/>
            <a:chExt cx="182" cy="198"/>
          </a:xfrm>
        </p:grpSpPr>
        <p:sp>
          <p:nvSpPr>
            <p:cNvPr id="25" name="Line 5"/>
            <p:cNvSpPr>
              <a:spLocks noChangeShapeType="1"/>
            </p:cNvSpPr>
            <p:nvPr/>
          </p:nvSpPr>
          <p:spPr bwMode="auto">
            <a:xfrm>
              <a:off x="2384" y="1618"/>
              <a:ext cx="4" cy="10"/>
            </a:xfrm>
            <a:prstGeom prst="line">
              <a:avLst/>
            </a:prstGeom>
            <a:noFill/>
            <a:ln w="381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26" name="Line 6"/>
            <p:cNvSpPr>
              <a:spLocks noChangeShapeType="1"/>
            </p:cNvSpPr>
            <p:nvPr/>
          </p:nvSpPr>
          <p:spPr bwMode="auto">
            <a:xfrm>
              <a:off x="2346" y="1530"/>
              <a:ext cx="5" cy="12"/>
            </a:xfrm>
            <a:prstGeom prst="line">
              <a:avLst/>
            </a:prstGeom>
            <a:noFill/>
            <a:ln w="381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27" name="Line 7"/>
            <p:cNvSpPr>
              <a:spLocks noChangeShapeType="1"/>
            </p:cNvSpPr>
            <p:nvPr/>
          </p:nvSpPr>
          <p:spPr bwMode="auto">
            <a:xfrm flipH="1">
              <a:off x="2346" y="1618"/>
              <a:ext cx="5" cy="10"/>
            </a:xfrm>
            <a:prstGeom prst="line">
              <a:avLst/>
            </a:prstGeom>
            <a:noFill/>
            <a:ln w="381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28" name="Line 8"/>
            <p:cNvSpPr>
              <a:spLocks noChangeShapeType="1"/>
            </p:cNvSpPr>
            <p:nvPr/>
          </p:nvSpPr>
          <p:spPr bwMode="auto">
            <a:xfrm flipH="1">
              <a:off x="2384" y="1530"/>
              <a:ext cx="4" cy="12"/>
            </a:xfrm>
            <a:prstGeom prst="line">
              <a:avLst/>
            </a:prstGeom>
            <a:noFill/>
            <a:ln w="381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29" name="Line 9"/>
            <p:cNvSpPr>
              <a:spLocks noChangeShapeType="1"/>
            </p:cNvSpPr>
            <p:nvPr/>
          </p:nvSpPr>
          <p:spPr bwMode="auto">
            <a:xfrm>
              <a:off x="2406" y="1595"/>
              <a:ext cx="11" cy="5"/>
            </a:xfrm>
            <a:prstGeom prst="line">
              <a:avLst/>
            </a:prstGeom>
            <a:noFill/>
            <a:ln w="381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30" name="Line 10"/>
            <p:cNvSpPr>
              <a:spLocks noChangeShapeType="1"/>
            </p:cNvSpPr>
            <p:nvPr/>
          </p:nvSpPr>
          <p:spPr bwMode="auto">
            <a:xfrm>
              <a:off x="2318" y="1558"/>
              <a:ext cx="10" cy="7"/>
            </a:xfrm>
            <a:prstGeom prst="line">
              <a:avLst/>
            </a:prstGeom>
            <a:noFill/>
            <a:ln w="381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31" name="Line 11"/>
            <p:cNvSpPr>
              <a:spLocks noChangeShapeType="1"/>
            </p:cNvSpPr>
            <p:nvPr/>
          </p:nvSpPr>
          <p:spPr bwMode="auto">
            <a:xfrm flipV="1">
              <a:off x="2406" y="1558"/>
              <a:ext cx="11" cy="7"/>
            </a:xfrm>
            <a:prstGeom prst="line">
              <a:avLst/>
            </a:prstGeom>
            <a:noFill/>
            <a:ln w="381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32" name="Line 12"/>
            <p:cNvSpPr>
              <a:spLocks noChangeShapeType="1"/>
            </p:cNvSpPr>
            <p:nvPr/>
          </p:nvSpPr>
          <p:spPr bwMode="auto">
            <a:xfrm flipV="1">
              <a:off x="2318" y="1595"/>
              <a:ext cx="10" cy="5"/>
            </a:xfrm>
            <a:prstGeom prst="line">
              <a:avLst/>
            </a:prstGeom>
            <a:noFill/>
            <a:ln w="381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33" name="Oval 13"/>
            <p:cNvSpPr>
              <a:spLocks noChangeArrowheads="1"/>
            </p:cNvSpPr>
            <p:nvPr/>
          </p:nvSpPr>
          <p:spPr bwMode="auto">
            <a:xfrm>
              <a:off x="2330" y="1542"/>
              <a:ext cx="74" cy="76"/>
            </a:xfrm>
            <a:prstGeom prst="ellipse">
              <a:avLst/>
            </a:prstGeom>
            <a:noFill/>
            <a:ln w="381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34" name="Freeform 14"/>
            <p:cNvSpPr>
              <a:spLocks/>
            </p:cNvSpPr>
            <p:nvPr/>
          </p:nvSpPr>
          <p:spPr bwMode="auto">
            <a:xfrm>
              <a:off x="2276" y="1492"/>
              <a:ext cx="66" cy="176"/>
            </a:xfrm>
            <a:custGeom>
              <a:avLst/>
              <a:gdLst>
                <a:gd name="T0" fmla="*/ 32 w 32"/>
                <a:gd name="T1" fmla="*/ 85 h 85"/>
                <a:gd name="T2" fmla="*/ 0 w 32"/>
                <a:gd name="T3" fmla="*/ 42 h 85"/>
                <a:gd name="T4" fmla="*/ 32 w 32"/>
                <a:gd name="T5" fmla="*/ 0 h 85"/>
              </a:gdLst>
              <a:ahLst/>
              <a:cxnLst>
                <a:cxn ang="0">
                  <a:pos x="T0" y="T1"/>
                </a:cxn>
                <a:cxn ang="0">
                  <a:pos x="T2" y="T3"/>
                </a:cxn>
                <a:cxn ang="0">
                  <a:pos x="T4" y="T5"/>
                </a:cxn>
              </a:cxnLst>
              <a:rect l="0" t="0" r="r" b="b"/>
              <a:pathLst>
                <a:path w="32" h="85">
                  <a:moveTo>
                    <a:pt x="32" y="85"/>
                  </a:moveTo>
                  <a:cubicBezTo>
                    <a:pt x="14" y="79"/>
                    <a:pt x="0" y="62"/>
                    <a:pt x="0" y="42"/>
                  </a:cubicBezTo>
                  <a:cubicBezTo>
                    <a:pt x="0" y="22"/>
                    <a:pt x="14" y="5"/>
                    <a:pt x="32" y="0"/>
                  </a:cubicBezTo>
                </a:path>
              </a:pathLst>
            </a:custGeom>
            <a:noFill/>
            <a:ln w="381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35" name="Freeform 15"/>
            <p:cNvSpPr>
              <a:spLocks/>
            </p:cNvSpPr>
            <p:nvPr/>
          </p:nvSpPr>
          <p:spPr bwMode="auto">
            <a:xfrm>
              <a:off x="2392" y="1492"/>
              <a:ext cx="66" cy="176"/>
            </a:xfrm>
            <a:custGeom>
              <a:avLst/>
              <a:gdLst>
                <a:gd name="T0" fmla="*/ 0 w 32"/>
                <a:gd name="T1" fmla="*/ 0 h 85"/>
                <a:gd name="T2" fmla="*/ 32 w 32"/>
                <a:gd name="T3" fmla="*/ 42 h 85"/>
                <a:gd name="T4" fmla="*/ 0 w 32"/>
                <a:gd name="T5" fmla="*/ 85 h 85"/>
              </a:gdLst>
              <a:ahLst/>
              <a:cxnLst>
                <a:cxn ang="0">
                  <a:pos x="T0" y="T1"/>
                </a:cxn>
                <a:cxn ang="0">
                  <a:pos x="T2" y="T3"/>
                </a:cxn>
                <a:cxn ang="0">
                  <a:pos x="T4" y="T5"/>
                </a:cxn>
              </a:cxnLst>
              <a:rect l="0" t="0" r="r" b="b"/>
              <a:pathLst>
                <a:path w="32" h="85">
                  <a:moveTo>
                    <a:pt x="0" y="0"/>
                  </a:moveTo>
                  <a:cubicBezTo>
                    <a:pt x="18" y="5"/>
                    <a:pt x="32" y="22"/>
                    <a:pt x="32" y="42"/>
                  </a:cubicBezTo>
                  <a:cubicBezTo>
                    <a:pt x="32" y="62"/>
                    <a:pt x="18" y="79"/>
                    <a:pt x="0" y="85"/>
                  </a:cubicBezTo>
                </a:path>
              </a:pathLst>
            </a:custGeom>
            <a:noFill/>
            <a:ln w="381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36" name="Freeform 16"/>
            <p:cNvSpPr>
              <a:spLocks/>
            </p:cNvSpPr>
            <p:nvPr/>
          </p:nvSpPr>
          <p:spPr bwMode="auto">
            <a:xfrm>
              <a:off x="2392" y="1480"/>
              <a:ext cx="31" cy="41"/>
            </a:xfrm>
            <a:custGeom>
              <a:avLst/>
              <a:gdLst>
                <a:gd name="T0" fmla="*/ 8 w 31"/>
                <a:gd name="T1" fmla="*/ 41 h 41"/>
                <a:gd name="T2" fmla="*/ 0 w 31"/>
                <a:gd name="T3" fmla="*/ 8 h 41"/>
                <a:gd name="T4" fmla="*/ 31 w 31"/>
                <a:gd name="T5" fmla="*/ 0 h 41"/>
              </a:gdLst>
              <a:ahLst/>
              <a:cxnLst>
                <a:cxn ang="0">
                  <a:pos x="T0" y="T1"/>
                </a:cxn>
                <a:cxn ang="0">
                  <a:pos x="T2" y="T3"/>
                </a:cxn>
                <a:cxn ang="0">
                  <a:pos x="T4" y="T5"/>
                </a:cxn>
              </a:cxnLst>
              <a:rect l="0" t="0" r="r" b="b"/>
              <a:pathLst>
                <a:path w="31" h="41">
                  <a:moveTo>
                    <a:pt x="8" y="41"/>
                  </a:moveTo>
                  <a:lnTo>
                    <a:pt x="0" y="8"/>
                  </a:lnTo>
                  <a:lnTo>
                    <a:pt x="31" y="0"/>
                  </a:lnTo>
                </a:path>
              </a:pathLst>
            </a:custGeom>
            <a:noFill/>
            <a:ln w="381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37" name="Freeform 17"/>
            <p:cNvSpPr>
              <a:spLocks/>
            </p:cNvSpPr>
            <p:nvPr/>
          </p:nvSpPr>
          <p:spPr bwMode="auto">
            <a:xfrm>
              <a:off x="2311" y="1637"/>
              <a:ext cx="31" cy="41"/>
            </a:xfrm>
            <a:custGeom>
              <a:avLst/>
              <a:gdLst>
                <a:gd name="T0" fmla="*/ 23 w 31"/>
                <a:gd name="T1" fmla="*/ 0 h 41"/>
                <a:gd name="T2" fmla="*/ 31 w 31"/>
                <a:gd name="T3" fmla="*/ 33 h 41"/>
                <a:gd name="T4" fmla="*/ 0 w 31"/>
                <a:gd name="T5" fmla="*/ 41 h 41"/>
              </a:gdLst>
              <a:ahLst/>
              <a:cxnLst>
                <a:cxn ang="0">
                  <a:pos x="T0" y="T1"/>
                </a:cxn>
                <a:cxn ang="0">
                  <a:pos x="T2" y="T3"/>
                </a:cxn>
                <a:cxn ang="0">
                  <a:pos x="T4" y="T5"/>
                </a:cxn>
              </a:cxnLst>
              <a:rect l="0" t="0" r="r" b="b"/>
              <a:pathLst>
                <a:path w="31" h="41">
                  <a:moveTo>
                    <a:pt x="23" y="0"/>
                  </a:moveTo>
                  <a:lnTo>
                    <a:pt x="31" y="33"/>
                  </a:lnTo>
                  <a:lnTo>
                    <a:pt x="0" y="41"/>
                  </a:lnTo>
                </a:path>
              </a:pathLst>
            </a:custGeom>
            <a:noFill/>
            <a:ln w="381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grpSp>
      <p:sp>
        <p:nvSpPr>
          <p:cNvPr id="38" name="Rectangle 37"/>
          <p:cNvSpPr/>
          <p:nvPr/>
        </p:nvSpPr>
        <p:spPr bwMode="auto">
          <a:xfrm>
            <a:off x="3221686" y="5359239"/>
            <a:ext cx="1256015" cy="865927"/>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9" name="Rectangle 38"/>
          <p:cNvSpPr/>
          <p:nvPr/>
        </p:nvSpPr>
        <p:spPr bwMode="auto">
          <a:xfrm>
            <a:off x="3221686" y="6225165"/>
            <a:ext cx="1256015" cy="273519"/>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0" name="TextBox 39"/>
          <p:cNvSpPr txBox="1"/>
          <p:nvPr/>
        </p:nvSpPr>
        <p:spPr>
          <a:xfrm>
            <a:off x="3286670" y="6297085"/>
            <a:ext cx="1116648" cy="129682"/>
          </a:xfrm>
          <a:prstGeom prst="rect">
            <a:avLst/>
          </a:prstGeom>
          <a:noFill/>
        </p:spPr>
        <p:txBody>
          <a:bodyPr wrap="none" lIns="0" tIns="0" rIns="0" bIns="0" rtlCol="0" anchor="ctr" anchorCtr="0">
            <a:spAutoFit/>
          </a:bodyPr>
          <a:lstStyle/>
          <a:p>
            <a:pPr algn="ctr" defTabSz="951304">
              <a:lnSpc>
                <a:spcPct val="90000"/>
              </a:lnSpc>
              <a:spcAft>
                <a:spcPts val="612"/>
              </a:spcAft>
              <a:defRPr/>
            </a:pPr>
            <a:r>
              <a:rPr lang="en-US" sz="918" dirty="0">
                <a:gradFill>
                  <a:gsLst>
                    <a:gs pos="9735">
                      <a:srgbClr val="353535"/>
                    </a:gs>
                    <a:gs pos="36283">
                      <a:srgbClr val="353535"/>
                    </a:gs>
                  </a:gsLst>
                  <a:lin ang="5400000" scaled="0"/>
                </a:gradFill>
                <a:cs typeface="Segoe UI" panose="020B0502040204020203" pitchFamily="34" charset="0"/>
              </a:rPr>
              <a:t>BlobDistributedMutex</a:t>
            </a:r>
          </a:p>
        </p:txBody>
      </p:sp>
      <p:grpSp>
        <p:nvGrpSpPr>
          <p:cNvPr id="41" name="Group 4"/>
          <p:cNvGrpSpPr>
            <a:grpSpLocks noChangeAspect="1"/>
          </p:cNvGrpSpPr>
          <p:nvPr/>
        </p:nvGrpSpPr>
        <p:grpSpPr bwMode="auto">
          <a:xfrm>
            <a:off x="3586209" y="5505555"/>
            <a:ext cx="526968" cy="573293"/>
            <a:chOff x="2276" y="1480"/>
            <a:chExt cx="182" cy="198"/>
          </a:xfrm>
        </p:grpSpPr>
        <p:sp>
          <p:nvSpPr>
            <p:cNvPr id="42" name="Line 5"/>
            <p:cNvSpPr>
              <a:spLocks noChangeShapeType="1"/>
            </p:cNvSpPr>
            <p:nvPr/>
          </p:nvSpPr>
          <p:spPr bwMode="auto">
            <a:xfrm>
              <a:off x="2384" y="1618"/>
              <a:ext cx="4" cy="10"/>
            </a:xfrm>
            <a:prstGeom prst="line">
              <a:avLst/>
            </a:prstGeom>
            <a:noFill/>
            <a:ln w="381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43" name="Line 6"/>
            <p:cNvSpPr>
              <a:spLocks noChangeShapeType="1"/>
            </p:cNvSpPr>
            <p:nvPr/>
          </p:nvSpPr>
          <p:spPr bwMode="auto">
            <a:xfrm>
              <a:off x="2346" y="1530"/>
              <a:ext cx="5" cy="12"/>
            </a:xfrm>
            <a:prstGeom prst="line">
              <a:avLst/>
            </a:prstGeom>
            <a:noFill/>
            <a:ln w="381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44" name="Line 7"/>
            <p:cNvSpPr>
              <a:spLocks noChangeShapeType="1"/>
            </p:cNvSpPr>
            <p:nvPr/>
          </p:nvSpPr>
          <p:spPr bwMode="auto">
            <a:xfrm flipH="1">
              <a:off x="2346" y="1618"/>
              <a:ext cx="5" cy="10"/>
            </a:xfrm>
            <a:prstGeom prst="line">
              <a:avLst/>
            </a:prstGeom>
            <a:noFill/>
            <a:ln w="381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45" name="Line 8"/>
            <p:cNvSpPr>
              <a:spLocks noChangeShapeType="1"/>
            </p:cNvSpPr>
            <p:nvPr/>
          </p:nvSpPr>
          <p:spPr bwMode="auto">
            <a:xfrm flipH="1">
              <a:off x="2384" y="1530"/>
              <a:ext cx="4" cy="12"/>
            </a:xfrm>
            <a:prstGeom prst="line">
              <a:avLst/>
            </a:prstGeom>
            <a:noFill/>
            <a:ln w="381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46" name="Line 9"/>
            <p:cNvSpPr>
              <a:spLocks noChangeShapeType="1"/>
            </p:cNvSpPr>
            <p:nvPr/>
          </p:nvSpPr>
          <p:spPr bwMode="auto">
            <a:xfrm>
              <a:off x="2406" y="1595"/>
              <a:ext cx="11" cy="5"/>
            </a:xfrm>
            <a:prstGeom prst="line">
              <a:avLst/>
            </a:prstGeom>
            <a:noFill/>
            <a:ln w="381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47" name="Line 10"/>
            <p:cNvSpPr>
              <a:spLocks noChangeShapeType="1"/>
            </p:cNvSpPr>
            <p:nvPr/>
          </p:nvSpPr>
          <p:spPr bwMode="auto">
            <a:xfrm>
              <a:off x="2318" y="1558"/>
              <a:ext cx="10" cy="7"/>
            </a:xfrm>
            <a:prstGeom prst="line">
              <a:avLst/>
            </a:prstGeom>
            <a:noFill/>
            <a:ln w="381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48" name="Line 11"/>
            <p:cNvSpPr>
              <a:spLocks noChangeShapeType="1"/>
            </p:cNvSpPr>
            <p:nvPr/>
          </p:nvSpPr>
          <p:spPr bwMode="auto">
            <a:xfrm flipV="1">
              <a:off x="2406" y="1558"/>
              <a:ext cx="11" cy="7"/>
            </a:xfrm>
            <a:prstGeom prst="line">
              <a:avLst/>
            </a:prstGeom>
            <a:noFill/>
            <a:ln w="381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49" name="Line 12"/>
            <p:cNvSpPr>
              <a:spLocks noChangeShapeType="1"/>
            </p:cNvSpPr>
            <p:nvPr/>
          </p:nvSpPr>
          <p:spPr bwMode="auto">
            <a:xfrm flipV="1">
              <a:off x="2318" y="1595"/>
              <a:ext cx="10" cy="5"/>
            </a:xfrm>
            <a:prstGeom prst="line">
              <a:avLst/>
            </a:prstGeom>
            <a:noFill/>
            <a:ln w="381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50" name="Oval 13"/>
            <p:cNvSpPr>
              <a:spLocks noChangeArrowheads="1"/>
            </p:cNvSpPr>
            <p:nvPr/>
          </p:nvSpPr>
          <p:spPr bwMode="auto">
            <a:xfrm>
              <a:off x="2330" y="1542"/>
              <a:ext cx="74" cy="76"/>
            </a:xfrm>
            <a:prstGeom prst="ellipse">
              <a:avLst/>
            </a:prstGeom>
            <a:noFill/>
            <a:ln w="381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51" name="Freeform 14"/>
            <p:cNvSpPr>
              <a:spLocks/>
            </p:cNvSpPr>
            <p:nvPr/>
          </p:nvSpPr>
          <p:spPr bwMode="auto">
            <a:xfrm>
              <a:off x="2276" y="1492"/>
              <a:ext cx="66" cy="176"/>
            </a:xfrm>
            <a:custGeom>
              <a:avLst/>
              <a:gdLst>
                <a:gd name="T0" fmla="*/ 32 w 32"/>
                <a:gd name="T1" fmla="*/ 85 h 85"/>
                <a:gd name="T2" fmla="*/ 0 w 32"/>
                <a:gd name="T3" fmla="*/ 42 h 85"/>
                <a:gd name="T4" fmla="*/ 32 w 32"/>
                <a:gd name="T5" fmla="*/ 0 h 85"/>
              </a:gdLst>
              <a:ahLst/>
              <a:cxnLst>
                <a:cxn ang="0">
                  <a:pos x="T0" y="T1"/>
                </a:cxn>
                <a:cxn ang="0">
                  <a:pos x="T2" y="T3"/>
                </a:cxn>
                <a:cxn ang="0">
                  <a:pos x="T4" y="T5"/>
                </a:cxn>
              </a:cxnLst>
              <a:rect l="0" t="0" r="r" b="b"/>
              <a:pathLst>
                <a:path w="32" h="85">
                  <a:moveTo>
                    <a:pt x="32" y="85"/>
                  </a:moveTo>
                  <a:cubicBezTo>
                    <a:pt x="14" y="79"/>
                    <a:pt x="0" y="62"/>
                    <a:pt x="0" y="42"/>
                  </a:cubicBezTo>
                  <a:cubicBezTo>
                    <a:pt x="0" y="22"/>
                    <a:pt x="14" y="5"/>
                    <a:pt x="32" y="0"/>
                  </a:cubicBezTo>
                </a:path>
              </a:pathLst>
            </a:custGeom>
            <a:noFill/>
            <a:ln w="381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52" name="Freeform 15"/>
            <p:cNvSpPr>
              <a:spLocks/>
            </p:cNvSpPr>
            <p:nvPr/>
          </p:nvSpPr>
          <p:spPr bwMode="auto">
            <a:xfrm>
              <a:off x="2392" y="1492"/>
              <a:ext cx="66" cy="176"/>
            </a:xfrm>
            <a:custGeom>
              <a:avLst/>
              <a:gdLst>
                <a:gd name="T0" fmla="*/ 0 w 32"/>
                <a:gd name="T1" fmla="*/ 0 h 85"/>
                <a:gd name="T2" fmla="*/ 32 w 32"/>
                <a:gd name="T3" fmla="*/ 42 h 85"/>
                <a:gd name="T4" fmla="*/ 0 w 32"/>
                <a:gd name="T5" fmla="*/ 85 h 85"/>
              </a:gdLst>
              <a:ahLst/>
              <a:cxnLst>
                <a:cxn ang="0">
                  <a:pos x="T0" y="T1"/>
                </a:cxn>
                <a:cxn ang="0">
                  <a:pos x="T2" y="T3"/>
                </a:cxn>
                <a:cxn ang="0">
                  <a:pos x="T4" y="T5"/>
                </a:cxn>
              </a:cxnLst>
              <a:rect l="0" t="0" r="r" b="b"/>
              <a:pathLst>
                <a:path w="32" h="85">
                  <a:moveTo>
                    <a:pt x="0" y="0"/>
                  </a:moveTo>
                  <a:cubicBezTo>
                    <a:pt x="18" y="5"/>
                    <a:pt x="32" y="22"/>
                    <a:pt x="32" y="42"/>
                  </a:cubicBezTo>
                  <a:cubicBezTo>
                    <a:pt x="32" y="62"/>
                    <a:pt x="18" y="79"/>
                    <a:pt x="0" y="85"/>
                  </a:cubicBezTo>
                </a:path>
              </a:pathLst>
            </a:custGeom>
            <a:noFill/>
            <a:ln w="381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53" name="Freeform 16"/>
            <p:cNvSpPr>
              <a:spLocks/>
            </p:cNvSpPr>
            <p:nvPr/>
          </p:nvSpPr>
          <p:spPr bwMode="auto">
            <a:xfrm>
              <a:off x="2392" y="1480"/>
              <a:ext cx="31" cy="41"/>
            </a:xfrm>
            <a:custGeom>
              <a:avLst/>
              <a:gdLst>
                <a:gd name="T0" fmla="*/ 8 w 31"/>
                <a:gd name="T1" fmla="*/ 41 h 41"/>
                <a:gd name="T2" fmla="*/ 0 w 31"/>
                <a:gd name="T3" fmla="*/ 8 h 41"/>
                <a:gd name="T4" fmla="*/ 31 w 31"/>
                <a:gd name="T5" fmla="*/ 0 h 41"/>
              </a:gdLst>
              <a:ahLst/>
              <a:cxnLst>
                <a:cxn ang="0">
                  <a:pos x="T0" y="T1"/>
                </a:cxn>
                <a:cxn ang="0">
                  <a:pos x="T2" y="T3"/>
                </a:cxn>
                <a:cxn ang="0">
                  <a:pos x="T4" y="T5"/>
                </a:cxn>
              </a:cxnLst>
              <a:rect l="0" t="0" r="r" b="b"/>
              <a:pathLst>
                <a:path w="31" h="41">
                  <a:moveTo>
                    <a:pt x="8" y="41"/>
                  </a:moveTo>
                  <a:lnTo>
                    <a:pt x="0" y="8"/>
                  </a:lnTo>
                  <a:lnTo>
                    <a:pt x="31" y="0"/>
                  </a:lnTo>
                </a:path>
              </a:pathLst>
            </a:custGeom>
            <a:noFill/>
            <a:ln w="381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54" name="Freeform 17"/>
            <p:cNvSpPr>
              <a:spLocks/>
            </p:cNvSpPr>
            <p:nvPr/>
          </p:nvSpPr>
          <p:spPr bwMode="auto">
            <a:xfrm>
              <a:off x="2311" y="1637"/>
              <a:ext cx="31" cy="41"/>
            </a:xfrm>
            <a:custGeom>
              <a:avLst/>
              <a:gdLst>
                <a:gd name="T0" fmla="*/ 23 w 31"/>
                <a:gd name="T1" fmla="*/ 0 h 41"/>
                <a:gd name="T2" fmla="*/ 31 w 31"/>
                <a:gd name="T3" fmla="*/ 33 h 41"/>
                <a:gd name="T4" fmla="*/ 0 w 31"/>
                <a:gd name="T5" fmla="*/ 41 h 41"/>
              </a:gdLst>
              <a:ahLst/>
              <a:cxnLst>
                <a:cxn ang="0">
                  <a:pos x="T0" y="T1"/>
                </a:cxn>
                <a:cxn ang="0">
                  <a:pos x="T2" y="T3"/>
                </a:cxn>
                <a:cxn ang="0">
                  <a:pos x="T4" y="T5"/>
                </a:cxn>
              </a:cxnLst>
              <a:rect l="0" t="0" r="r" b="b"/>
              <a:pathLst>
                <a:path w="31" h="41">
                  <a:moveTo>
                    <a:pt x="23" y="0"/>
                  </a:moveTo>
                  <a:lnTo>
                    <a:pt x="31" y="33"/>
                  </a:lnTo>
                  <a:lnTo>
                    <a:pt x="0" y="41"/>
                  </a:lnTo>
                </a:path>
              </a:pathLst>
            </a:custGeom>
            <a:noFill/>
            <a:ln w="381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grpSp>
      <p:sp>
        <p:nvSpPr>
          <p:cNvPr id="55" name="Rectangle 54"/>
          <p:cNvSpPr/>
          <p:nvPr/>
        </p:nvSpPr>
        <p:spPr bwMode="auto">
          <a:xfrm>
            <a:off x="8208115" y="3755141"/>
            <a:ext cx="1256015" cy="865927"/>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6" name="Rectangle 55"/>
          <p:cNvSpPr/>
          <p:nvPr/>
        </p:nvSpPr>
        <p:spPr bwMode="auto">
          <a:xfrm>
            <a:off x="8208115" y="4621067"/>
            <a:ext cx="1256015" cy="273519"/>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7" name="TextBox 56"/>
          <p:cNvSpPr txBox="1"/>
          <p:nvPr/>
        </p:nvSpPr>
        <p:spPr>
          <a:xfrm>
            <a:off x="8651670" y="4672494"/>
            <a:ext cx="368903" cy="172909"/>
          </a:xfrm>
          <a:prstGeom prst="rect">
            <a:avLst/>
          </a:prstGeom>
          <a:noFill/>
        </p:spPr>
        <p:txBody>
          <a:bodyPr wrap="none" lIns="0" tIns="0" rIns="0" bIns="0" rtlCol="0">
            <a:spAutoFit/>
          </a:bodyPr>
          <a:lstStyle/>
          <a:p>
            <a:pPr algn="ctr" defTabSz="951304">
              <a:lnSpc>
                <a:spcPct val="90000"/>
              </a:lnSpc>
              <a:spcAft>
                <a:spcPts val="612"/>
              </a:spcAft>
              <a:defRPr/>
            </a:pPr>
            <a:r>
              <a:rPr lang="en-US" sz="1224" dirty="0">
                <a:gradFill>
                  <a:gsLst>
                    <a:gs pos="9735">
                      <a:srgbClr val="353535"/>
                    </a:gs>
                    <a:gs pos="36283">
                      <a:srgbClr val="353535"/>
                    </a:gs>
                  </a:gsLst>
                  <a:lin ang="5400000" scaled="0"/>
                </a:gradFill>
                <a:cs typeface="Segoe UI" panose="020B0502040204020203" pitchFamily="34" charset="0"/>
              </a:rPr>
              <a:t>BLOB</a:t>
            </a:r>
          </a:p>
        </p:txBody>
      </p:sp>
      <p:grpSp>
        <p:nvGrpSpPr>
          <p:cNvPr id="58" name="Group 57"/>
          <p:cNvGrpSpPr/>
          <p:nvPr/>
        </p:nvGrpSpPr>
        <p:grpSpPr>
          <a:xfrm>
            <a:off x="8677957" y="3971392"/>
            <a:ext cx="316328" cy="427568"/>
            <a:chOff x="6904037" y="2156892"/>
            <a:chExt cx="310154" cy="419222"/>
          </a:xfrm>
        </p:grpSpPr>
        <p:grpSp>
          <p:nvGrpSpPr>
            <p:cNvPr id="59" name="Group 20"/>
            <p:cNvGrpSpPr>
              <a:grpSpLocks noChangeAspect="1"/>
            </p:cNvGrpSpPr>
            <p:nvPr/>
          </p:nvGrpSpPr>
          <p:grpSpPr bwMode="auto">
            <a:xfrm>
              <a:off x="6904037" y="2156892"/>
              <a:ext cx="310154" cy="419222"/>
              <a:chOff x="3824" y="2081"/>
              <a:chExt cx="182" cy="246"/>
            </a:xfrm>
          </p:grpSpPr>
          <p:sp>
            <p:nvSpPr>
              <p:cNvPr id="61" name="Freeform 21"/>
              <p:cNvSpPr>
                <a:spLocks/>
              </p:cNvSpPr>
              <p:nvPr/>
            </p:nvSpPr>
            <p:spPr bwMode="auto">
              <a:xfrm>
                <a:off x="3824" y="2081"/>
                <a:ext cx="182" cy="246"/>
              </a:xfrm>
              <a:custGeom>
                <a:avLst/>
                <a:gdLst>
                  <a:gd name="T0" fmla="*/ 182 w 182"/>
                  <a:gd name="T1" fmla="*/ 246 h 246"/>
                  <a:gd name="T2" fmla="*/ 182 w 182"/>
                  <a:gd name="T3" fmla="*/ 58 h 246"/>
                  <a:gd name="T4" fmla="*/ 124 w 182"/>
                  <a:gd name="T5" fmla="*/ 0 h 246"/>
                  <a:gd name="T6" fmla="*/ 0 w 182"/>
                  <a:gd name="T7" fmla="*/ 0 h 246"/>
                  <a:gd name="T8" fmla="*/ 0 w 182"/>
                  <a:gd name="T9" fmla="*/ 246 h 246"/>
                  <a:gd name="T10" fmla="*/ 182 w 182"/>
                  <a:gd name="T11" fmla="*/ 246 h 246"/>
                </a:gdLst>
                <a:ahLst/>
                <a:cxnLst>
                  <a:cxn ang="0">
                    <a:pos x="T0" y="T1"/>
                  </a:cxn>
                  <a:cxn ang="0">
                    <a:pos x="T2" y="T3"/>
                  </a:cxn>
                  <a:cxn ang="0">
                    <a:pos x="T4" y="T5"/>
                  </a:cxn>
                  <a:cxn ang="0">
                    <a:pos x="T6" y="T7"/>
                  </a:cxn>
                  <a:cxn ang="0">
                    <a:pos x="T8" y="T9"/>
                  </a:cxn>
                  <a:cxn ang="0">
                    <a:pos x="T10" y="T11"/>
                  </a:cxn>
                </a:cxnLst>
                <a:rect l="0" t="0" r="r" b="b"/>
                <a:pathLst>
                  <a:path w="182" h="246">
                    <a:moveTo>
                      <a:pt x="182" y="246"/>
                    </a:moveTo>
                    <a:lnTo>
                      <a:pt x="182" y="58"/>
                    </a:lnTo>
                    <a:lnTo>
                      <a:pt x="124" y="0"/>
                    </a:lnTo>
                    <a:lnTo>
                      <a:pt x="0" y="0"/>
                    </a:lnTo>
                    <a:lnTo>
                      <a:pt x="0" y="246"/>
                    </a:lnTo>
                    <a:lnTo>
                      <a:pt x="182" y="246"/>
                    </a:lnTo>
                    <a:close/>
                  </a:path>
                </a:pathLst>
              </a:custGeom>
              <a:noFill/>
              <a:ln w="349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62" name="Freeform 22"/>
              <p:cNvSpPr>
                <a:spLocks/>
              </p:cNvSpPr>
              <p:nvPr/>
            </p:nvSpPr>
            <p:spPr bwMode="auto">
              <a:xfrm>
                <a:off x="3945" y="2081"/>
                <a:ext cx="61" cy="61"/>
              </a:xfrm>
              <a:custGeom>
                <a:avLst/>
                <a:gdLst>
                  <a:gd name="T0" fmla="*/ 0 w 66"/>
                  <a:gd name="T1" fmla="*/ 0 h 66"/>
                  <a:gd name="T2" fmla="*/ 0 w 66"/>
                  <a:gd name="T3" fmla="*/ 66 h 66"/>
                  <a:gd name="T4" fmla="*/ 66 w 66"/>
                  <a:gd name="T5" fmla="*/ 66 h 66"/>
                </a:gdLst>
                <a:ahLst/>
                <a:cxnLst>
                  <a:cxn ang="0">
                    <a:pos x="T0" y="T1"/>
                  </a:cxn>
                  <a:cxn ang="0">
                    <a:pos x="T2" y="T3"/>
                  </a:cxn>
                  <a:cxn ang="0">
                    <a:pos x="T4" y="T5"/>
                  </a:cxn>
                </a:cxnLst>
                <a:rect l="0" t="0" r="r" b="b"/>
                <a:pathLst>
                  <a:path w="66" h="66">
                    <a:moveTo>
                      <a:pt x="0" y="0"/>
                    </a:moveTo>
                    <a:lnTo>
                      <a:pt x="0" y="66"/>
                    </a:lnTo>
                    <a:lnTo>
                      <a:pt x="66" y="66"/>
                    </a:lnTo>
                  </a:path>
                </a:pathLst>
              </a:custGeom>
              <a:noFill/>
              <a:ln w="349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grpSp>
        <p:sp>
          <p:nvSpPr>
            <p:cNvPr id="60" name="TextBox 59"/>
            <p:cNvSpPr txBox="1"/>
            <p:nvPr/>
          </p:nvSpPr>
          <p:spPr>
            <a:xfrm>
              <a:off x="6997398" y="2332330"/>
              <a:ext cx="125034" cy="219804"/>
            </a:xfrm>
            <a:prstGeom prst="rect">
              <a:avLst/>
            </a:prstGeom>
            <a:noFill/>
          </p:spPr>
          <p:txBody>
            <a:bodyPr wrap="none" lIns="0" tIns="0" rIns="0" bIns="0" rtlCol="0">
              <a:spAutoFit/>
            </a:bodyPr>
            <a:lstStyle/>
            <a:p>
              <a:pPr defTabSz="951304">
                <a:lnSpc>
                  <a:spcPct val="70000"/>
                </a:lnSpc>
                <a:defRPr/>
              </a:pPr>
              <a:r>
                <a:rPr lang="en-US" sz="1020" b="1" kern="0" dirty="0">
                  <a:gradFill>
                    <a:gsLst>
                      <a:gs pos="2655">
                        <a:srgbClr val="FFFFFF"/>
                      </a:gs>
                      <a:gs pos="11000">
                        <a:srgbClr val="FFFFFF"/>
                      </a:gs>
                    </a:gsLst>
                    <a:lin ang="5400000" scaled="0"/>
                  </a:gradFill>
                  <a:latin typeface="Segoe Pro Semibold" panose="020B0702040504020203" pitchFamily="34" charset="0"/>
                </a:rPr>
                <a:t>10</a:t>
              </a:r>
              <a:br>
                <a:rPr lang="en-US" sz="1020" b="1" kern="0" dirty="0">
                  <a:gradFill>
                    <a:gsLst>
                      <a:gs pos="2655">
                        <a:srgbClr val="FFFFFF"/>
                      </a:gs>
                      <a:gs pos="11000">
                        <a:srgbClr val="FFFFFF"/>
                      </a:gs>
                    </a:gsLst>
                    <a:lin ang="5400000" scaled="0"/>
                  </a:gradFill>
                  <a:latin typeface="Segoe Pro Semibold" panose="020B0702040504020203" pitchFamily="34" charset="0"/>
                </a:rPr>
              </a:br>
              <a:r>
                <a:rPr lang="en-US" sz="1020" b="1" kern="0" dirty="0">
                  <a:gradFill>
                    <a:gsLst>
                      <a:gs pos="2655">
                        <a:srgbClr val="FFFFFF"/>
                      </a:gs>
                      <a:gs pos="11000">
                        <a:srgbClr val="FFFFFF"/>
                      </a:gs>
                    </a:gsLst>
                    <a:lin ang="5400000" scaled="0"/>
                  </a:gradFill>
                  <a:latin typeface="Segoe Pro Semibold" panose="020B0702040504020203" pitchFamily="34" charset="0"/>
                </a:rPr>
                <a:t>01</a:t>
              </a:r>
            </a:p>
          </p:txBody>
        </p:sp>
      </p:grpSp>
      <p:cxnSp>
        <p:nvCxnSpPr>
          <p:cNvPr id="63" name="Straight Connector 62"/>
          <p:cNvCxnSpPr>
            <a:cxnSpLocks/>
          </p:cNvCxnSpPr>
          <p:nvPr/>
        </p:nvCxnSpPr>
        <p:spPr>
          <a:xfrm>
            <a:off x="4683138" y="4322071"/>
            <a:ext cx="2747807" cy="0"/>
          </a:xfrm>
          <a:prstGeom prst="line">
            <a:avLst/>
          </a:prstGeom>
          <a:noFill/>
          <a:ln w="25400" cap="flat" cmpd="sng" algn="ctr">
            <a:solidFill>
              <a:srgbClr val="0078D7"/>
            </a:solidFill>
            <a:prstDash val="solid"/>
            <a:miter lim="800000"/>
            <a:headEnd type="none" w="med" len="med"/>
            <a:tailEnd type="arrow" w="lg" len="sm"/>
          </a:ln>
          <a:effectLst/>
        </p:spPr>
      </p:cxnSp>
      <p:grpSp>
        <p:nvGrpSpPr>
          <p:cNvPr id="64" name="Group 63"/>
          <p:cNvGrpSpPr/>
          <p:nvPr/>
        </p:nvGrpSpPr>
        <p:grpSpPr>
          <a:xfrm>
            <a:off x="7687236" y="4185176"/>
            <a:ext cx="252084" cy="252084"/>
            <a:chOff x="6065837" y="5792084"/>
            <a:chExt cx="350203" cy="350203"/>
          </a:xfrm>
        </p:grpSpPr>
        <p:sp>
          <p:nvSpPr>
            <p:cNvPr id="65" name="Oval 64"/>
            <p:cNvSpPr/>
            <p:nvPr/>
          </p:nvSpPr>
          <p:spPr bwMode="auto">
            <a:xfrm>
              <a:off x="6065837" y="5792084"/>
              <a:ext cx="350203" cy="350203"/>
            </a:xfrm>
            <a:prstGeom prst="ellipse">
              <a:avLst/>
            </a:prstGeom>
            <a:solidFill>
              <a:srgbClr val="E6E6E6"/>
            </a:solidFill>
            <a:ln w="57150" cap="flat">
              <a:solidFill>
                <a:srgbClr val="FF0000"/>
              </a:solidFill>
              <a:prstDash val="solid"/>
              <a:miter lim="800000"/>
              <a:headEnd/>
              <a:tailEnd/>
            </a:ln>
          </p:spPr>
          <p:txBody>
            <a:bodyPr vert="horz" wrap="square" lIns="93260" tIns="46630" rIns="93260" bIns="46630" numCol="1" anchor="t" anchorCtr="0" compatLnSpc="1">
              <a:prstTxWarp prst="textNoShape">
                <a:avLst/>
              </a:prstTxWarp>
            </a:bodyPr>
            <a:lstStyle/>
            <a:p>
              <a:pPr defTabSz="951304">
                <a:defRPr/>
              </a:pPr>
              <a:endParaRPr lang="en-US" sz="1836" dirty="0">
                <a:solidFill>
                  <a:srgbClr val="353535"/>
                </a:solidFill>
                <a:latin typeface="Segoe UI Semilight"/>
              </a:endParaRPr>
            </a:p>
          </p:txBody>
        </p:sp>
        <p:cxnSp>
          <p:nvCxnSpPr>
            <p:cNvPr id="66" name="Straight Connector 65"/>
            <p:cNvCxnSpPr>
              <a:stCxn id="65" idx="1"/>
              <a:endCxn id="65" idx="5"/>
            </p:cNvCxnSpPr>
            <p:nvPr/>
          </p:nvCxnSpPr>
          <p:spPr>
            <a:xfrm>
              <a:off x="6117123" y="5843370"/>
              <a:ext cx="247631" cy="247631"/>
            </a:xfrm>
            <a:prstGeom prst="line">
              <a:avLst/>
            </a:prstGeom>
            <a:noFill/>
            <a:ln w="57150" cap="flat">
              <a:solidFill>
                <a:srgbClr val="FF0000"/>
              </a:solidFill>
              <a:prstDash val="solid"/>
              <a:miter lim="800000"/>
              <a:headEnd/>
              <a:tailEnd/>
            </a:ln>
            <a:extLst>
              <a:ext uri="{909E8E84-426E-40DD-AFC4-6F175D3DCCD1}">
                <a14:hiddenFill xmlns:a14="http://schemas.microsoft.com/office/drawing/2010/main">
                  <a:solidFill>
                    <a:srgbClr val="FFFFFF"/>
                  </a:solidFill>
                </a14:hiddenFill>
              </a:ext>
            </a:extLst>
          </p:spPr>
        </p:cxnSp>
      </p:grpSp>
      <p:sp>
        <p:nvSpPr>
          <p:cNvPr id="67" name="Freeform: Shape 66"/>
          <p:cNvSpPr/>
          <p:nvPr/>
        </p:nvSpPr>
        <p:spPr bwMode="auto">
          <a:xfrm>
            <a:off x="4680618" y="5486995"/>
            <a:ext cx="4143835" cy="481397"/>
          </a:xfrm>
          <a:custGeom>
            <a:avLst/>
            <a:gdLst>
              <a:gd name="connsiteX0" fmla="*/ 0 w 4062952"/>
              <a:gd name="connsiteY0" fmla="*/ 942681 h 942681"/>
              <a:gd name="connsiteX1" fmla="*/ 4062952 w 4062952"/>
              <a:gd name="connsiteY1" fmla="*/ 942681 h 942681"/>
              <a:gd name="connsiteX2" fmla="*/ 4062952 w 4062952"/>
              <a:gd name="connsiteY2" fmla="*/ 0 h 942681"/>
            </a:gdLst>
            <a:ahLst/>
            <a:cxnLst>
              <a:cxn ang="0">
                <a:pos x="connsiteX0" y="connsiteY0"/>
              </a:cxn>
              <a:cxn ang="0">
                <a:pos x="connsiteX1" y="connsiteY1"/>
              </a:cxn>
              <a:cxn ang="0">
                <a:pos x="connsiteX2" y="connsiteY2"/>
              </a:cxn>
            </a:cxnLst>
            <a:rect l="l" t="t" r="r" b="b"/>
            <a:pathLst>
              <a:path w="4062952" h="942681">
                <a:moveTo>
                  <a:pt x="0" y="942681"/>
                </a:moveTo>
                <a:lnTo>
                  <a:pt x="4062952" y="942681"/>
                </a:lnTo>
                <a:lnTo>
                  <a:pt x="4062952" y="0"/>
                </a:lnTo>
              </a:path>
            </a:pathLst>
          </a:custGeom>
          <a:noFill/>
          <a:ln w="25400" cap="flat" cmpd="sng" algn="ctr">
            <a:solidFill>
              <a:srgbClr val="0078D7"/>
            </a:solidFill>
            <a:prstDash val="solid"/>
            <a:miter lim="800000"/>
            <a:headEnd type="none" w="med" len="med"/>
            <a:tailEnd type="arrow" w="lg" len="sm"/>
          </a:ln>
          <a:effectLst/>
        </p:spPr>
        <p:txBody>
          <a:bodyPr rtlCol="0" anchor="ctr"/>
          <a:lstStyle/>
          <a:p>
            <a:pPr algn="ctr" defTabSz="951304">
              <a:defRPr/>
            </a:pPr>
            <a:endParaRPr lang="en-US" sz="1836" kern="0" dirty="0">
              <a:solidFill>
                <a:srgbClr val="FFFFFF"/>
              </a:solidFill>
              <a:latin typeface="Segoe UI Semilight"/>
            </a:endParaRPr>
          </a:p>
        </p:txBody>
      </p:sp>
      <p:grpSp>
        <p:nvGrpSpPr>
          <p:cNvPr id="68" name="Group 67"/>
          <p:cNvGrpSpPr/>
          <p:nvPr/>
        </p:nvGrpSpPr>
        <p:grpSpPr>
          <a:xfrm>
            <a:off x="8698411" y="5076817"/>
            <a:ext cx="252084" cy="252084"/>
            <a:chOff x="6065837" y="5792084"/>
            <a:chExt cx="350203" cy="350203"/>
          </a:xfrm>
        </p:grpSpPr>
        <p:sp>
          <p:nvSpPr>
            <p:cNvPr id="69" name="Oval 68"/>
            <p:cNvSpPr/>
            <p:nvPr/>
          </p:nvSpPr>
          <p:spPr bwMode="auto">
            <a:xfrm>
              <a:off x="6065837" y="5792084"/>
              <a:ext cx="350203" cy="350203"/>
            </a:xfrm>
            <a:prstGeom prst="ellipse">
              <a:avLst/>
            </a:prstGeom>
            <a:solidFill>
              <a:srgbClr val="E6E6E6"/>
            </a:solidFill>
            <a:ln w="57150" cap="flat">
              <a:solidFill>
                <a:srgbClr val="FF0000"/>
              </a:solidFill>
              <a:prstDash val="solid"/>
              <a:miter lim="800000"/>
              <a:headEnd/>
              <a:tailEnd/>
            </a:ln>
          </p:spPr>
          <p:txBody>
            <a:bodyPr vert="horz" wrap="square" lIns="93260" tIns="46630" rIns="93260" bIns="46630" numCol="1" anchor="t" anchorCtr="0" compatLnSpc="1">
              <a:prstTxWarp prst="textNoShape">
                <a:avLst/>
              </a:prstTxWarp>
            </a:bodyPr>
            <a:lstStyle/>
            <a:p>
              <a:pPr defTabSz="951304">
                <a:defRPr/>
              </a:pPr>
              <a:endParaRPr lang="en-US" sz="1836" dirty="0">
                <a:solidFill>
                  <a:srgbClr val="353535"/>
                </a:solidFill>
                <a:latin typeface="Segoe UI Semilight"/>
              </a:endParaRPr>
            </a:p>
          </p:txBody>
        </p:sp>
        <p:cxnSp>
          <p:nvCxnSpPr>
            <p:cNvPr id="70" name="Straight Connector 69"/>
            <p:cNvCxnSpPr>
              <a:stCxn id="69" idx="1"/>
              <a:endCxn id="69" idx="5"/>
            </p:cNvCxnSpPr>
            <p:nvPr/>
          </p:nvCxnSpPr>
          <p:spPr>
            <a:xfrm>
              <a:off x="6117123" y="5843370"/>
              <a:ext cx="247631" cy="247631"/>
            </a:xfrm>
            <a:prstGeom prst="line">
              <a:avLst/>
            </a:prstGeom>
            <a:noFill/>
            <a:ln w="57150" cap="flat">
              <a:solidFill>
                <a:srgbClr val="FF0000"/>
              </a:solidFill>
              <a:prstDash val="solid"/>
              <a:miter lim="800000"/>
              <a:headEnd/>
              <a:tailEnd/>
            </a:ln>
            <a:extLst>
              <a:ext uri="{909E8E84-426E-40DD-AFC4-6F175D3DCCD1}">
                <a14:hiddenFill xmlns:a14="http://schemas.microsoft.com/office/drawing/2010/main">
                  <a:solidFill>
                    <a:srgbClr val="FFFFFF"/>
                  </a:solidFill>
                </a14:hiddenFill>
              </a:ext>
            </a:extLst>
          </p:spPr>
        </p:cxnSp>
      </p:grpSp>
      <p:sp>
        <p:nvSpPr>
          <p:cNvPr id="71" name="Oval 70"/>
          <p:cNvSpPr/>
          <p:nvPr/>
        </p:nvSpPr>
        <p:spPr bwMode="auto">
          <a:xfrm>
            <a:off x="7656865" y="5046414"/>
            <a:ext cx="312825" cy="312825"/>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0" tIns="18652" rIns="0" bIns="0"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1428" kern="0" dirty="0">
                <a:gradFill>
                  <a:gsLst>
                    <a:gs pos="0">
                      <a:srgbClr val="FFFFFF"/>
                    </a:gs>
                    <a:gs pos="100000">
                      <a:srgbClr val="FFFFFF"/>
                    </a:gs>
                  </a:gsLst>
                  <a:lin ang="5400000" scaled="0"/>
                </a:gradFill>
                <a:latin typeface="Segoe Pro Semibold" panose="020B0702040504020203" pitchFamily="34" charset="0"/>
                <a:ea typeface="Segoe UI" pitchFamily="34" charset="0"/>
                <a:cs typeface="Segoe UI" pitchFamily="34" charset="0"/>
              </a:rPr>
              <a:t>2</a:t>
            </a:r>
          </a:p>
        </p:txBody>
      </p:sp>
      <p:sp>
        <p:nvSpPr>
          <p:cNvPr id="72" name="Freeform: Shape 71"/>
          <p:cNvSpPr/>
          <p:nvPr/>
        </p:nvSpPr>
        <p:spPr bwMode="auto">
          <a:xfrm>
            <a:off x="2471800" y="2535935"/>
            <a:ext cx="605711" cy="3432457"/>
          </a:xfrm>
          <a:custGeom>
            <a:avLst/>
            <a:gdLst>
              <a:gd name="connsiteX0" fmla="*/ 584462 w 593888"/>
              <a:gd name="connsiteY0" fmla="*/ 0 h 3525625"/>
              <a:gd name="connsiteX1" fmla="*/ 0 w 593888"/>
              <a:gd name="connsiteY1" fmla="*/ 0 h 3525625"/>
              <a:gd name="connsiteX2" fmla="*/ 0 w 593888"/>
              <a:gd name="connsiteY2" fmla="*/ 3525625 h 3525625"/>
              <a:gd name="connsiteX3" fmla="*/ 593888 w 593888"/>
              <a:gd name="connsiteY3" fmla="*/ 3525625 h 3525625"/>
            </a:gdLst>
            <a:ahLst/>
            <a:cxnLst>
              <a:cxn ang="0">
                <a:pos x="connsiteX0" y="connsiteY0"/>
              </a:cxn>
              <a:cxn ang="0">
                <a:pos x="connsiteX1" y="connsiteY1"/>
              </a:cxn>
              <a:cxn ang="0">
                <a:pos x="connsiteX2" y="connsiteY2"/>
              </a:cxn>
              <a:cxn ang="0">
                <a:pos x="connsiteX3" y="connsiteY3"/>
              </a:cxn>
            </a:cxnLst>
            <a:rect l="l" t="t" r="r" b="b"/>
            <a:pathLst>
              <a:path w="593888" h="3525625">
                <a:moveTo>
                  <a:pt x="584462" y="0"/>
                </a:moveTo>
                <a:lnTo>
                  <a:pt x="0" y="0"/>
                </a:lnTo>
                <a:lnTo>
                  <a:pt x="0" y="3525625"/>
                </a:lnTo>
                <a:lnTo>
                  <a:pt x="593888" y="3525625"/>
                </a:lnTo>
              </a:path>
            </a:pathLst>
          </a:custGeom>
          <a:noFill/>
          <a:ln w="25400" cap="flat" cmpd="sng" algn="ctr">
            <a:solidFill>
              <a:srgbClr val="0078D7"/>
            </a:solidFill>
            <a:prstDash val="solid"/>
            <a:miter lim="800000"/>
            <a:headEnd type="none" w="med" len="med"/>
            <a:tailEnd type="arrow" w="lg" len="sm"/>
          </a:ln>
          <a:effectLst/>
        </p:spPr>
        <p:txBody>
          <a:bodyPr rtlCol="0" anchor="ctr"/>
          <a:lstStyle/>
          <a:p>
            <a:pPr algn="ctr" defTabSz="951304">
              <a:defRPr/>
            </a:pPr>
            <a:endParaRPr lang="en-US" sz="1836" kern="0" dirty="0">
              <a:solidFill>
                <a:srgbClr val="FFFFFF"/>
              </a:solidFill>
              <a:latin typeface="Segoe UI Semilight"/>
            </a:endParaRPr>
          </a:p>
        </p:txBody>
      </p:sp>
      <p:sp>
        <p:nvSpPr>
          <p:cNvPr id="73" name="Freeform: Shape 72"/>
          <p:cNvSpPr/>
          <p:nvPr/>
        </p:nvSpPr>
        <p:spPr bwMode="auto">
          <a:xfrm flipH="1">
            <a:off x="4680618" y="2908096"/>
            <a:ext cx="605711" cy="1125414"/>
          </a:xfrm>
          <a:custGeom>
            <a:avLst/>
            <a:gdLst>
              <a:gd name="connsiteX0" fmla="*/ 584462 w 593888"/>
              <a:gd name="connsiteY0" fmla="*/ 0 h 3525625"/>
              <a:gd name="connsiteX1" fmla="*/ 0 w 593888"/>
              <a:gd name="connsiteY1" fmla="*/ 0 h 3525625"/>
              <a:gd name="connsiteX2" fmla="*/ 0 w 593888"/>
              <a:gd name="connsiteY2" fmla="*/ 3525625 h 3525625"/>
              <a:gd name="connsiteX3" fmla="*/ 593888 w 593888"/>
              <a:gd name="connsiteY3" fmla="*/ 3525625 h 3525625"/>
            </a:gdLst>
            <a:ahLst/>
            <a:cxnLst>
              <a:cxn ang="0">
                <a:pos x="connsiteX0" y="connsiteY0"/>
              </a:cxn>
              <a:cxn ang="0">
                <a:pos x="connsiteX1" y="connsiteY1"/>
              </a:cxn>
              <a:cxn ang="0">
                <a:pos x="connsiteX2" y="connsiteY2"/>
              </a:cxn>
              <a:cxn ang="0">
                <a:pos x="connsiteX3" y="connsiteY3"/>
              </a:cxn>
            </a:cxnLst>
            <a:rect l="l" t="t" r="r" b="b"/>
            <a:pathLst>
              <a:path w="593888" h="3525625">
                <a:moveTo>
                  <a:pt x="584462" y="0"/>
                </a:moveTo>
                <a:lnTo>
                  <a:pt x="0" y="0"/>
                </a:lnTo>
                <a:lnTo>
                  <a:pt x="0" y="3525625"/>
                </a:lnTo>
                <a:lnTo>
                  <a:pt x="593888" y="3525625"/>
                </a:lnTo>
              </a:path>
            </a:pathLst>
          </a:custGeom>
          <a:noFill/>
          <a:ln w="25400" cap="flat" cmpd="sng" algn="ctr">
            <a:solidFill>
              <a:srgbClr val="0078D7"/>
            </a:solidFill>
            <a:prstDash val="solid"/>
            <a:miter lim="800000"/>
            <a:headEnd type="none" w="med" len="med"/>
            <a:tailEnd type="arrow" w="lg" len="sm"/>
          </a:ln>
          <a:effectLst/>
        </p:spPr>
        <p:txBody>
          <a:bodyPr rtlCol="0" anchor="ctr"/>
          <a:lstStyle/>
          <a:p>
            <a:pPr algn="ctr" defTabSz="951304">
              <a:defRPr/>
            </a:pPr>
            <a:endParaRPr lang="en-US" sz="1836" kern="0" dirty="0">
              <a:solidFill>
                <a:srgbClr val="FFFFFF"/>
              </a:solidFill>
              <a:latin typeface="Segoe UI Semilight"/>
            </a:endParaRPr>
          </a:p>
        </p:txBody>
      </p:sp>
      <p:sp>
        <p:nvSpPr>
          <p:cNvPr id="74" name="Freeform: Shape 73"/>
          <p:cNvSpPr/>
          <p:nvPr/>
        </p:nvSpPr>
        <p:spPr bwMode="auto">
          <a:xfrm flipV="1">
            <a:off x="4680617" y="2298942"/>
            <a:ext cx="4143835" cy="1314477"/>
          </a:xfrm>
          <a:custGeom>
            <a:avLst/>
            <a:gdLst>
              <a:gd name="connsiteX0" fmla="*/ 0 w 4062952"/>
              <a:gd name="connsiteY0" fmla="*/ 942681 h 942681"/>
              <a:gd name="connsiteX1" fmla="*/ 4062952 w 4062952"/>
              <a:gd name="connsiteY1" fmla="*/ 942681 h 942681"/>
              <a:gd name="connsiteX2" fmla="*/ 4062952 w 4062952"/>
              <a:gd name="connsiteY2" fmla="*/ 0 h 942681"/>
            </a:gdLst>
            <a:ahLst/>
            <a:cxnLst>
              <a:cxn ang="0">
                <a:pos x="connsiteX0" y="connsiteY0"/>
              </a:cxn>
              <a:cxn ang="0">
                <a:pos x="connsiteX1" y="connsiteY1"/>
              </a:cxn>
              <a:cxn ang="0">
                <a:pos x="connsiteX2" y="connsiteY2"/>
              </a:cxn>
            </a:cxnLst>
            <a:rect l="l" t="t" r="r" b="b"/>
            <a:pathLst>
              <a:path w="4062952" h="942681">
                <a:moveTo>
                  <a:pt x="0" y="942681"/>
                </a:moveTo>
                <a:lnTo>
                  <a:pt x="4062952" y="942681"/>
                </a:lnTo>
                <a:lnTo>
                  <a:pt x="4062952" y="0"/>
                </a:lnTo>
              </a:path>
            </a:pathLst>
          </a:custGeom>
          <a:noFill/>
          <a:ln w="25400" cap="flat" cmpd="sng" algn="ctr">
            <a:solidFill>
              <a:srgbClr val="0078D7"/>
            </a:solidFill>
            <a:prstDash val="solid"/>
            <a:miter lim="800000"/>
            <a:headEnd type="none" w="med" len="med"/>
            <a:tailEnd type="arrow" w="lg" len="sm"/>
          </a:ln>
          <a:effectLst/>
        </p:spPr>
        <p:txBody>
          <a:bodyPr rtlCol="0" anchor="ctr"/>
          <a:lstStyle/>
          <a:p>
            <a:pPr algn="ctr" defTabSz="951304">
              <a:defRPr/>
            </a:pPr>
            <a:endParaRPr lang="en-US" sz="1836" kern="0" dirty="0">
              <a:solidFill>
                <a:srgbClr val="FFFFFF"/>
              </a:solidFill>
              <a:latin typeface="Segoe UI Semilight"/>
            </a:endParaRPr>
          </a:p>
        </p:txBody>
      </p:sp>
      <p:sp>
        <p:nvSpPr>
          <p:cNvPr id="75" name="TextBox 74"/>
          <p:cNvSpPr txBox="1"/>
          <p:nvPr/>
        </p:nvSpPr>
        <p:spPr>
          <a:xfrm>
            <a:off x="3214072" y="4873505"/>
            <a:ext cx="1258754" cy="345817"/>
          </a:xfrm>
          <a:prstGeom prst="rect">
            <a:avLst/>
          </a:prstGeom>
          <a:noFill/>
        </p:spPr>
        <p:txBody>
          <a:bodyPr wrap="none" lIns="0" tIns="0" rIns="0" bIns="0" rtlCol="0" anchor="ctr" anchorCtr="0">
            <a:spAutoFit/>
          </a:bodyPr>
          <a:lstStyle/>
          <a:p>
            <a:pPr algn="ctr" defTabSz="951304">
              <a:lnSpc>
                <a:spcPct val="90000"/>
              </a:lnSpc>
              <a:spcAft>
                <a:spcPts val="612"/>
              </a:spcAft>
              <a:defRPr/>
            </a:pPr>
            <a:r>
              <a:rPr lang="en-US" sz="1224" dirty="0">
                <a:gradFill>
                  <a:gsLst>
                    <a:gs pos="65487">
                      <a:srgbClr val="0078D7"/>
                    </a:gs>
                    <a:gs pos="54000">
                      <a:srgbClr val="0078D7"/>
                    </a:gs>
                  </a:gsLst>
                  <a:lin ang="5400000" scaled="0"/>
                </a:gradFill>
                <a:latin typeface="Segoe Pro Semibold" panose="020B0702040504020203" pitchFamily="34" charset="0"/>
              </a:rPr>
              <a:t>SUBORDINATE</a:t>
            </a:r>
            <a:br>
              <a:rPr lang="en-US" sz="1224" dirty="0">
                <a:gradFill>
                  <a:gsLst>
                    <a:gs pos="65487">
                      <a:srgbClr val="0078D7"/>
                    </a:gs>
                    <a:gs pos="54000">
                      <a:srgbClr val="0078D7"/>
                    </a:gs>
                  </a:gsLst>
                  <a:lin ang="5400000" scaled="0"/>
                </a:gradFill>
                <a:latin typeface="Segoe Pro Semibold" panose="020B0702040504020203" pitchFamily="34" charset="0"/>
              </a:rPr>
            </a:br>
            <a:r>
              <a:rPr lang="en-US" sz="1224" dirty="0">
                <a:gradFill>
                  <a:gsLst>
                    <a:gs pos="65487">
                      <a:srgbClr val="0078D7"/>
                    </a:gs>
                    <a:gs pos="54000">
                      <a:srgbClr val="0078D7"/>
                    </a:gs>
                  </a:gsLst>
                  <a:lin ang="5400000" scaled="0"/>
                </a:gradFill>
                <a:latin typeface="Segoe Pro Semibold" panose="020B0702040504020203" pitchFamily="34" charset="0"/>
              </a:rPr>
              <a:t>ROLE INSTANCES</a:t>
            </a:r>
          </a:p>
        </p:txBody>
      </p:sp>
      <p:sp>
        <p:nvSpPr>
          <p:cNvPr id="76" name="Oval 75"/>
          <p:cNvSpPr/>
          <p:nvPr/>
        </p:nvSpPr>
        <p:spPr bwMode="auto">
          <a:xfrm>
            <a:off x="8548050" y="2136634"/>
            <a:ext cx="552804" cy="552804"/>
          </a:xfrm>
          <a:prstGeom prst="ellipse">
            <a:avLst/>
          </a:prstGeom>
          <a:solidFill>
            <a:srgbClr val="E6E6E6"/>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7" name="Oval 76"/>
          <p:cNvSpPr/>
          <p:nvPr/>
        </p:nvSpPr>
        <p:spPr bwMode="auto">
          <a:xfrm>
            <a:off x="4677490" y="2446116"/>
            <a:ext cx="312825" cy="312825"/>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0" tIns="18652" rIns="0" bIns="0"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1428" kern="0" dirty="0">
                <a:gradFill>
                  <a:gsLst>
                    <a:gs pos="0">
                      <a:srgbClr val="FFFFFF"/>
                    </a:gs>
                    <a:gs pos="100000">
                      <a:srgbClr val="FFFFFF"/>
                    </a:gs>
                  </a:gsLst>
                  <a:lin ang="5400000" scaled="0"/>
                </a:gradFill>
                <a:latin typeface="Segoe Pro Semibold" panose="020B0702040504020203" pitchFamily="34" charset="0"/>
                <a:ea typeface="Segoe UI" pitchFamily="34" charset="0"/>
                <a:cs typeface="Segoe UI" pitchFamily="34" charset="0"/>
              </a:rPr>
              <a:t>3</a:t>
            </a:r>
          </a:p>
        </p:txBody>
      </p:sp>
      <p:sp>
        <p:nvSpPr>
          <p:cNvPr id="78" name="Oval 77"/>
          <p:cNvSpPr/>
          <p:nvPr/>
        </p:nvSpPr>
        <p:spPr bwMode="auto">
          <a:xfrm>
            <a:off x="7118120" y="1875466"/>
            <a:ext cx="312825" cy="312825"/>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0" tIns="18652" rIns="0" bIns="0"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1428" kern="0" dirty="0">
                <a:gradFill>
                  <a:gsLst>
                    <a:gs pos="0">
                      <a:srgbClr val="FFFFFF"/>
                    </a:gs>
                    <a:gs pos="100000">
                      <a:srgbClr val="FFFFFF"/>
                    </a:gs>
                  </a:gsLst>
                  <a:lin ang="5400000" scaled="0"/>
                </a:gradFill>
                <a:latin typeface="Segoe Pro Semibold" panose="020B0702040504020203" pitchFamily="34" charset="0"/>
                <a:ea typeface="Segoe UI" pitchFamily="34" charset="0"/>
                <a:cs typeface="Segoe UI" pitchFamily="34" charset="0"/>
              </a:rPr>
              <a:t>1</a:t>
            </a:r>
          </a:p>
        </p:txBody>
      </p:sp>
      <p:sp>
        <p:nvSpPr>
          <p:cNvPr id="79" name="Oval 78"/>
          <p:cNvSpPr/>
          <p:nvPr/>
        </p:nvSpPr>
        <p:spPr bwMode="auto">
          <a:xfrm>
            <a:off x="9239538" y="2256625"/>
            <a:ext cx="312825" cy="312825"/>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0" tIns="18652" rIns="0" bIns="0"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1428" kern="0" dirty="0">
                <a:gradFill>
                  <a:gsLst>
                    <a:gs pos="0">
                      <a:srgbClr val="FFFFFF"/>
                    </a:gs>
                    <a:gs pos="100000">
                      <a:srgbClr val="FFFFFF"/>
                    </a:gs>
                  </a:gsLst>
                  <a:lin ang="5400000" scaled="0"/>
                </a:gradFill>
                <a:latin typeface="Segoe Pro Semibold" panose="020B0702040504020203" pitchFamily="34" charset="0"/>
                <a:ea typeface="Segoe UI" pitchFamily="34" charset="0"/>
                <a:cs typeface="Segoe UI" pitchFamily="34" charset="0"/>
              </a:rPr>
              <a:t>4</a:t>
            </a:r>
          </a:p>
        </p:txBody>
      </p:sp>
      <p:sp>
        <p:nvSpPr>
          <p:cNvPr id="80" name="Arc 79"/>
          <p:cNvSpPr/>
          <p:nvPr/>
        </p:nvSpPr>
        <p:spPr>
          <a:xfrm rot="900000">
            <a:off x="8542154" y="2130739"/>
            <a:ext cx="564596" cy="564596"/>
          </a:xfrm>
          <a:prstGeom prst="arc">
            <a:avLst>
              <a:gd name="adj1" fmla="val 16200000"/>
              <a:gd name="adj2" fmla="val 13568120"/>
            </a:avLst>
          </a:prstGeom>
          <a:solidFill>
            <a:srgbClr val="E6E6E6"/>
          </a:solidFill>
          <a:ln w="25400" cap="flat" cmpd="sng" algn="ctr">
            <a:solidFill>
              <a:srgbClr val="0078D7"/>
            </a:solidFill>
            <a:prstDash val="solid"/>
            <a:miter lim="800000"/>
            <a:headEnd type="none" w="med" len="med"/>
            <a:tailEnd type="arrow" w="lg" len="sm"/>
          </a:ln>
          <a:effec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304">
              <a:defRPr/>
            </a:pPr>
            <a:endParaRPr lang="en-US" sz="1836" kern="0" dirty="0">
              <a:solidFill>
                <a:srgbClr val="FFFFFF"/>
              </a:solidFill>
              <a:latin typeface="Segoe UI Semilight"/>
            </a:endParaRPr>
          </a:p>
        </p:txBody>
      </p:sp>
    </p:spTree>
    <p:extLst>
      <p:ext uri="{BB962C8B-B14F-4D97-AF65-F5344CB8AC3E}">
        <p14:creationId xmlns:p14="http://schemas.microsoft.com/office/powerpoint/2010/main" val="284330775"/>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Wrap up</a:t>
            </a:r>
          </a:p>
        </p:txBody>
      </p:sp>
    </p:spTree>
    <p:extLst>
      <p:ext uri="{BB962C8B-B14F-4D97-AF65-F5344CB8AC3E}">
        <p14:creationId xmlns:p14="http://schemas.microsoft.com/office/powerpoint/2010/main" val="1956984496"/>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Deep thoughts…</a:t>
            </a:r>
          </a:p>
        </p:txBody>
      </p:sp>
      <p:sp>
        <p:nvSpPr>
          <p:cNvPr id="4" name="Text Placeholder 3"/>
          <p:cNvSpPr>
            <a:spLocks noGrp="1"/>
          </p:cNvSpPr>
          <p:nvPr>
            <p:ph type="body" sz="quarter" idx="10"/>
          </p:nvPr>
        </p:nvSpPr>
        <p:spPr>
          <a:xfrm>
            <a:off x="274702" y="1211287"/>
            <a:ext cx="11888787" cy="1902059"/>
          </a:xfrm>
        </p:spPr>
        <p:txBody>
          <a:bodyPr/>
          <a:lstStyle/>
          <a:p>
            <a:r>
              <a:rPr lang="en-US" dirty="0"/>
              <a:t>Are Microservices right for you?</a:t>
            </a:r>
          </a:p>
          <a:p>
            <a:r>
              <a:rPr lang="en-US" dirty="0"/>
              <a:t>What technologies fit best for your team?</a:t>
            </a:r>
          </a:p>
          <a:p>
            <a:r>
              <a:rPr lang="en-US" dirty="0"/>
              <a:t>Do you want another slice of pizza?</a:t>
            </a:r>
          </a:p>
        </p:txBody>
      </p:sp>
    </p:spTree>
    <p:extLst>
      <p:ext uri="{BB962C8B-B14F-4D97-AF65-F5344CB8AC3E}">
        <p14:creationId xmlns:p14="http://schemas.microsoft.com/office/powerpoint/2010/main" val="1970202946"/>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Call to Action</a:t>
            </a:r>
          </a:p>
        </p:txBody>
      </p:sp>
      <p:sp>
        <p:nvSpPr>
          <p:cNvPr id="3" name="Text Placeholder 2"/>
          <p:cNvSpPr>
            <a:spLocks noGrp="1"/>
          </p:cNvSpPr>
          <p:nvPr>
            <p:ph type="body" sz="quarter" idx="10"/>
          </p:nvPr>
        </p:nvSpPr>
        <p:spPr>
          <a:xfrm>
            <a:off x="274702" y="1211287"/>
            <a:ext cx="11888787" cy="1902059"/>
          </a:xfrm>
        </p:spPr>
        <p:txBody>
          <a:bodyPr/>
          <a:lstStyle/>
          <a:p>
            <a:r>
              <a:rPr lang="en-US" dirty="0"/>
              <a:t>Play with these services in Azure</a:t>
            </a:r>
          </a:p>
          <a:p>
            <a:r>
              <a:rPr lang="en-US" dirty="0"/>
              <a:t>Let us know what you think – </a:t>
            </a:r>
            <a:r>
              <a:rPr lang="en-US" dirty="0">
                <a:hlinkClick r:id="rId3"/>
              </a:rPr>
              <a:t>http://feedback.azure.com</a:t>
            </a:r>
            <a:r>
              <a:rPr lang="en-US" dirty="0"/>
              <a:t> </a:t>
            </a:r>
          </a:p>
          <a:p>
            <a:r>
              <a:rPr lang="en-US" dirty="0"/>
              <a:t>Evaluate workloads that you have that this would help with</a:t>
            </a:r>
          </a:p>
        </p:txBody>
      </p:sp>
    </p:spTree>
    <p:extLst>
      <p:ext uri="{BB962C8B-B14F-4D97-AF65-F5344CB8AC3E}">
        <p14:creationId xmlns:p14="http://schemas.microsoft.com/office/powerpoint/2010/main" val="3970133895"/>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5693866"/>
          </a:xfrm>
        </p:spPr>
        <p:txBody>
          <a:bodyPr/>
          <a:lstStyle/>
          <a:p>
            <a:r>
              <a:rPr lang="en-US" dirty="0"/>
              <a:t>Rate </a:t>
            </a:r>
            <a:r>
              <a:rPr lang="en-US" sz="3600" dirty="0"/>
              <a:t>My Talk &amp; Download Slides!</a:t>
            </a:r>
          </a:p>
          <a:p>
            <a:pPr marL="342900" lvl="1" indent="0">
              <a:buNone/>
            </a:pPr>
            <a:endParaRPr lang="en-US" sz="2000" b="1" dirty="0"/>
          </a:p>
          <a:p>
            <a:pPr marL="342900" lvl="1" indent="0">
              <a:buNone/>
            </a:pPr>
            <a:r>
              <a:rPr lang="en-US" sz="6000" b="1" dirty="0"/>
              <a:t>	http://bit.ly/RateShawnsTalk</a:t>
            </a:r>
          </a:p>
          <a:p>
            <a:pPr marL="342900" lvl="1" indent="0" algn="ctr">
              <a:buNone/>
            </a:pPr>
            <a:r>
              <a:rPr lang="en-US" sz="3200" dirty="0"/>
              <a:t>(case sensitive)</a:t>
            </a:r>
            <a:r>
              <a:rPr lang="en-US" sz="6000" dirty="0"/>
              <a:t> </a:t>
            </a:r>
          </a:p>
          <a:p>
            <a:r>
              <a:rPr lang="en-US" dirty="0"/>
              <a:t>Contact Information</a:t>
            </a:r>
          </a:p>
          <a:p>
            <a:pPr lvl="1"/>
            <a:r>
              <a:rPr lang="en-US" dirty="0"/>
              <a:t>Email: sweisfel@microsoft.com</a:t>
            </a:r>
          </a:p>
          <a:p>
            <a:pPr lvl="1"/>
            <a:r>
              <a:rPr lang="en-US" dirty="0"/>
              <a:t>Blog: http://www.shawnweisfeld.com</a:t>
            </a:r>
          </a:p>
          <a:p>
            <a:pPr lvl="1"/>
            <a:r>
              <a:rPr lang="en-US" dirty="0"/>
              <a:t>Twitter: @</a:t>
            </a:r>
            <a:r>
              <a:rPr lang="en-US" dirty="0" err="1"/>
              <a:t>shawnweisfeld</a:t>
            </a:r>
            <a:endParaRPr lang="en-US" dirty="0"/>
          </a:p>
          <a:p>
            <a:endParaRPr lang="en-US" dirty="0"/>
          </a:p>
        </p:txBody>
      </p:sp>
      <p:sp>
        <p:nvSpPr>
          <p:cNvPr id="3" name="Title 2"/>
          <p:cNvSpPr>
            <a:spLocks noGrp="1"/>
          </p:cNvSpPr>
          <p:nvPr>
            <p:ph type="title"/>
          </p:nvPr>
        </p:nvSpPr>
        <p:spPr/>
        <p:txBody>
          <a:bodyPr/>
          <a:lstStyle/>
          <a:p>
            <a:r>
              <a:rPr lang="en-US" dirty="0"/>
              <a:t>Thank you! Your Feedback is Important</a:t>
            </a:r>
          </a:p>
        </p:txBody>
      </p:sp>
      <p:pic>
        <p:nvPicPr>
          <p:cNvPr id="6" name="Picture 5"/>
          <p:cNvPicPr>
            <a:picLocks noChangeAspect="1"/>
          </p:cNvPicPr>
          <p:nvPr/>
        </p:nvPicPr>
        <p:blipFill>
          <a:blip r:embed="rId3"/>
          <a:stretch>
            <a:fillRect/>
          </a:stretch>
        </p:blipFill>
        <p:spPr>
          <a:xfrm>
            <a:off x="8123237" y="3293034"/>
            <a:ext cx="3438525" cy="3480827"/>
          </a:xfrm>
          <a:prstGeom prst="rect">
            <a:avLst/>
          </a:prstGeom>
        </p:spPr>
      </p:pic>
    </p:spTree>
    <p:extLst>
      <p:ext uri="{BB962C8B-B14F-4D97-AF65-F5344CB8AC3E}">
        <p14:creationId xmlns:p14="http://schemas.microsoft.com/office/powerpoint/2010/main" val="3611751665"/>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2828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What is a Microservice?</a:t>
            </a:r>
          </a:p>
        </p:txBody>
      </p:sp>
    </p:spTree>
    <p:extLst>
      <p:ext uri="{BB962C8B-B14F-4D97-AF65-F5344CB8AC3E}">
        <p14:creationId xmlns:p14="http://schemas.microsoft.com/office/powerpoint/2010/main" val="1755706459"/>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1" dirty="0"/>
              <a:t>Microservices</a:t>
            </a:r>
            <a:endParaRPr lang="en-US" dirty="0"/>
          </a:p>
        </p:txBody>
      </p:sp>
      <p:sp>
        <p:nvSpPr>
          <p:cNvPr id="5" name="Text Placeholder 4"/>
          <p:cNvSpPr>
            <a:spLocks noGrp="1"/>
          </p:cNvSpPr>
          <p:nvPr>
            <p:ph type="body" sz="quarter" idx="10"/>
          </p:nvPr>
        </p:nvSpPr>
        <p:spPr>
          <a:xfrm>
            <a:off x="274638" y="1212850"/>
            <a:ext cx="11888787" cy="4284250"/>
          </a:xfrm>
        </p:spPr>
        <p:txBody>
          <a:bodyPr/>
          <a:lstStyle/>
          <a:p>
            <a:r>
              <a:rPr lang="en-US" dirty="0"/>
              <a:t>In computing, microservices is a </a:t>
            </a:r>
            <a:r>
              <a:rPr lang="en-US" dirty="0">
                <a:highlight>
                  <a:srgbClr val="FFFF00"/>
                </a:highlight>
              </a:rPr>
              <a:t>software architecture style </a:t>
            </a:r>
            <a:r>
              <a:rPr lang="en-US" dirty="0"/>
              <a:t>in which complex applications are composed of </a:t>
            </a:r>
            <a:r>
              <a:rPr lang="en-US" dirty="0">
                <a:highlight>
                  <a:srgbClr val="FFFF00"/>
                </a:highlight>
              </a:rPr>
              <a:t>small, independent processes</a:t>
            </a:r>
            <a:r>
              <a:rPr lang="en-US" dirty="0"/>
              <a:t> communicating with each other using </a:t>
            </a:r>
            <a:r>
              <a:rPr lang="en-US" dirty="0">
                <a:highlight>
                  <a:srgbClr val="FFFF00"/>
                </a:highlight>
              </a:rPr>
              <a:t>language-agnostic APIs</a:t>
            </a:r>
            <a:r>
              <a:rPr lang="en-US" dirty="0"/>
              <a:t>. These services are small building blocks, highly decoupled and </a:t>
            </a:r>
            <a:r>
              <a:rPr lang="en-US" dirty="0" err="1">
                <a:highlight>
                  <a:srgbClr val="FFFF00"/>
                </a:highlight>
              </a:rPr>
              <a:t>focussed</a:t>
            </a:r>
            <a:r>
              <a:rPr lang="en-US" dirty="0">
                <a:highlight>
                  <a:srgbClr val="FFFF00"/>
                </a:highlight>
              </a:rPr>
              <a:t> on doing a small task</a:t>
            </a:r>
            <a:r>
              <a:rPr lang="en-US" dirty="0"/>
              <a:t>, facilitating a modular approach to system-building.</a:t>
            </a:r>
          </a:p>
          <a:p>
            <a:endParaRPr lang="en-US" dirty="0"/>
          </a:p>
        </p:txBody>
      </p:sp>
      <p:sp>
        <p:nvSpPr>
          <p:cNvPr id="8" name="Rectangle 7"/>
          <p:cNvSpPr/>
          <p:nvPr/>
        </p:nvSpPr>
        <p:spPr>
          <a:xfrm>
            <a:off x="503237" y="6392862"/>
            <a:ext cx="5179816" cy="369332"/>
          </a:xfrm>
          <a:prstGeom prst="rect">
            <a:avLst/>
          </a:prstGeom>
        </p:spPr>
        <p:txBody>
          <a:bodyPr wrap="none">
            <a:spAutoFit/>
          </a:bodyPr>
          <a:lstStyle/>
          <a:p>
            <a:r>
              <a:rPr lang="en-US" dirty="0"/>
              <a:t>Source: https://en.wikipedia.org/wiki/Microservices</a:t>
            </a:r>
          </a:p>
        </p:txBody>
      </p:sp>
    </p:spTree>
    <p:extLst>
      <p:ext uri="{BB962C8B-B14F-4D97-AF65-F5344CB8AC3E}">
        <p14:creationId xmlns:p14="http://schemas.microsoft.com/office/powerpoint/2010/main" val="365309915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34032" y="205721"/>
            <a:ext cx="11942504" cy="627807"/>
          </a:xfrm>
        </p:spPr>
        <p:txBody>
          <a:bodyPr/>
          <a:lstStyle/>
          <a:p>
            <a:r>
              <a:rPr lang="en-US" dirty="0"/>
              <a:t>What is a Microservice</a:t>
            </a:r>
          </a:p>
        </p:txBody>
      </p:sp>
      <p:grpSp>
        <p:nvGrpSpPr>
          <p:cNvPr id="299" name="Group 298"/>
          <p:cNvGrpSpPr/>
          <p:nvPr/>
        </p:nvGrpSpPr>
        <p:grpSpPr>
          <a:xfrm>
            <a:off x="9137090" y="4264020"/>
            <a:ext cx="2467920" cy="1693582"/>
            <a:chOff x="9413876" y="3379786"/>
            <a:chExt cx="2419749" cy="1660525"/>
          </a:xfrm>
        </p:grpSpPr>
        <p:grpSp>
          <p:nvGrpSpPr>
            <p:cNvPr id="300" name="Group 299"/>
            <p:cNvGrpSpPr/>
            <p:nvPr/>
          </p:nvGrpSpPr>
          <p:grpSpPr>
            <a:xfrm>
              <a:off x="9423401" y="3379786"/>
              <a:ext cx="2410224" cy="1660525"/>
              <a:chOff x="9423401" y="3379786"/>
              <a:chExt cx="2410224" cy="1660525"/>
            </a:xfrm>
          </p:grpSpPr>
          <p:sp>
            <p:nvSpPr>
              <p:cNvPr id="306" name="Oval 305"/>
              <p:cNvSpPr/>
              <p:nvPr/>
            </p:nvSpPr>
            <p:spPr bwMode="auto">
              <a:xfrm>
                <a:off x="9654540" y="3566160"/>
                <a:ext cx="1844040" cy="1310640"/>
              </a:xfrm>
              <a:prstGeom prst="ellipse">
                <a:avLst/>
              </a:prstGeom>
              <a:noFill/>
              <a:ln w="10795" cap="flat" cmpd="sng" algn="ctr">
                <a:solidFill>
                  <a:srgbClr val="85C9F6"/>
                </a:solid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p>
            </p:txBody>
          </p:sp>
          <p:grpSp>
            <p:nvGrpSpPr>
              <p:cNvPr id="307" name="Group 306"/>
              <p:cNvGrpSpPr/>
              <p:nvPr/>
            </p:nvGrpSpPr>
            <p:grpSpPr>
              <a:xfrm>
                <a:off x="10180637" y="3379786"/>
                <a:ext cx="843362" cy="269876"/>
                <a:chOff x="6682582" y="3406776"/>
                <a:chExt cx="1190625" cy="381000"/>
              </a:xfrm>
            </p:grpSpPr>
            <p:sp>
              <p:nvSpPr>
                <p:cNvPr id="328" name="Freeform: Shape 327"/>
                <p:cNvSpPr/>
                <p:nvPr/>
              </p:nvSpPr>
              <p:spPr bwMode="auto">
                <a:xfrm>
                  <a:off x="6682582" y="3406776"/>
                  <a:ext cx="1190625" cy="381000"/>
                </a:xfrm>
                <a:custGeom>
                  <a:avLst/>
                  <a:gdLst>
                    <a:gd name="connsiteX0" fmla="*/ 114300 w 1190625"/>
                    <a:gd name="connsiteY0" fmla="*/ 242886 h 381000"/>
                    <a:gd name="connsiteX1" fmla="*/ 70644 w 1190625"/>
                    <a:gd name="connsiteY1" fmla="*/ 286542 h 381000"/>
                    <a:gd name="connsiteX2" fmla="*/ 114300 w 1190625"/>
                    <a:gd name="connsiteY2" fmla="*/ 330198 h 381000"/>
                    <a:gd name="connsiteX3" fmla="*/ 157956 w 1190625"/>
                    <a:gd name="connsiteY3" fmla="*/ 286542 h 381000"/>
                    <a:gd name="connsiteX4" fmla="*/ 114300 w 1190625"/>
                    <a:gd name="connsiteY4" fmla="*/ 242886 h 381000"/>
                    <a:gd name="connsiteX5" fmla="*/ 39689 w 1190625"/>
                    <a:gd name="connsiteY5" fmla="*/ 0 h 381000"/>
                    <a:gd name="connsiteX6" fmla="*/ 1150936 w 1190625"/>
                    <a:gd name="connsiteY6" fmla="*/ 0 h 381000"/>
                    <a:gd name="connsiteX7" fmla="*/ 1190625 w 1190625"/>
                    <a:gd name="connsiteY7" fmla="*/ 39689 h 381000"/>
                    <a:gd name="connsiteX8" fmla="*/ 1190625 w 1190625"/>
                    <a:gd name="connsiteY8" fmla="*/ 341311 h 381000"/>
                    <a:gd name="connsiteX9" fmla="*/ 1150936 w 1190625"/>
                    <a:gd name="connsiteY9" fmla="*/ 381000 h 381000"/>
                    <a:gd name="connsiteX10" fmla="*/ 39689 w 1190625"/>
                    <a:gd name="connsiteY10" fmla="*/ 381000 h 381000"/>
                    <a:gd name="connsiteX11" fmla="*/ 0 w 1190625"/>
                    <a:gd name="connsiteY11" fmla="*/ 341311 h 381000"/>
                    <a:gd name="connsiteX12" fmla="*/ 0 w 1190625"/>
                    <a:gd name="connsiteY12" fmla="*/ 39689 h 381000"/>
                    <a:gd name="connsiteX13" fmla="*/ 39689 w 1190625"/>
                    <a:gd name="connsiteY13" fmla="*/ 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90625" h="381000">
                      <a:moveTo>
                        <a:pt x="114300" y="242886"/>
                      </a:moveTo>
                      <a:cubicBezTo>
                        <a:pt x="90189" y="242886"/>
                        <a:pt x="70644" y="262431"/>
                        <a:pt x="70644" y="286542"/>
                      </a:cubicBezTo>
                      <a:cubicBezTo>
                        <a:pt x="70644" y="310653"/>
                        <a:pt x="90189" y="330198"/>
                        <a:pt x="114300" y="330198"/>
                      </a:cubicBezTo>
                      <a:cubicBezTo>
                        <a:pt x="138411" y="330198"/>
                        <a:pt x="157956" y="310653"/>
                        <a:pt x="157956" y="286542"/>
                      </a:cubicBezTo>
                      <a:cubicBezTo>
                        <a:pt x="157956" y="262431"/>
                        <a:pt x="138411" y="242886"/>
                        <a:pt x="114300" y="242886"/>
                      </a:cubicBezTo>
                      <a:close/>
                      <a:moveTo>
                        <a:pt x="39689" y="0"/>
                      </a:moveTo>
                      <a:lnTo>
                        <a:pt x="1150936" y="0"/>
                      </a:lnTo>
                      <a:cubicBezTo>
                        <a:pt x="1172856" y="0"/>
                        <a:pt x="1190625" y="17769"/>
                        <a:pt x="1190625" y="39689"/>
                      </a:cubicBezTo>
                      <a:lnTo>
                        <a:pt x="1190625" y="341311"/>
                      </a:lnTo>
                      <a:cubicBezTo>
                        <a:pt x="1190625" y="363231"/>
                        <a:pt x="1172856" y="381000"/>
                        <a:pt x="1150936" y="381000"/>
                      </a:cubicBezTo>
                      <a:lnTo>
                        <a:pt x="39689" y="381000"/>
                      </a:lnTo>
                      <a:cubicBezTo>
                        <a:pt x="17769" y="381000"/>
                        <a:pt x="0" y="363231"/>
                        <a:pt x="0" y="341311"/>
                      </a:cubicBezTo>
                      <a:lnTo>
                        <a:pt x="0" y="39689"/>
                      </a:lnTo>
                      <a:cubicBezTo>
                        <a:pt x="0" y="17769"/>
                        <a:pt x="17769" y="0"/>
                        <a:pt x="39689" y="0"/>
                      </a:cubicBezTo>
                      <a:close/>
                    </a:path>
                  </a:pathLst>
                </a:custGeom>
                <a:solidFill>
                  <a:srgbClr val="5B9CCA"/>
                </a:solidFill>
                <a:ln w="10795"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p>
              </p:txBody>
            </p:sp>
            <p:cxnSp>
              <p:nvCxnSpPr>
                <p:cNvPr id="329" name="Straight Connector 328"/>
                <p:cNvCxnSpPr/>
                <p:nvPr/>
              </p:nvCxnSpPr>
              <p:spPr>
                <a:xfrm>
                  <a:off x="7539831" y="3613945"/>
                  <a:ext cx="246889" cy="0"/>
                </a:xfrm>
                <a:prstGeom prst="line">
                  <a:avLst/>
                </a:prstGeom>
                <a:noFill/>
                <a:ln w="19050" cap="rnd" cmpd="sng" algn="ctr">
                  <a:solidFill>
                    <a:srgbClr val="FFFFFF"/>
                  </a:solidFill>
                  <a:prstDash val="solid"/>
                  <a:headEnd type="none"/>
                  <a:tailEnd type="none"/>
                </a:ln>
                <a:effectLst/>
              </p:spPr>
            </p:cxnSp>
            <p:cxnSp>
              <p:nvCxnSpPr>
                <p:cNvPr id="330" name="Straight Connector 329"/>
                <p:cNvCxnSpPr/>
                <p:nvPr/>
              </p:nvCxnSpPr>
              <p:spPr>
                <a:xfrm>
                  <a:off x="7539831" y="3666332"/>
                  <a:ext cx="246889" cy="0"/>
                </a:xfrm>
                <a:prstGeom prst="line">
                  <a:avLst/>
                </a:prstGeom>
                <a:noFill/>
                <a:ln w="19050" cap="rnd" cmpd="sng" algn="ctr">
                  <a:solidFill>
                    <a:srgbClr val="FFFFFF"/>
                  </a:solidFill>
                  <a:prstDash val="solid"/>
                  <a:headEnd type="none"/>
                  <a:tailEnd type="none"/>
                </a:ln>
                <a:effectLst/>
              </p:spPr>
            </p:cxnSp>
            <p:cxnSp>
              <p:nvCxnSpPr>
                <p:cNvPr id="331" name="Straight Connector 330"/>
                <p:cNvCxnSpPr/>
                <p:nvPr/>
              </p:nvCxnSpPr>
              <p:spPr>
                <a:xfrm>
                  <a:off x="7539831" y="3711576"/>
                  <a:ext cx="246889" cy="0"/>
                </a:xfrm>
                <a:prstGeom prst="line">
                  <a:avLst/>
                </a:prstGeom>
                <a:noFill/>
                <a:ln w="19050" cap="rnd" cmpd="sng" algn="ctr">
                  <a:solidFill>
                    <a:srgbClr val="FFFFFF"/>
                  </a:solidFill>
                  <a:prstDash val="solid"/>
                  <a:headEnd type="none"/>
                  <a:tailEnd type="none"/>
                </a:ln>
                <a:effectLst/>
              </p:spPr>
            </p:cxnSp>
          </p:grpSp>
          <p:grpSp>
            <p:nvGrpSpPr>
              <p:cNvPr id="308" name="Group 307"/>
              <p:cNvGrpSpPr/>
              <p:nvPr/>
            </p:nvGrpSpPr>
            <p:grpSpPr>
              <a:xfrm>
                <a:off x="10990263" y="3794123"/>
                <a:ext cx="843362" cy="269876"/>
                <a:chOff x="6682582" y="3406776"/>
                <a:chExt cx="1190625" cy="381000"/>
              </a:xfrm>
            </p:grpSpPr>
            <p:sp>
              <p:nvSpPr>
                <p:cNvPr id="324" name="Freeform: Shape 323"/>
                <p:cNvSpPr/>
                <p:nvPr/>
              </p:nvSpPr>
              <p:spPr bwMode="auto">
                <a:xfrm>
                  <a:off x="6682582" y="3406776"/>
                  <a:ext cx="1190625" cy="381000"/>
                </a:xfrm>
                <a:custGeom>
                  <a:avLst/>
                  <a:gdLst>
                    <a:gd name="connsiteX0" fmla="*/ 114300 w 1190625"/>
                    <a:gd name="connsiteY0" fmla="*/ 242886 h 381000"/>
                    <a:gd name="connsiteX1" fmla="*/ 70644 w 1190625"/>
                    <a:gd name="connsiteY1" fmla="*/ 286542 h 381000"/>
                    <a:gd name="connsiteX2" fmla="*/ 114300 w 1190625"/>
                    <a:gd name="connsiteY2" fmla="*/ 330198 h 381000"/>
                    <a:gd name="connsiteX3" fmla="*/ 157956 w 1190625"/>
                    <a:gd name="connsiteY3" fmla="*/ 286542 h 381000"/>
                    <a:gd name="connsiteX4" fmla="*/ 114300 w 1190625"/>
                    <a:gd name="connsiteY4" fmla="*/ 242886 h 381000"/>
                    <a:gd name="connsiteX5" fmla="*/ 39689 w 1190625"/>
                    <a:gd name="connsiteY5" fmla="*/ 0 h 381000"/>
                    <a:gd name="connsiteX6" fmla="*/ 1150936 w 1190625"/>
                    <a:gd name="connsiteY6" fmla="*/ 0 h 381000"/>
                    <a:gd name="connsiteX7" fmla="*/ 1190625 w 1190625"/>
                    <a:gd name="connsiteY7" fmla="*/ 39689 h 381000"/>
                    <a:gd name="connsiteX8" fmla="*/ 1190625 w 1190625"/>
                    <a:gd name="connsiteY8" fmla="*/ 341311 h 381000"/>
                    <a:gd name="connsiteX9" fmla="*/ 1150936 w 1190625"/>
                    <a:gd name="connsiteY9" fmla="*/ 381000 h 381000"/>
                    <a:gd name="connsiteX10" fmla="*/ 39689 w 1190625"/>
                    <a:gd name="connsiteY10" fmla="*/ 381000 h 381000"/>
                    <a:gd name="connsiteX11" fmla="*/ 0 w 1190625"/>
                    <a:gd name="connsiteY11" fmla="*/ 341311 h 381000"/>
                    <a:gd name="connsiteX12" fmla="*/ 0 w 1190625"/>
                    <a:gd name="connsiteY12" fmla="*/ 39689 h 381000"/>
                    <a:gd name="connsiteX13" fmla="*/ 39689 w 1190625"/>
                    <a:gd name="connsiteY13" fmla="*/ 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90625" h="381000">
                      <a:moveTo>
                        <a:pt x="114300" y="242886"/>
                      </a:moveTo>
                      <a:cubicBezTo>
                        <a:pt x="90189" y="242886"/>
                        <a:pt x="70644" y="262431"/>
                        <a:pt x="70644" y="286542"/>
                      </a:cubicBezTo>
                      <a:cubicBezTo>
                        <a:pt x="70644" y="310653"/>
                        <a:pt x="90189" y="330198"/>
                        <a:pt x="114300" y="330198"/>
                      </a:cubicBezTo>
                      <a:cubicBezTo>
                        <a:pt x="138411" y="330198"/>
                        <a:pt x="157956" y="310653"/>
                        <a:pt x="157956" y="286542"/>
                      </a:cubicBezTo>
                      <a:cubicBezTo>
                        <a:pt x="157956" y="262431"/>
                        <a:pt x="138411" y="242886"/>
                        <a:pt x="114300" y="242886"/>
                      </a:cubicBezTo>
                      <a:close/>
                      <a:moveTo>
                        <a:pt x="39689" y="0"/>
                      </a:moveTo>
                      <a:lnTo>
                        <a:pt x="1150936" y="0"/>
                      </a:lnTo>
                      <a:cubicBezTo>
                        <a:pt x="1172856" y="0"/>
                        <a:pt x="1190625" y="17769"/>
                        <a:pt x="1190625" y="39689"/>
                      </a:cubicBezTo>
                      <a:lnTo>
                        <a:pt x="1190625" y="341311"/>
                      </a:lnTo>
                      <a:cubicBezTo>
                        <a:pt x="1190625" y="363231"/>
                        <a:pt x="1172856" y="381000"/>
                        <a:pt x="1150936" y="381000"/>
                      </a:cubicBezTo>
                      <a:lnTo>
                        <a:pt x="39689" y="381000"/>
                      </a:lnTo>
                      <a:cubicBezTo>
                        <a:pt x="17769" y="381000"/>
                        <a:pt x="0" y="363231"/>
                        <a:pt x="0" y="341311"/>
                      </a:cubicBezTo>
                      <a:lnTo>
                        <a:pt x="0" y="39689"/>
                      </a:lnTo>
                      <a:cubicBezTo>
                        <a:pt x="0" y="17769"/>
                        <a:pt x="17769" y="0"/>
                        <a:pt x="39689" y="0"/>
                      </a:cubicBezTo>
                      <a:close/>
                    </a:path>
                  </a:pathLst>
                </a:custGeom>
                <a:solidFill>
                  <a:srgbClr val="5B9CCA"/>
                </a:solidFill>
                <a:ln w="10795"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p>
              </p:txBody>
            </p:sp>
            <p:cxnSp>
              <p:nvCxnSpPr>
                <p:cNvPr id="325" name="Straight Connector 324"/>
                <p:cNvCxnSpPr/>
                <p:nvPr/>
              </p:nvCxnSpPr>
              <p:spPr>
                <a:xfrm>
                  <a:off x="7539831" y="3613945"/>
                  <a:ext cx="246889" cy="0"/>
                </a:xfrm>
                <a:prstGeom prst="line">
                  <a:avLst/>
                </a:prstGeom>
                <a:noFill/>
                <a:ln w="19050" cap="rnd" cmpd="sng" algn="ctr">
                  <a:solidFill>
                    <a:srgbClr val="FFFFFF"/>
                  </a:solidFill>
                  <a:prstDash val="solid"/>
                  <a:headEnd type="none"/>
                  <a:tailEnd type="none"/>
                </a:ln>
                <a:effectLst/>
              </p:spPr>
            </p:cxnSp>
            <p:cxnSp>
              <p:nvCxnSpPr>
                <p:cNvPr id="326" name="Straight Connector 325"/>
                <p:cNvCxnSpPr/>
                <p:nvPr/>
              </p:nvCxnSpPr>
              <p:spPr>
                <a:xfrm>
                  <a:off x="7539831" y="3666332"/>
                  <a:ext cx="246889" cy="0"/>
                </a:xfrm>
                <a:prstGeom prst="line">
                  <a:avLst/>
                </a:prstGeom>
                <a:noFill/>
                <a:ln w="19050" cap="rnd" cmpd="sng" algn="ctr">
                  <a:solidFill>
                    <a:srgbClr val="FFFFFF"/>
                  </a:solidFill>
                  <a:prstDash val="solid"/>
                  <a:headEnd type="none"/>
                  <a:tailEnd type="none"/>
                </a:ln>
                <a:effectLst/>
              </p:spPr>
            </p:cxnSp>
            <p:cxnSp>
              <p:nvCxnSpPr>
                <p:cNvPr id="327" name="Straight Connector 326"/>
                <p:cNvCxnSpPr/>
                <p:nvPr/>
              </p:nvCxnSpPr>
              <p:spPr>
                <a:xfrm>
                  <a:off x="7539831" y="3711576"/>
                  <a:ext cx="246889" cy="0"/>
                </a:xfrm>
                <a:prstGeom prst="line">
                  <a:avLst/>
                </a:prstGeom>
                <a:noFill/>
                <a:ln w="19050" cap="rnd" cmpd="sng" algn="ctr">
                  <a:solidFill>
                    <a:srgbClr val="FFFFFF"/>
                  </a:solidFill>
                  <a:prstDash val="solid"/>
                  <a:headEnd type="none"/>
                  <a:tailEnd type="none"/>
                </a:ln>
                <a:effectLst/>
              </p:spPr>
            </p:cxnSp>
          </p:grpSp>
          <p:grpSp>
            <p:nvGrpSpPr>
              <p:cNvPr id="309" name="Group 308"/>
              <p:cNvGrpSpPr/>
              <p:nvPr/>
            </p:nvGrpSpPr>
            <p:grpSpPr>
              <a:xfrm>
                <a:off x="10990263" y="4322760"/>
                <a:ext cx="843362" cy="269876"/>
                <a:chOff x="6682582" y="3406776"/>
                <a:chExt cx="1190625" cy="381000"/>
              </a:xfrm>
            </p:grpSpPr>
            <p:sp>
              <p:nvSpPr>
                <p:cNvPr id="320" name="Freeform: Shape 319"/>
                <p:cNvSpPr/>
                <p:nvPr/>
              </p:nvSpPr>
              <p:spPr bwMode="auto">
                <a:xfrm>
                  <a:off x="6682582" y="3406776"/>
                  <a:ext cx="1190625" cy="381000"/>
                </a:xfrm>
                <a:custGeom>
                  <a:avLst/>
                  <a:gdLst>
                    <a:gd name="connsiteX0" fmla="*/ 114300 w 1190625"/>
                    <a:gd name="connsiteY0" fmla="*/ 242886 h 381000"/>
                    <a:gd name="connsiteX1" fmla="*/ 70644 w 1190625"/>
                    <a:gd name="connsiteY1" fmla="*/ 286542 h 381000"/>
                    <a:gd name="connsiteX2" fmla="*/ 114300 w 1190625"/>
                    <a:gd name="connsiteY2" fmla="*/ 330198 h 381000"/>
                    <a:gd name="connsiteX3" fmla="*/ 157956 w 1190625"/>
                    <a:gd name="connsiteY3" fmla="*/ 286542 h 381000"/>
                    <a:gd name="connsiteX4" fmla="*/ 114300 w 1190625"/>
                    <a:gd name="connsiteY4" fmla="*/ 242886 h 381000"/>
                    <a:gd name="connsiteX5" fmla="*/ 39689 w 1190625"/>
                    <a:gd name="connsiteY5" fmla="*/ 0 h 381000"/>
                    <a:gd name="connsiteX6" fmla="*/ 1150936 w 1190625"/>
                    <a:gd name="connsiteY6" fmla="*/ 0 h 381000"/>
                    <a:gd name="connsiteX7" fmla="*/ 1190625 w 1190625"/>
                    <a:gd name="connsiteY7" fmla="*/ 39689 h 381000"/>
                    <a:gd name="connsiteX8" fmla="*/ 1190625 w 1190625"/>
                    <a:gd name="connsiteY8" fmla="*/ 341311 h 381000"/>
                    <a:gd name="connsiteX9" fmla="*/ 1150936 w 1190625"/>
                    <a:gd name="connsiteY9" fmla="*/ 381000 h 381000"/>
                    <a:gd name="connsiteX10" fmla="*/ 39689 w 1190625"/>
                    <a:gd name="connsiteY10" fmla="*/ 381000 h 381000"/>
                    <a:gd name="connsiteX11" fmla="*/ 0 w 1190625"/>
                    <a:gd name="connsiteY11" fmla="*/ 341311 h 381000"/>
                    <a:gd name="connsiteX12" fmla="*/ 0 w 1190625"/>
                    <a:gd name="connsiteY12" fmla="*/ 39689 h 381000"/>
                    <a:gd name="connsiteX13" fmla="*/ 39689 w 1190625"/>
                    <a:gd name="connsiteY13" fmla="*/ 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90625" h="381000">
                      <a:moveTo>
                        <a:pt x="114300" y="242886"/>
                      </a:moveTo>
                      <a:cubicBezTo>
                        <a:pt x="90189" y="242886"/>
                        <a:pt x="70644" y="262431"/>
                        <a:pt x="70644" y="286542"/>
                      </a:cubicBezTo>
                      <a:cubicBezTo>
                        <a:pt x="70644" y="310653"/>
                        <a:pt x="90189" y="330198"/>
                        <a:pt x="114300" y="330198"/>
                      </a:cubicBezTo>
                      <a:cubicBezTo>
                        <a:pt x="138411" y="330198"/>
                        <a:pt x="157956" y="310653"/>
                        <a:pt x="157956" y="286542"/>
                      </a:cubicBezTo>
                      <a:cubicBezTo>
                        <a:pt x="157956" y="262431"/>
                        <a:pt x="138411" y="242886"/>
                        <a:pt x="114300" y="242886"/>
                      </a:cubicBezTo>
                      <a:close/>
                      <a:moveTo>
                        <a:pt x="39689" y="0"/>
                      </a:moveTo>
                      <a:lnTo>
                        <a:pt x="1150936" y="0"/>
                      </a:lnTo>
                      <a:cubicBezTo>
                        <a:pt x="1172856" y="0"/>
                        <a:pt x="1190625" y="17769"/>
                        <a:pt x="1190625" y="39689"/>
                      </a:cubicBezTo>
                      <a:lnTo>
                        <a:pt x="1190625" y="341311"/>
                      </a:lnTo>
                      <a:cubicBezTo>
                        <a:pt x="1190625" y="363231"/>
                        <a:pt x="1172856" y="381000"/>
                        <a:pt x="1150936" y="381000"/>
                      </a:cubicBezTo>
                      <a:lnTo>
                        <a:pt x="39689" y="381000"/>
                      </a:lnTo>
                      <a:cubicBezTo>
                        <a:pt x="17769" y="381000"/>
                        <a:pt x="0" y="363231"/>
                        <a:pt x="0" y="341311"/>
                      </a:cubicBezTo>
                      <a:lnTo>
                        <a:pt x="0" y="39689"/>
                      </a:lnTo>
                      <a:cubicBezTo>
                        <a:pt x="0" y="17769"/>
                        <a:pt x="17769" y="0"/>
                        <a:pt x="39689" y="0"/>
                      </a:cubicBezTo>
                      <a:close/>
                    </a:path>
                  </a:pathLst>
                </a:custGeom>
                <a:solidFill>
                  <a:srgbClr val="5B9CCA"/>
                </a:solidFill>
                <a:ln w="10795"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p>
              </p:txBody>
            </p:sp>
            <p:cxnSp>
              <p:nvCxnSpPr>
                <p:cNvPr id="321" name="Straight Connector 320"/>
                <p:cNvCxnSpPr/>
                <p:nvPr/>
              </p:nvCxnSpPr>
              <p:spPr>
                <a:xfrm>
                  <a:off x="7539831" y="3613945"/>
                  <a:ext cx="246889" cy="0"/>
                </a:xfrm>
                <a:prstGeom prst="line">
                  <a:avLst/>
                </a:prstGeom>
                <a:noFill/>
                <a:ln w="19050" cap="rnd" cmpd="sng" algn="ctr">
                  <a:solidFill>
                    <a:srgbClr val="FFFFFF"/>
                  </a:solidFill>
                  <a:prstDash val="solid"/>
                  <a:headEnd type="none"/>
                  <a:tailEnd type="none"/>
                </a:ln>
                <a:effectLst/>
              </p:spPr>
            </p:cxnSp>
            <p:cxnSp>
              <p:nvCxnSpPr>
                <p:cNvPr id="322" name="Straight Connector 321"/>
                <p:cNvCxnSpPr/>
                <p:nvPr/>
              </p:nvCxnSpPr>
              <p:spPr>
                <a:xfrm>
                  <a:off x="7539831" y="3666332"/>
                  <a:ext cx="246889" cy="0"/>
                </a:xfrm>
                <a:prstGeom prst="line">
                  <a:avLst/>
                </a:prstGeom>
                <a:noFill/>
                <a:ln w="19050" cap="rnd" cmpd="sng" algn="ctr">
                  <a:solidFill>
                    <a:srgbClr val="FFFFFF"/>
                  </a:solidFill>
                  <a:prstDash val="solid"/>
                  <a:headEnd type="none"/>
                  <a:tailEnd type="none"/>
                </a:ln>
                <a:effectLst/>
              </p:spPr>
            </p:cxnSp>
            <p:cxnSp>
              <p:nvCxnSpPr>
                <p:cNvPr id="323" name="Straight Connector 322"/>
                <p:cNvCxnSpPr/>
                <p:nvPr/>
              </p:nvCxnSpPr>
              <p:spPr>
                <a:xfrm>
                  <a:off x="7539831" y="3711576"/>
                  <a:ext cx="246889" cy="0"/>
                </a:xfrm>
                <a:prstGeom prst="line">
                  <a:avLst/>
                </a:prstGeom>
                <a:noFill/>
                <a:ln w="19050" cap="rnd" cmpd="sng" algn="ctr">
                  <a:solidFill>
                    <a:srgbClr val="FFFFFF"/>
                  </a:solidFill>
                  <a:prstDash val="solid"/>
                  <a:headEnd type="none"/>
                  <a:tailEnd type="none"/>
                </a:ln>
                <a:effectLst/>
              </p:spPr>
            </p:cxnSp>
          </p:grpSp>
          <p:grpSp>
            <p:nvGrpSpPr>
              <p:cNvPr id="310" name="Group 309"/>
              <p:cNvGrpSpPr/>
              <p:nvPr/>
            </p:nvGrpSpPr>
            <p:grpSpPr>
              <a:xfrm>
                <a:off x="10171113" y="4770435"/>
                <a:ext cx="843362" cy="269876"/>
                <a:chOff x="6682582" y="3406776"/>
                <a:chExt cx="1190625" cy="381000"/>
              </a:xfrm>
            </p:grpSpPr>
            <p:sp>
              <p:nvSpPr>
                <p:cNvPr id="316" name="Freeform: Shape 315"/>
                <p:cNvSpPr/>
                <p:nvPr/>
              </p:nvSpPr>
              <p:spPr bwMode="auto">
                <a:xfrm>
                  <a:off x="6682582" y="3406776"/>
                  <a:ext cx="1190625" cy="381000"/>
                </a:xfrm>
                <a:custGeom>
                  <a:avLst/>
                  <a:gdLst>
                    <a:gd name="connsiteX0" fmla="*/ 114300 w 1190625"/>
                    <a:gd name="connsiteY0" fmla="*/ 242886 h 381000"/>
                    <a:gd name="connsiteX1" fmla="*/ 70644 w 1190625"/>
                    <a:gd name="connsiteY1" fmla="*/ 286542 h 381000"/>
                    <a:gd name="connsiteX2" fmla="*/ 114300 w 1190625"/>
                    <a:gd name="connsiteY2" fmla="*/ 330198 h 381000"/>
                    <a:gd name="connsiteX3" fmla="*/ 157956 w 1190625"/>
                    <a:gd name="connsiteY3" fmla="*/ 286542 h 381000"/>
                    <a:gd name="connsiteX4" fmla="*/ 114300 w 1190625"/>
                    <a:gd name="connsiteY4" fmla="*/ 242886 h 381000"/>
                    <a:gd name="connsiteX5" fmla="*/ 39689 w 1190625"/>
                    <a:gd name="connsiteY5" fmla="*/ 0 h 381000"/>
                    <a:gd name="connsiteX6" fmla="*/ 1150936 w 1190625"/>
                    <a:gd name="connsiteY6" fmla="*/ 0 h 381000"/>
                    <a:gd name="connsiteX7" fmla="*/ 1190625 w 1190625"/>
                    <a:gd name="connsiteY7" fmla="*/ 39689 h 381000"/>
                    <a:gd name="connsiteX8" fmla="*/ 1190625 w 1190625"/>
                    <a:gd name="connsiteY8" fmla="*/ 341311 h 381000"/>
                    <a:gd name="connsiteX9" fmla="*/ 1150936 w 1190625"/>
                    <a:gd name="connsiteY9" fmla="*/ 381000 h 381000"/>
                    <a:gd name="connsiteX10" fmla="*/ 39689 w 1190625"/>
                    <a:gd name="connsiteY10" fmla="*/ 381000 h 381000"/>
                    <a:gd name="connsiteX11" fmla="*/ 0 w 1190625"/>
                    <a:gd name="connsiteY11" fmla="*/ 341311 h 381000"/>
                    <a:gd name="connsiteX12" fmla="*/ 0 w 1190625"/>
                    <a:gd name="connsiteY12" fmla="*/ 39689 h 381000"/>
                    <a:gd name="connsiteX13" fmla="*/ 39689 w 1190625"/>
                    <a:gd name="connsiteY13" fmla="*/ 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90625" h="381000">
                      <a:moveTo>
                        <a:pt x="114300" y="242886"/>
                      </a:moveTo>
                      <a:cubicBezTo>
                        <a:pt x="90189" y="242886"/>
                        <a:pt x="70644" y="262431"/>
                        <a:pt x="70644" y="286542"/>
                      </a:cubicBezTo>
                      <a:cubicBezTo>
                        <a:pt x="70644" y="310653"/>
                        <a:pt x="90189" y="330198"/>
                        <a:pt x="114300" y="330198"/>
                      </a:cubicBezTo>
                      <a:cubicBezTo>
                        <a:pt x="138411" y="330198"/>
                        <a:pt x="157956" y="310653"/>
                        <a:pt x="157956" y="286542"/>
                      </a:cubicBezTo>
                      <a:cubicBezTo>
                        <a:pt x="157956" y="262431"/>
                        <a:pt x="138411" y="242886"/>
                        <a:pt x="114300" y="242886"/>
                      </a:cubicBezTo>
                      <a:close/>
                      <a:moveTo>
                        <a:pt x="39689" y="0"/>
                      </a:moveTo>
                      <a:lnTo>
                        <a:pt x="1150936" y="0"/>
                      </a:lnTo>
                      <a:cubicBezTo>
                        <a:pt x="1172856" y="0"/>
                        <a:pt x="1190625" y="17769"/>
                        <a:pt x="1190625" y="39689"/>
                      </a:cubicBezTo>
                      <a:lnTo>
                        <a:pt x="1190625" y="341311"/>
                      </a:lnTo>
                      <a:cubicBezTo>
                        <a:pt x="1190625" y="363231"/>
                        <a:pt x="1172856" y="381000"/>
                        <a:pt x="1150936" y="381000"/>
                      </a:cubicBezTo>
                      <a:lnTo>
                        <a:pt x="39689" y="381000"/>
                      </a:lnTo>
                      <a:cubicBezTo>
                        <a:pt x="17769" y="381000"/>
                        <a:pt x="0" y="363231"/>
                        <a:pt x="0" y="341311"/>
                      </a:cubicBezTo>
                      <a:lnTo>
                        <a:pt x="0" y="39689"/>
                      </a:lnTo>
                      <a:cubicBezTo>
                        <a:pt x="0" y="17769"/>
                        <a:pt x="17769" y="0"/>
                        <a:pt x="39689" y="0"/>
                      </a:cubicBezTo>
                      <a:close/>
                    </a:path>
                  </a:pathLst>
                </a:custGeom>
                <a:solidFill>
                  <a:srgbClr val="5B9CCA"/>
                </a:solidFill>
                <a:ln w="10795"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p>
              </p:txBody>
            </p:sp>
            <p:cxnSp>
              <p:nvCxnSpPr>
                <p:cNvPr id="317" name="Straight Connector 316"/>
                <p:cNvCxnSpPr/>
                <p:nvPr/>
              </p:nvCxnSpPr>
              <p:spPr>
                <a:xfrm>
                  <a:off x="7539831" y="3613945"/>
                  <a:ext cx="246889" cy="0"/>
                </a:xfrm>
                <a:prstGeom prst="line">
                  <a:avLst/>
                </a:prstGeom>
                <a:noFill/>
                <a:ln w="19050" cap="rnd" cmpd="sng" algn="ctr">
                  <a:solidFill>
                    <a:srgbClr val="FFFFFF"/>
                  </a:solidFill>
                  <a:prstDash val="solid"/>
                  <a:headEnd type="none"/>
                  <a:tailEnd type="none"/>
                </a:ln>
                <a:effectLst/>
              </p:spPr>
            </p:cxnSp>
            <p:cxnSp>
              <p:nvCxnSpPr>
                <p:cNvPr id="318" name="Straight Connector 317"/>
                <p:cNvCxnSpPr/>
                <p:nvPr/>
              </p:nvCxnSpPr>
              <p:spPr>
                <a:xfrm>
                  <a:off x="7539831" y="3666332"/>
                  <a:ext cx="246889" cy="0"/>
                </a:xfrm>
                <a:prstGeom prst="line">
                  <a:avLst/>
                </a:prstGeom>
                <a:noFill/>
                <a:ln w="19050" cap="rnd" cmpd="sng" algn="ctr">
                  <a:solidFill>
                    <a:srgbClr val="FFFFFF"/>
                  </a:solidFill>
                  <a:prstDash val="solid"/>
                  <a:headEnd type="none"/>
                  <a:tailEnd type="none"/>
                </a:ln>
                <a:effectLst/>
              </p:spPr>
            </p:cxnSp>
            <p:cxnSp>
              <p:nvCxnSpPr>
                <p:cNvPr id="319" name="Straight Connector 318"/>
                <p:cNvCxnSpPr/>
                <p:nvPr/>
              </p:nvCxnSpPr>
              <p:spPr>
                <a:xfrm>
                  <a:off x="7539831" y="3711576"/>
                  <a:ext cx="246889" cy="0"/>
                </a:xfrm>
                <a:prstGeom prst="line">
                  <a:avLst/>
                </a:prstGeom>
                <a:noFill/>
                <a:ln w="19050" cap="rnd" cmpd="sng" algn="ctr">
                  <a:solidFill>
                    <a:srgbClr val="FFFFFF"/>
                  </a:solidFill>
                  <a:prstDash val="solid"/>
                  <a:headEnd type="none"/>
                  <a:tailEnd type="none"/>
                </a:ln>
                <a:effectLst/>
              </p:spPr>
            </p:cxnSp>
          </p:grpSp>
          <p:grpSp>
            <p:nvGrpSpPr>
              <p:cNvPr id="311" name="Group 310"/>
              <p:cNvGrpSpPr/>
              <p:nvPr/>
            </p:nvGrpSpPr>
            <p:grpSpPr>
              <a:xfrm>
                <a:off x="9423401" y="4317998"/>
                <a:ext cx="843362" cy="269876"/>
                <a:chOff x="6682582" y="3406776"/>
                <a:chExt cx="1190625" cy="381000"/>
              </a:xfrm>
            </p:grpSpPr>
            <p:sp>
              <p:nvSpPr>
                <p:cNvPr id="312" name="Freeform: Shape 311"/>
                <p:cNvSpPr/>
                <p:nvPr/>
              </p:nvSpPr>
              <p:spPr bwMode="auto">
                <a:xfrm>
                  <a:off x="6682582" y="3406776"/>
                  <a:ext cx="1190625" cy="381000"/>
                </a:xfrm>
                <a:custGeom>
                  <a:avLst/>
                  <a:gdLst>
                    <a:gd name="connsiteX0" fmla="*/ 114300 w 1190625"/>
                    <a:gd name="connsiteY0" fmla="*/ 242886 h 381000"/>
                    <a:gd name="connsiteX1" fmla="*/ 70644 w 1190625"/>
                    <a:gd name="connsiteY1" fmla="*/ 286542 h 381000"/>
                    <a:gd name="connsiteX2" fmla="*/ 114300 w 1190625"/>
                    <a:gd name="connsiteY2" fmla="*/ 330198 h 381000"/>
                    <a:gd name="connsiteX3" fmla="*/ 157956 w 1190625"/>
                    <a:gd name="connsiteY3" fmla="*/ 286542 h 381000"/>
                    <a:gd name="connsiteX4" fmla="*/ 114300 w 1190625"/>
                    <a:gd name="connsiteY4" fmla="*/ 242886 h 381000"/>
                    <a:gd name="connsiteX5" fmla="*/ 39689 w 1190625"/>
                    <a:gd name="connsiteY5" fmla="*/ 0 h 381000"/>
                    <a:gd name="connsiteX6" fmla="*/ 1150936 w 1190625"/>
                    <a:gd name="connsiteY6" fmla="*/ 0 h 381000"/>
                    <a:gd name="connsiteX7" fmla="*/ 1190625 w 1190625"/>
                    <a:gd name="connsiteY7" fmla="*/ 39689 h 381000"/>
                    <a:gd name="connsiteX8" fmla="*/ 1190625 w 1190625"/>
                    <a:gd name="connsiteY8" fmla="*/ 341311 h 381000"/>
                    <a:gd name="connsiteX9" fmla="*/ 1150936 w 1190625"/>
                    <a:gd name="connsiteY9" fmla="*/ 381000 h 381000"/>
                    <a:gd name="connsiteX10" fmla="*/ 39689 w 1190625"/>
                    <a:gd name="connsiteY10" fmla="*/ 381000 h 381000"/>
                    <a:gd name="connsiteX11" fmla="*/ 0 w 1190625"/>
                    <a:gd name="connsiteY11" fmla="*/ 341311 h 381000"/>
                    <a:gd name="connsiteX12" fmla="*/ 0 w 1190625"/>
                    <a:gd name="connsiteY12" fmla="*/ 39689 h 381000"/>
                    <a:gd name="connsiteX13" fmla="*/ 39689 w 1190625"/>
                    <a:gd name="connsiteY13" fmla="*/ 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90625" h="381000">
                      <a:moveTo>
                        <a:pt x="114300" y="242886"/>
                      </a:moveTo>
                      <a:cubicBezTo>
                        <a:pt x="90189" y="242886"/>
                        <a:pt x="70644" y="262431"/>
                        <a:pt x="70644" y="286542"/>
                      </a:cubicBezTo>
                      <a:cubicBezTo>
                        <a:pt x="70644" y="310653"/>
                        <a:pt x="90189" y="330198"/>
                        <a:pt x="114300" y="330198"/>
                      </a:cubicBezTo>
                      <a:cubicBezTo>
                        <a:pt x="138411" y="330198"/>
                        <a:pt x="157956" y="310653"/>
                        <a:pt x="157956" y="286542"/>
                      </a:cubicBezTo>
                      <a:cubicBezTo>
                        <a:pt x="157956" y="262431"/>
                        <a:pt x="138411" y="242886"/>
                        <a:pt x="114300" y="242886"/>
                      </a:cubicBezTo>
                      <a:close/>
                      <a:moveTo>
                        <a:pt x="39689" y="0"/>
                      </a:moveTo>
                      <a:lnTo>
                        <a:pt x="1150936" y="0"/>
                      </a:lnTo>
                      <a:cubicBezTo>
                        <a:pt x="1172856" y="0"/>
                        <a:pt x="1190625" y="17769"/>
                        <a:pt x="1190625" y="39689"/>
                      </a:cubicBezTo>
                      <a:lnTo>
                        <a:pt x="1190625" y="341311"/>
                      </a:lnTo>
                      <a:cubicBezTo>
                        <a:pt x="1190625" y="363231"/>
                        <a:pt x="1172856" y="381000"/>
                        <a:pt x="1150936" y="381000"/>
                      </a:cubicBezTo>
                      <a:lnTo>
                        <a:pt x="39689" y="381000"/>
                      </a:lnTo>
                      <a:cubicBezTo>
                        <a:pt x="17769" y="381000"/>
                        <a:pt x="0" y="363231"/>
                        <a:pt x="0" y="341311"/>
                      </a:cubicBezTo>
                      <a:lnTo>
                        <a:pt x="0" y="39689"/>
                      </a:lnTo>
                      <a:cubicBezTo>
                        <a:pt x="0" y="17769"/>
                        <a:pt x="17769" y="0"/>
                        <a:pt x="39689" y="0"/>
                      </a:cubicBezTo>
                      <a:close/>
                    </a:path>
                  </a:pathLst>
                </a:custGeom>
                <a:solidFill>
                  <a:srgbClr val="5B9CCA"/>
                </a:solidFill>
                <a:ln w="10795"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p>
              </p:txBody>
            </p:sp>
            <p:cxnSp>
              <p:nvCxnSpPr>
                <p:cNvPr id="313" name="Straight Connector 312"/>
                <p:cNvCxnSpPr/>
                <p:nvPr/>
              </p:nvCxnSpPr>
              <p:spPr>
                <a:xfrm>
                  <a:off x="7539831" y="3613945"/>
                  <a:ext cx="246889" cy="0"/>
                </a:xfrm>
                <a:prstGeom prst="line">
                  <a:avLst/>
                </a:prstGeom>
                <a:noFill/>
                <a:ln w="19050" cap="rnd" cmpd="sng" algn="ctr">
                  <a:solidFill>
                    <a:srgbClr val="FFFFFF"/>
                  </a:solidFill>
                  <a:prstDash val="solid"/>
                  <a:headEnd type="none"/>
                  <a:tailEnd type="none"/>
                </a:ln>
                <a:effectLst/>
              </p:spPr>
            </p:cxnSp>
            <p:cxnSp>
              <p:nvCxnSpPr>
                <p:cNvPr id="314" name="Straight Connector 313"/>
                <p:cNvCxnSpPr/>
                <p:nvPr/>
              </p:nvCxnSpPr>
              <p:spPr>
                <a:xfrm>
                  <a:off x="7539831" y="3666332"/>
                  <a:ext cx="246889" cy="0"/>
                </a:xfrm>
                <a:prstGeom prst="line">
                  <a:avLst/>
                </a:prstGeom>
                <a:noFill/>
                <a:ln w="19050" cap="rnd" cmpd="sng" algn="ctr">
                  <a:solidFill>
                    <a:srgbClr val="FFFFFF"/>
                  </a:solidFill>
                  <a:prstDash val="solid"/>
                  <a:headEnd type="none"/>
                  <a:tailEnd type="none"/>
                </a:ln>
                <a:effectLst/>
              </p:spPr>
            </p:cxnSp>
            <p:cxnSp>
              <p:nvCxnSpPr>
                <p:cNvPr id="315" name="Straight Connector 314"/>
                <p:cNvCxnSpPr/>
                <p:nvPr/>
              </p:nvCxnSpPr>
              <p:spPr>
                <a:xfrm>
                  <a:off x="7539831" y="3711576"/>
                  <a:ext cx="246889" cy="0"/>
                </a:xfrm>
                <a:prstGeom prst="line">
                  <a:avLst/>
                </a:prstGeom>
                <a:noFill/>
                <a:ln w="19050" cap="rnd" cmpd="sng" algn="ctr">
                  <a:solidFill>
                    <a:srgbClr val="FFFFFF"/>
                  </a:solidFill>
                  <a:prstDash val="solid"/>
                  <a:headEnd type="none"/>
                  <a:tailEnd type="none"/>
                </a:ln>
                <a:effectLst/>
              </p:spPr>
            </p:cxnSp>
          </p:grpSp>
        </p:grpSp>
        <p:grpSp>
          <p:nvGrpSpPr>
            <p:cNvPr id="301" name="Group 300"/>
            <p:cNvGrpSpPr/>
            <p:nvPr/>
          </p:nvGrpSpPr>
          <p:grpSpPr>
            <a:xfrm>
              <a:off x="9413876" y="3798886"/>
              <a:ext cx="843362" cy="269876"/>
              <a:chOff x="6682582" y="3406776"/>
              <a:chExt cx="1190625" cy="381000"/>
            </a:xfrm>
          </p:grpSpPr>
          <p:sp>
            <p:nvSpPr>
              <p:cNvPr id="302" name="Freeform: Shape 301"/>
              <p:cNvSpPr/>
              <p:nvPr/>
            </p:nvSpPr>
            <p:spPr bwMode="auto">
              <a:xfrm>
                <a:off x="6682582" y="3406776"/>
                <a:ext cx="1190625" cy="381000"/>
              </a:xfrm>
              <a:custGeom>
                <a:avLst/>
                <a:gdLst>
                  <a:gd name="connsiteX0" fmla="*/ 114300 w 1190625"/>
                  <a:gd name="connsiteY0" fmla="*/ 242886 h 381000"/>
                  <a:gd name="connsiteX1" fmla="*/ 70644 w 1190625"/>
                  <a:gd name="connsiteY1" fmla="*/ 286542 h 381000"/>
                  <a:gd name="connsiteX2" fmla="*/ 114300 w 1190625"/>
                  <a:gd name="connsiteY2" fmla="*/ 330198 h 381000"/>
                  <a:gd name="connsiteX3" fmla="*/ 157956 w 1190625"/>
                  <a:gd name="connsiteY3" fmla="*/ 286542 h 381000"/>
                  <a:gd name="connsiteX4" fmla="*/ 114300 w 1190625"/>
                  <a:gd name="connsiteY4" fmla="*/ 242886 h 381000"/>
                  <a:gd name="connsiteX5" fmla="*/ 39689 w 1190625"/>
                  <a:gd name="connsiteY5" fmla="*/ 0 h 381000"/>
                  <a:gd name="connsiteX6" fmla="*/ 1150936 w 1190625"/>
                  <a:gd name="connsiteY6" fmla="*/ 0 h 381000"/>
                  <a:gd name="connsiteX7" fmla="*/ 1190625 w 1190625"/>
                  <a:gd name="connsiteY7" fmla="*/ 39689 h 381000"/>
                  <a:gd name="connsiteX8" fmla="*/ 1190625 w 1190625"/>
                  <a:gd name="connsiteY8" fmla="*/ 341311 h 381000"/>
                  <a:gd name="connsiteX9" fmla="*/ 1150936 w 1190625"/>
                  <a:gd name="connsiteY9" fmla="*/ 381000 h 381000"/>
                  <a:gd name="connsiteX10" fmla="*/ 39689 w 1190625"/>
                  <a:gd name="connsiteY10" fmla="*/ 381000 h 381000"/>
                  <a:gd name="connsiteX11" fmla="*/ 0 w 1190625"/>
                  <a:gd name="connsiteY11" fmla="*/ 341311 h 381000"/>
                  <a:gd name="connsiteX12" fmla="*/ 0 w 1190625"/>
                  <a:gd name="connsiteY12" fmla="*/ 39689 h 381000"/>
                  <a:gd name="connsiteX13" fmla="*/ 39689 w 1190625"/>
                  <a:gd name="connsiteY13" fmla="*/ 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90625" h="381000">
                    <a:moveTo>
                      <a:pt x="114300" y="242886"/>
                    </a:moveTo>
                    <a:cubicBezTo>
                      <a:pt x="90189" y="242886"/>
                      <a:pt x="70644" y="262431"/>
                      <a:pt x="70644" y="286542"/>
                    </a:cubicBezTo>
                    <a:cubicBezTo>
                      <a:pt x="70644" y="310653"/>
                      <a:pt x="90189" y="330198"/>
                      <a:pt x="114300" y="330198"/>
                    </a:cubicBezTo>
                    <a:cubicBezTo>
                      <a:pt x="138411" y="330198"/>
                      <a:pt x="157956" y="310653"/>
                      <a:pt x="157956" y="286542"/>
                    </a:cubicBezTo>
                    <a:cubicBezTo>
                      <a:pt x="157956" y="262431"/>
                      <a:pt x="138411" y="242886"/>
                      <a:pt x="114300" y="242886"/>
                    </a:cubicBezTo>
                    <a:close/>
                    <a:moveTo>
                      <a:pt x="39689" y="0"/>
                    </a:moveTo>
                    <a:lnTo>
                      <a:pt x="1150936" y="0"/>
                    </a:lnTo>
                    <a:cubicBezTo>
                      <a:pt x="1172856" y="0"/>
                      <a:pt x="1190625" y="17769"/>
                      <a:pt x="1190625" y="39689"/>
                    </a:cubicBezTo>
                    <a:lnTo>
                      <a:pt x="1190625" y="341311"/>
                    </a:lnTo>
                    <a:cubicBezTo>
                      <a:pt x="1190625" y="363231"/>
                      <a:pt x="1172856" y="381000"/>
                      <a:pt x="1150936" y="381000"/>
                    </a:cubicBezTo>
                    <a:lnTo>
                      <a:pt x="39689" y="381000"/>
                    </a:lnTo>
                    <a:cubicBezTo>
                      <a:pt x="17769" y="381000"/>
                      <a:pt x="0" y="363231"/>
                      <a:pt x="0" y="341311"/>
                    </a:cubicBezTo>
                    <a:lnTo>
                      <a:pt x="0" y="39689"/>
                    </a:lnTo>
                    <a:cubicBezTo>
                      <a:pt x="0" y="17769"/>
                      <a:pt x="17769" y="0"/>
                      <a:pt x="39689" y="0"/>
                    </a:cubicBezTo>
                    <a:close/>
                  </a:path>
                </a:pathLst>
              </a:custGeom>
              <a:solidFill>
                <a:srgbClr val="5B9CCA"/>
              </a:solidFill>
              <a:ln w="10795"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p>
            </p:txBody>
          </p:sp>
          <p:cxnSp>
            <p:nvCxnSpPr>
              <p:cNvPr id="303" name="Straight Connector 302"/>
              <p:cNvCxnSpPr/>
              <p:nvPr/>
            </p:nvCxnSpPr>
            <p:spPr>
              <a:xfrm>
                <a:off x="7539831" y="3613945"/>
                <a:ext cx="246889" cy="0"/>
              </a:xfrm>
              <a:prstGeom prst="line">
                <a:avLst/>
              </a:prstGeom>
              <a:noFill/>
              <a:ln w="19050" cap="rnd" cmpd="sng" algn="ctr">
                <a:solidFill>
                  <a:srgbClr val="FFFFFF"/>
                </a:solidFill>
                <a:prstDash val="solid"/>
                <a:headEnd type="none"/>
                <a:tailEnd type="none"/>
              </a:ln>
              <a:effectLst/>
            </p:spPr>
          </p:cxnSp>
          <p:cxnSp>
            <p:nvCxnSpPr>
              <p:cNvPr id="304" name="Straight Connector 303"/>
              <p:cNvCxnSpPr/>
              <p:nvPr/>
            </p:nvCxnSpPr>
            <p:spPr>
              <a:xfrm>
                <a:off x="7539831" y="3666332"/>
                <a:ext cx="246889" cy="0"/>
              </a:xfrm>
              <a:prstGeom prst="line">
                <a:avLst/>
              </a:prstGeom>
              <a:noFill/>
              <a:ln w="19050" cap="rnd" cmpd="sng" algn="ctr">
                <a:solidFill>
                  <a:srgbClr val="FFFFFF"/>
                </a:solidFill>
                <a:prstDash val="solid"/>
                <a:headEnd type="none"/>
                <a:tailEnd type="none"/>
              </a:ln>
              <a:effectLst/>
            </p:spPr>
          </p:cxnSp>
          <p:cxnSp>
            <p:nvCxnSpPr>
              <p:cNvPr id="305" name="Straight Connector 304"/>
              <p:cNvCxnSpPr/>
              <p:nvPr/>
            </p:nvCxnSpPr>
            <p:spPr>
              <a:xfrm>
                <a:off x="7539831" y="3711576"/>
                <a:ext cx="246889" cy="0"/>
              </a:xfrm>
              <a:prstGeom prst="line">
                <a:avLst/>
              </a:prstGeom>
              <a:noFill/>
              <a:ln w="19050" cap="rnd" cmpd="sng" algn="ctr">
                <a:solidFill>
                  <a:srgbClr val="FFFFFF"/>
                </a:solidFill>
                <a:prstDash val="solid"/>
                <a:headEnd type="none"/>
                <a:tailEnd type="none"/>
              </a:ln>
              <a:effectLst/>
            </p:spPr>
          </p:cxnSp>
        </p:grpSp>
      </p:grpSp>
      <p:sp>
        <p:nvSpPr>
          <p:cNvPr id="332" name="RED3"/>
          <p:cNvSpPr/>
          <p:nvPr/>
        </p:nvSpPr>
        <p:spPr bwMode="auto">
          <a:xfrm>
            <a:off x="9872484" y="3346313"/>
            <a:ext cx="186684" cy="155434"/>
          </a:xfrm>
          <a:prstGeom prst="hexagon">
            <a:avLst/>
          </a:prstGeom>
          <a:solidFill>
            <a:srgbClr val="0078D7"/>
          </a:solidFill>
          <a:ln w="10795"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p>
        </p:txBody>
      </p:sp>
      <p:sp>
        <p:nvSpPr>
          <p:cNvPr id="333" name="TextBox 332"/>
          <p:cNvSpPr txBox="1"/>
          <p:nvPr/>
        </p:nvSpPr>
        <p:spPr>
          <a:xfrm>
            <a:off x="6980442" y="3143932"/>
            <a:ext cx="310868" cy="115229"/>
          </a:xfrm>
          <a:prstGeom prst="rect">
            <a:avLst/>
          </a:prstGeom>
          <a:noFill/>
        </p:spPr>
        <p:txBody>
          <a:bodyPr wrap="square" lIns="0" tIns="0" rIns="0" bIns="0" rtlCol="0">
            <a:spAutoFit/>
          </a:bodyPr>
          <a:lstStyle/>
          <a:p>
            <a:pPr defTabSz="951304">
              <a:lnSpc>
                <a:spcPct val="90000"/>
              </a:lnSpc>
              <a:spcAft>
                <a:spcPts val="612"/>
              </a:spcAft>
            </a:pPr>
            <a:r>
              <a:rPr lang="en-US" sz="816" b="1" dirty="0"/>
              <a:t>App 1</a:t>
            </a:r>
          </a:p>
        </p:txBody>
      </p:sp>
      <p:sp>
        <p:nvSpPr>
          <p:cNvPr id="334" name="Oval 333"/>
          <p:cNvSpPr/>
          <p:nvPr/>
        </p:nvSpPr>
        <p:spPr bwMode="auto">
          <a:xfrm>
            <a:off x="6188702" y="3218080"/>
            <a:ext cx="255013" cy="255013"/>
          </a:xfrm>
          <a:prstGeom prst="ellipse">
            <a:avLst/>
          </a:prstGeom>
          <a:solidFill>
            <a:srgbClr val="E6E6E6">
              <a:lumMod val="25000"/>
            </a:srgbClr>
          </a:solidFill>
          <a:ln w="10795"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r>
              <a:rPr lang="en-US" sz="1071" kern="0" dirty="0">
                <a:solidFill>
                  <a:schemeClr val="bg1"/>
                </a:solidFill>
              </a:rPr>
              <a:t>1</a:t>
            </a:r>
          </a:p>
        </p:txBody>
      </p:sp>
      <p:sp>
        <p:nvSpPr>
          <p:cNvPr id="335" name="Oval 334"/>
          <p:cNvSpPr/>
          <p:nvPr/>
        </p:nvSpPr>
        <p:spPr bwMode="auto">
          <a:xfrm>
            <a:off x="6197610" y="3917532"/>
            <a:ext cx="255013" cy="255013"/>
          </a:xfrm>
          <a:prstGeom prst="ellipse">
            <a:avLst/>
          </a:prstGeom>
          <a:solidFill>
            <a:srgbClr val="E6E6E6">
              <a:lumMod val="25000"/>
            </a:srgbClr>
          </a:solidFill>
          <a:ln w="10795"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r>
              <a:rPr lang="en-US" sz="1071" kern="0" dirty="0">
                <a:solidFill>
                  <a:schemeClr val="bg1"/>
                </a:solidFill>
              </a:rPr>
              <a:t>2</a:t>
            </a:r>
          </a:p>
        </p:txBody>
      </p:sp>
      <p:sp>
        <p:nvSpPr>
          <p:cNvPr id="336" name="Oval 335"/>
          <p:cNvSpPr/>
          <p:nvPr/>
        </p:nvSpPr>
        <p:spPr bwMode="auto">
          <a:xfrm>
            <a:off x="9139764" y="3917532"/>
            <a:ext cx="255013" cy="255013"/>
          </a:xfrm>
          <a:prstGeom prst="ellipse">
            <a:avLst/>
          </a:prstGeom>
          <a:solidFill>
            <a:srgbClr val="E6E6E6">
              <a:lumMod val="25000"/>
            </a:srgbClr>
          </a:solidFill>
          <a:ln w="10795"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r>
              <a:rPr lang="en-US" sz="1071" kern="0" dirty="0">
                <a:solidFill>
                  <a:schemeClr val="bg1"/>
                </a:solidFill>
              </a:rPr>
              <a:t>4</a:t>
            </a:r>
          </a:p>
        </p:txBody>
      </p:sp>
      <p:sp>
        <p:nvSpPr>
          <p:cNvPr id="337" name="Oval 336"/>
          <p:cNvSpPr/>
          <p:nvPr/>
        </p:nvSpPr>
        <p:spPr bwMode="auto">
          <a:xfrm>
            <a:off x="9130856" y="3218080"/>
            <a:ext cx="255013" cy="255013"/>
          </a:xfrm>
          <a:prstGeom prst="ellipse">
            <a:avLst/>
          </a:prstGeom>
          <a:solidFill>
            <a:srgbClr val="E6E6E6">
              <a:lumMod val="25000"/>
            </a:srgbClr>
          </a:solidFill>
          <a:ln w="10795"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r>
              <a:rPr lang="en-US" sz="1071" kern="0" dirty="0">
                <a:solidFill>
                  <a:schemeClr val="bg1"/>
                </a:solidFill>
              </a:rPr>
              <a:t>3</a:t>
            </a:r>
          </a:p>
        </p:txBody>
      </p:sp>
      <p:sp>
        <p:nvSpPr>
          <p:cNvPr id="338" name="Rectangle: Rounded Corners 337"/>
          <p:cNvSpPr/>
          <p:nvPr/>
        </p:nvSpPr>
        <p:spPr bwMode="auto">
          <a:xfrm>
            <a:off x="9770481" y="3295796"/>
            <a:ext cx="544020" cy="544019"/>
          </a:xfrm>
          <a:prstGeom prst="roundRect">
            <a:avLst/>
          </a:prstGeom>
          <a:noFill/>
          <a:ln w="10795" cap="flat" cmpd="sng" algn="ctr">
            <a:solidFill>
              <a:srgbClr val="002050"/>
            </a:solidFill>
            <a:prstDash val="dash"/>
            <a:headEnd type="none" w="med" len="med"/>
            <a:tailEnd type="none" w="med" len="med"/>
          </a:ln>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p>
        </p:txBody>
      </p:sp>
      <p:sp>
        <p:nvSpPr>
          <p:cNvPr id="339" name="RED2"/>
          <p:cNvSpPr/>
          <p:nvPr/>
        </p:nvSpPr>
        <p:spPr bwMode="auto">
          <a:xfrm>
            <a:off x="9872484" y="3346313"/>
            <a:ext cx="186684" cy="155434"/>
          </a:xfrm>
          <a:prstGeom prst="hexagon">
            <a:avLst/>
          </a:prstGeom>
          <a:solidFill>
            <a:srgbClr val="0078D7"/>
          </a:solidFill>
          <a:ln w="10795"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p>
        </p:txBody>
      </p:sp>
      <p:sp>
        <p:nvSpPr>
          <p:cNvPr id="340" name="TextBox 339"/>
          <p:cNvSpPr txBox="1"/>
          <p:nvPr/>
        </p:nvSpPr>
        <p:spPr>
          <a:xfrm>
            <a:off x="9887056" y="3143932"/>
            <a:ext cx="310868" cy="115229"/>
          </a:xfrm>
          <a:prstGeom prst="rect">
            <a:avLst/>
          </a:prstGeom>
          <a:noFill/>
        </p:spPr>
        <p:txBody>
          <a:bodyPr wrap="square" lIns="0" tIns="0" rIns="0" bIns="0" rtlCol="0">
            <a:spAutoFit/>
          </a:bodyPr>
          <a:lstStyle/>
          <a:p>
            <a:pPr defTabSz="951304">
              <a:lnSpc>
                <a:spcPct val="90000"/>
              </a:lnSpc>
              <a:spcAft>
                <a:spcPts val="612"/>
              </a:spcAft>
            </a:pPr>
            <a:r>
              <a:rPr lang="en-US" sz="816" b="1" dirty="0"/>
              <a:t>App 1</a:t>
            </a:r>
          </a:p>
        </p:txBody>
      </p:sp>
      <p:sp>
        <p:nvSpPr>
          <p:cNvPr id="341" name="Rectangle: Rounded Corners 340"/>
          <p:cNvSpPr/>
          <p:nvPr/>
        </p:nvSpPr>
        <p:spPr bwMode="auto">
          <a:xfrm>
            <a:off x="10392217" y="3295796"/>
            <a:ext cx="544020" cy="544019"/>
          </a:xfrm>
          <a:prstGeom prst="roundRect">
            <a:avLst/>
          </a:prstGeom>
          <a:noFill/>
          <a:ln w="10795" cap="flat" cmpd="sng" algn="ctr">
            <a:solidFill>
              <a:srgbClr val="002050"/>
            </a:solidFill>
            <a:prstDash val="dash"/>
            <a:headEnd type="none" w="med" len="med"/>
            <a:tailEnd type="none" w="med" len="med"/>
          </a:ln>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p>
        </p:txBody>
      </p:sp>
      <p:sp>
        <p:nvSpPr>
          <p:cNvPr id="342" name="TextBox 341"/>
          <p:cNvSpPr txBox="1"/>
          <p:nvPr/>
        </p:nvSpPr>
        <p:spPr>
          <a:xfrm>
            <a:off x="10508792" y="3143932"/>
            <a:ext cx="310868" cy="115229"/>
          </a:xfrm>
          <a:prstGeom prst="rect">
            <a:avLst/>
          </a:prstGeom>
          <a:noFill/>
        </p:spPr>
        <p:txBody>
          <a:bodyPr wrap="square" lIns="0" tIns="0" rIns="0" bIns="0" rtlCol="0">
            <a:spAutoFit/>
          </a:bodyPr>
          <a:lstStyle/>
          <a:p>
            <a:pPr defTabSz="951304">
              <a:lnSpc>
                <a:spcPct val="90000"/>
              </a:lnSpc>
              <a:spcAft>
                <a:spcPts val="612"/>
              </a:spcAft>
            </a:pPr>
            <a:r>
              <a:rPr lang="en-US" sz="816" b="1" dirty="0"/>
              <a:t>App 2</a:t>
            </a:r>
          </a:p>
        </p:txBody>
      </p:sp>
      <p:sp>
        <p:nvSpPr>
          <p:cNvPr id="343" name="RED1"/>
          <p:cNvSpPr/>
          <p:nvPr/>
        </p:nvSpPr>
        <p:spPr bwMode="auto">
          <a:xfrm>
            <a:off x="9872484" y="3346313"/>
            <a:ext cx="186684" cy="155434"/>
          </a:xfrm>
          <a:prstGeom prst="hexagon">
            <a:avLst/>
          </a:prstGeom>
          <a:solidFill>
            <a:srgbClr val="0078D7"/>
          </a:solidFill>
          <a:ln w="10795"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p>
        </p:txBody>
      </p:sp>
      <p:sp>
        <p:nvSpPr>
          <p:cNvPr id="344" name="GREEN2"/>
          <p:cNvSpPr/>
          <p:nvPr/>
        </p:nvSpPr>
        <p:spPr bwMode="auto">
          <a:xfrm>
            <a:off x="10091708" y="3534409"/>
            <a:ext cx="178752" cy="155434"/>
          </a:xfrm>
          <a:prstGeom prst="hexagon">
            <a:avLst/>
          </a:prstGeom>
          <a:solidFill>
            <a:srgbClr val="A5CE5A"/>
          </a:solidFill>
          <a:ln w="10795"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p>
        </p:txBody>
      </p:sp>
      <p:sp>
        <p:nvSpPr>
          <p:cNvPr id="345" name="GREEN1"/>
          <p:cNvSpPr/>
          <p:nvPr/>
        </p:nvSpPr>
        <p:spPr bwMode="auto">
          <a:xfrm>
            <a:off x="10091708" y="3524193"/>
            <a:ext cx="178752" cy="155434"/>
          </a:xfrm>
          <a:prstGeom prst="hexagon">
            <a:avLst/>
          </a:prstGeom>
          <a:solidFill>
            <a:srgbClr val="A5CE5A"/>
          </a:solidFill>
          <a:ln w="10795"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p>
        </p:txBody>
      </p:sp>
      <p:sp>
        <p:nvSpPr>
          <p:cNvPr id="346" name="GREEN3"/>
          <p:cNvSpPr/>
          <p:nvPr/>
        </p:nvSpPr>
        <p:spPr bwMode="auto">
          <a:xfrm>
            <a:off x="10086068" y="3524193"/>
            <a:ext cx="178752" cy="155434"/>
          </a:xfrm>
          <a:prstGeom prst="hexagon">
            <a:avLst/>
          </a:prstGeom>
          <a:solidFill>
            <a:srgbClr val="A5CE5A"/>
          </a:solidFill>
          <a:ln w="10795"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p>
        </p:txBody>
      </p:sp>
      <p:sp>
        <p:nvSpPr>
          <p:cNvPr id="347" name="GREEN4"/>
          <p:cNvSpPr/>
          <p:nvPr/>
        </p:nvSpPr>
        <p:spPr bwMode="auto">
          <a:xfrm>
            <a:off x="10091708" y="3528241"/>
            <a:ext cx="178752" cy="155434"/>
          </a:xfrm>
          <a:prstGeom prst="hexagon">
            <a:avLst/>
          </a:prstGeom>
          <a:solidFill>
            <a:srgbClr val="A5CE5A"/>
          </a:solidFill>
          <a:ln w="10795"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p>
        </p:txBody>
      </p:sp>
      <p:sp>
        <p:nvSpPr>
          <p:cNvPr id="348" name="GREEN5"/>
          <p:cNvSpPr/>
          <p:nvPr/>
        </p:nvSpPr>
        <p:spPr bwMode="auto">
          <a:xfrm>
            <a:off x="10095399" y="3528241"/>
            <a:ext cx="178752" cy="155434"/>
          </a:xfrm>
          <a:prstGeom prst="hexagon">
            <a:avLst/>
          </a:prstGeom>
          <a:solidFill>
            <a:srgbClr val="A5CE5A"/>
          </a:solidFill>
          <a:ln w="10795"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p>
        </p:txBody>
      </p:sp>
      <p:sp>
        <p:nvSpPr>
          <p:cNvPr id="349" name="BROWN1"/>
          <p:cNvSpPr/>
          <p:nvPr/>
        </p:nvSpPr>
        <p:spPr bwMode="auto">
          <a:xfrm>
            <a:off x="10480325" y="3599634"/>
            <a:ext cx="185097" cy="155434"/>
          </a:xfrm>
          <a:prstGeom prst="hexagon">
            <a:avLst/>
          </a:prstGeom>
          <a:solidFill>
            <a:srgbClr val="AA6818"/>
          </a:solidFill>
          <a:ln w="10795"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p>
        </p:txBody>
      </p:sp>
      <p:sp>
        <p:nvSpPr>
          <p:cNvPr id="350" name="BROWN2"/>
          <p:cNvSpPr/>
          <p:nvPr/>
        </p:nvSpPr>
        <p:spPr bwMode="auto">
          <a:xfrm>
            <a:off x="10480325" y="3599634"/>
            <a:ext cx="185097" cy="155434"/>
          </a:xfrm>
          <a:prstGeom prst="hexagon">
            <a:avLst/>
          </a:prstGeom>
          <a:solidFill>
            <a:srgbClr val="AA6818"/>
          </a:solidFill>
          <a:ln w="10795"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p>
        </p:txBody>
      </p:sp>
      <p:sp>
        <p:nvSpPr>
          <p:cNvPr id="351" name="BROWN3"/>
          <p:cNvSpPr/>
          <p:nvPr/>
        </p:nvSpPr>
        <p:spPr bwMode="auto">
          <a:xfrm>
            <a:off x="10480325" y="3599634"/>
            <a:ext cx="185097" cy="155434"/>
          </a:xfrm>
          <a:prstGeom prst="hexagon">
            <a:avLst/>
          </a:prstGeom>
          <a:solidFill>
            <a:srgbClr val="AA6818"/>
          </a:solidFill>
          <a:ln w="10795"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p>
        </p:txBody>
      </p:sp>
      <p:sp>
        <p:nvSpPr>
          <p:cNvPr id="352" name="PURPLE1"/>
          <p:cNvSpPr/>
          <p:nvPr/>
        </p:nvSpPr>
        <p:spPr bwMode="auto">
          <a:xfrm>
            <a:off x="10719115" y="3503364"/>
            <a:ext cx="180369" cy="155434"/>
          </a:xfrm>
          <a:prstGeom prst="hexagon">
            <a:avLst/>
          </a:prstGeom>
          <a:solidFill>
            <a:srgbClr val="62339B"/>
          </a:solidFill>
          <a:ln w="10795"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p>
        </p:txBody>
      </p:sp>
      <p:sp>
        <p:nvSpPr>
          <p:cNvPr id="353" name="PURPLE2"/>
          <p:cNvSpPr/>
          <p:nvPr/>
        </p:nvSpPr>
        <p:spPr bwMode="auto">
          <a:xfrm>
            <a:off x="10719115" y="3503364"/>
            <a:ext cx="180369" cy="155434"/>
          </a:xfrm>
          <a:prstGeom prst="hexagon">
            <a:avLst/>
          </a:prstGeom>
          <a:solidFill>
            <a:srgbClr val="62339B"/>
          </a:solidFill>
          <a:ln w="10795"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p>
        </p:txBody>
      </p:sp>
      <p:sp>
        <p:nvSpPr>
          <p:cNvPr id="354" name="PURPLE3"/>
          <p:cNvSpPr/>
          <p:nvPr/>
        </p:nvSpPr>
        <p:spPr bwMode="auto">
          <a:xfrm>
            <a:off x="10719115" y="3503364"/>
            <a:ext cx="180369" cy="155434"/>
          </a:xfrm>
          <a:prstGeom prst="hexagon">
            <a:avLst/>
          </a:prstGeom>
          <a:solidFill>
            <a:srgbClr val="62339B"/>
          </a:solidFill>
          <a:ln w="10795"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p>
        </p:txBody>
      </p:sp>
      <p:sp>
        <p:nvSpPr>
          <p:cNvPr id="355" name="BLUE1"/>
          <p:cNvSpPr/>
          <p:nvPr/>
        </p:nvSpPr>
        <p:spPr bwMode="auto">
          <a:xfrm>
            <a:off x="10496650" y="3347122"/>
            <a:ext cx="184254" cy="155434"/>
          </a:xfrm>
          <a:prstGeom prst="hexagon">
            <a:avLst/>
          </a:prstGeom>
          <a:solidFill>
            <a:srgbClr val="15255E"/>
          </a:solidFill>
          <a:ln w="10795"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p>
        </p:txBody>
      </p:sp>
      <p:sp>
        <p:nvSpPr>
          <p:cNvPr id="356" name="BLUE2"/>
          <p:cNvSpPr/>
          <p:nvPr/>
        </p:nvSpPr>
        <p:spPr bwMode="auto">
          <a:xfrm>
            <a:off x="10496650" y="3347122"/>
            <a:ext cx="184254" cy="155434"/>
          </a:xfrm>
          <a:prstGeom prst="hexagon">
            <a:avLst/>
          </a:prstGeom>
          <a:solidFill>
            <a:srgbClr val="15255E"/>
          </a:solidFill>
          <a:ln w="10795"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p>
        </p:txBody>
      </p:sp>
      <p:sp>
        <p:nvSpPr>
          <p:cNvPr id="357" name="BLUE3"/>
          <p:cNvSpPr/>
          <p:nvPr/>
        </p:nvSpPr>
        <p:spPr bwMode="auto">
          <a:xfrm>
            <a:off x="10496650" y="3347122"/>
            <a:ext cx="184254" cy="155434"/>
          </a:xfrm>
          <a:prstGeom prst="hexagon">
            <a:avLst/>
          </a:prstGeom>
          <a:solidFill>
            <a:srgbClr val="15255E"/>
          </a:solidFill>
          <a:ln w="10795"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p>
        </p:txBody>
      </p:sp>
      <p:sp>
        <p:nvSpPr>
          <p:cNvPr id="358" name="BLUE4"/>
          <p:cNvSpPr/>
          <p:nvPr/>
        </p:nvSpPr>
        <p:spPr bwMode="auto">
          <a:xfrm>
            <a:off x="10496650" y="3347122"/>
            <a:ext cx="184254" cy="155434"/>
          </a:xfrm>
          <a:prstGeom prst="hexagon">
            <a:avLst/>
          </a:prstGeom>
          <a:solidFill>
            <a:srgbClr val="15255E"/>
          </a:solidFill>
          <a:ln w="10795"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p>
        </p:txBody>
      </p:sp>
      <p:sp>
        <p:nvSpPr>
          <p:cNvPr id="359" name="BLUE5"/>
          <p:cNvSpPr/>
          <p:nvPr/>
        </p:nvSpPr>
        <p:spPr bwMode="auto">
          <a:xfrm>
            <a:off x="10496650" y="3347122"/>
            <a:ext cx="184254" cy="155434"/>
          </a:xfrm>
          <a:prstGeom prst="hexagon">
            <a:avLst/>
          </a:prstGeom>
          <a:solidFill>
            <a:srgbClr val="15255E"/>
          </a:solidFill>
          <a:ln w="10795"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p>
        </p:txBody>
      </p:sp>
      <p:sp>
        <p:nvSpPr>
          <p:cNvPr id="360" name="YELLOW1"/>
          <p:cNvSpPr/>
          <p:nvPr/>
        </p:nvSpPr>
        <p:spPr bwMode="auto">
          <a:xfrm>
            <a:off x="9867626" y="3643416"/>
            <a:ext cx="187328" cy="155434"/>
          </a:xfrm>
          <a:prstGeom prst="hexagon">
            <a:avLst/>
          </a:prstGeom>
          <a:solidFill>
            <a:srgbClr val="EEBE2C"/>
          </a:solidFill>
          <a:ln w="10795"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p>
        </p:txBody>
      </p:sp>
      <p:sp>
        <p:nvSpPr>
          <p:cNvPr id="361" name="YELLOW2"/>
          <p:cNvSpPr/>
          <p:nvPr/>
        </p:nvSpPr>
        <p:spPr bwMode="auto">
          <a:xfrm>
            <a:off x="9867626" y="3643416"/>
            <a:ext cx="187328" cy="155434"/>
          </a:xfrm>
          <a:prstGeom prst="hexagon">
            <a:avLst/>
          </a:prstGeom>
          <a:solidFill>
            <a:srgbClr val="EEBE2C"/>
          </a:solidFill>
          <a:ln w="10795"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p>
        </p:txBody>
      </p:sp>
      <p:sp>
        <p:nvSpPr>
          <p:cNvPr id="362" name="YELLOW3"/>
          <p:cNvSpPr/>
          <p:nvPr/>
        </p:nvSpPr>
        <p:spPr bwMode="auto">
          <a:xfrm>
            <a:off x="9867626" y="3643416"/>
            <a:ext cx="187328" cy="155434"/>
          </a:xfrm>
          <a:prstGeom prst="hexagon">
            <a:avLst/>
          </a:prstGeom>
          <a:solidFill>
            <a:srgbClr val="EEBE2C"/>
          </a:solidFill>
          <a:ln w="10795"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p>
        </p:txBody>
      </p:sp>
      <p:sp>
        <p:nvSpPr>
          <p:cNvPr id="363" name="TextBox 362"/>
          <p:cNvSpPr txBox="1"/>
          <p:nvPr/>
        </p:nvSpPr>
        <p:spPr>
          <a:xfrm>
            <a:off x="5577488" y="2285476"/>
            <a:ext cx="3030961" cy="762393"/>
          </a:xfrm>
          <a:prstGeom prst="rect">
            <a:avLst/>
          </a:prstGeom>
          <a:noFill/>
        </p:spPr>
        <p:txBody>
          <a:bodyPr wrap="square" lIns="186521" tIns="149217" rIns="186521" bIns="149217" rtlCol="0">
            <a:spAutoFit/>
          </a:bodyPr>
          <a:lstStyle/>
          <a:p>
            <a:pPr algn="ctr" defTabSz="951304">
              <a:lnSpc>
                <a:spcPct val="90000"/>
              </a:lnSpc>
              <a:spcAft>
                <a:spcPts val="612"/>
              </a:spcAft>
            </a:pPr>
            <a:r>
              <a:rPr lang="en-US" sz="1632" dirty="0">
                <a:cs typeface="Segoe UI" panose="020B0502040204020203" pitchFamily="34" charset="0"/>
              </a:rPr>
              <a:t>Monolithic </a:t>
            </a:r>
            <a:br>
              <a:rPr lang="en-US" sz="1632" dirty="0">
                <a:cs typeface="Segoe UI" panose="020B0502040204020203" pitchFamily="34" charset="0"/>
              </a:rPr>
            </a:br>
            <a:r>
              <a:rPr lang="en-US" sz="1632" dirty="0">
                <a:cs typeface="Segoe UI" panose="020B0502040204020203" pitchFamily="34" charset="0"/>
              </a:rPr>
              <a:t>application approach</a:t>
            </a:r>
          </a:p>
        </p:txBody>
      </p:sp>
      <p:sp>
        <p:nvSpPr>
          <p:cNvPr id="364" name="TextBox 363"/>
          <p:cNvSpPr txBox="1"/>
          <p:nvPr/>
        </p:nvSpPr>
        <p:spPr>
          <a:xfrm>
            <a:off x="8753361" y="2285476"/>
            <a:ext cx="3264113" cy="762393"/>
          </a:xfrm>
          <a:prstGeom prst="rect">
            <a:avLst/>
          </a:prstGeom>
          <a:noFill/>
        </p:spPr>
        <p:txBody>
          <a:bodyPr wrap="square" lIns="186521" tIns="149217" rIns="186521" bIns="149217" rtlCol="0">
            <a:spAutoFit/>
          </a:bodyPr>
          <a:lstStyle/>
          <a:p>
            <a:pPr algn="ctr" defTabSz="951304">
              <a:lnSpc>
                <a:spcPct val="90000"/>
              </a:lnSpc>
              <a:spcAft>
                <a:spcPts val="612"/>
              </a:spcAft>
            </a:pPr>
            <a:r>
              <a:rPr lang="en-US" sz="1632" dirty="0">
                <a:cs typeface="Segoe UI" panose="020B0502040204020203" pitchFamily="34" charset="0"/>
              </a:rPr>
              <a:t>Microservices </a:t>
            </a:r>
            <a:br>
              <a:rPr lang="en-US" sz="1632" dirty="0">
                <a:cs typeface="Segoe UI" panose="020B0502040204020203" pitchFamily="34" charset="0"/>
              </a:rPr>
            </a:br>
            <a:r>
              <a:rPr lang="en-US" sz="1632" dirty="0">
                <a:cs typeface="Segoe UI" panose="020B0502040204020203" pitchFamily="34" charset="0"/>
              </a:rPr>
              <a:t>application approach</a:t>
            </a:r>
          </a:p>
        </p:txBody>
      </p:sp>
      <p:cxnSp>
        <p:nvCxnSpPr>
          <p:cNvPr id="365" name="Straight Connector 364"/>
          <p:cNvCxnSpPr/>
          <p:nvPr/>
        </p:nvCxnSpPr>
        <p:spPr>
          <a:xfrm>
            <a:off x="8608449" y="2984930"/>
            <a:ext cx="0" cy="2805905"/>
          </a:xfrm>
          <a:prstGeom prst="line">
            <a:avLst/>
          </a:prstGeom>
          <a:noFill/>
          <a:ln w="15875" cap="flat" cmpd="sng" algn="ctr">
            <a:solidFill>
              <a:srgbClr val="353535"/>
            </a:solidFill>
            <a:prstDash val="solid"/>
            <a:headEnd type="none"/>
            <a:tailEnd type="none"/>
          </a:ln>
          <a:effectLst/>
        </p:spPr>
      </p:cxnSp>
      <p:grpSp>
        <p:nvGrpSpPr>
          <p:cNvPr id="366" name="Group 365"/>
          <p:cNvGrpSpPr/>
          <p:nvPr/>
        </p:nvGrpSpPr>
        <p:grpSpPr>
          <a:xfrm>
            <a:off x="6506857" y="4291546"/>
            <a:ext cx="1214327" cy="388585"/>
            <a:chOff x="6682582" y="3406776"/>
            <a:chExt cx="1190625" cy="381000"/>
          </a:xfrm>
        </p:grpSpPr>
        <p:sp>
          <p:nvSpPr>
            <p:cNvPr id="367" name="Freeform: Shape 366"/>
            <p:cNvSpPr/>
            <p:nvPr/>
          </p:nvSpPr>
          <p:spPr bwMode="auto">
            <a:xfrm>
              <a:off x="6682582" y="3406776"/>
              <a:ext cx="1190625" cy="381000"/>
            </a:xfrm>
            <a:custGeom>
              <a:avLst/>
              <a:gdLst>
                <a:gd name="connsiteX0" fmla="*/ 114300 w 1190625"/>
                <a:gd name="connsiteY0" fmla="*/ 242886 h 381000"/>
                <a:gd name="connsiteX1" fmla="*/ 70644 w 1190625"/>
                <a:gd name="connsiteY1" fmla="*/ 286542 h 381000"/>
                <a:gd name="connsiteX2" fmla="*/ 114300 w 1190625"/>
                <a:gd name="connsiteY2" fmla="*/ 330198 h 381000"/>
                <a:gd name="connsiteX3" fmla="*/ 157956 w 1190625"/>
                <a:gd name="connsiteY3" fmla="*/ 286542 h 381000"/>
                <a:gd name="connsiteX4" fmla="*/ 114300 w 1190625"/>
                <a:gd name="connsiteY4" fmla="*/ 242886 h 381000"/>
                <a:gd name="connsiteX5" fmla="*/ 39689 w 1190625"/>
                <a:gd name="connsiteY5" fmla="*/ 0 h 381000"/>
                <a:gd name="connsiteX6" fmla="*/ 1150936 w 1190625"/>
                <a:gd name="connsiteY6" fmla="*/ 0 h 381000"/>
                <a:gd name="connsiteX7" fmla="*/ 1190625 w 1190625"/>
                <a:gd name="connsiteY7" fmla="*/ 39689 h 381000"/>
                <a:gd name="connsiteX8" fmla="*/ 1190625 w 1190625"/>
                <a:gd name="connsiteY8" fmla="*/ 341311 h 381000"/>
                <a:gd name="connsiteX9" fmla="*/ 1150936 w 1190625"/>
                <a:gd name="connsiteY9" fmla="*/ 381000 h 381000"/>
                <a:gd name="connsiteX10" fmla="*/ 39689 w 1190625"/>
                <a:gd name="connsiteY10" fmla="*/ 381000 h 381000"/>
                <a:gd name="connsiteX11" fmla="*/ 0 w 1190625"/>
                <a:gd name="connsiteY11" fmla="*/ 341311 h 381000"/>
                <a:gd name="connsiteX12" fmla="*/ 0 w 1190625"/>
                <a:gd name="connsiteY12" fmla="*/ 39689 h 381000"/>
                <a:gd name="connsiteX13" fmla="*/ 39689 w 1190625"/>
                <a:gd name="connsiteY13" fmla="*/ 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90625" h="381000">
                  <a:moveTo>
                    <a:pt x="114300" y="242886"/>
                  </a:moveTo>
                  <a:cubicBezTo>
                    <a:pt x="90189" y="242886"/>
                    <a:pt x="70644" y="262431"/>
                    <a:pt x="70644" y="286542"/>
                  </a:cubicBezTo>
                  <a:cubicBezTo>
                    <a:pt x="70644" y="310653"/>
                    <a:pt x="90189" y="330198"/>
                    <a:pt x="114300" y="330198"/>
                  </a:cubicBezTo>
                  <a:cubicBezTo>
                    <a:pt x="138411" y="330198"/>
                    <a:pt x="157956" y="310653"/>
                    <a:pt x="157956" y="286542"/>
                  </a:cubicBezTo>
                  <a:cubicBezTo>
                    <a:pt x="157956" y="262431"/>
                    <a:pt x="138411" y="242886"/>
                    <a:pt x="114300" y="242886"/>
                  </a:cubicBezTo>
                  <a:close/>
                  <a:moveTo>
                    <a:pt x="39689" y="0"/>
                  </a:moveTo>
                  <a:lnTo>
                    <a:pt x="1150936" y="0"/>
                  </a:lnTo>
                  <a:cubicBezTo>
                    <a:pt x="1172856" y="0"/>
                    <a:pt x="1190625" y="17769"/>
                    <a:pt x="1190625" y="39689"/>
                  </a:cubicBezTo>
                  <a:lnTo>
                    <a:pt x="1190625" y="341311"/>
                  </a:lnTo>
                  <a:cubicBezTo>
                    <a:pt x="1190625" y="363231"/>
                    <a:pt x="1172856" y="381000"/>
                    <a:pt x="1150936" y="381000"/>
                  </a:cubicBezTo>
                  <a:lnTo>
                    <a:pt x="39689" y="381000"/>
                  </a:lnTo>
                  <a:cubicBezTo>
                    <a:pt x="17769" y="381000"/>
                    <a:pt x="0" y="363231"/>
                    <a:pt x="0" y="341311"/>
                  </a:cubicBezTo>
                  <a:lnTo>
                    <a:pt x="0" y="39689"/>
                  </a:lnTo>
                  <a:cubicBezTo>
                    <a:pt x="0" y="17769"/>
                    <a:pt x="17769" y="0"/>
                    <a:pt x="39689" y="0"/>
                  </a:cubicBezTo>
                  <a:close/>
                </a:path>
              </a:pathLst>
            </a:custGeom>
            <a:solidFill>
              <a:srgbClr val="5B9CCA"/>
            </a:solidFill>
            <a:ln w="10795"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p>
          </p:txBody>
        </p:sp>
        <p:cxnSp>
          <p:nvCxnSpPr>
            <p:cNvPr id="368" name="Straight Connector 367"/>
            <p:cNvCxnSpPr/>
            <p:nvPr/>
          </p:nvCxnSpPr>
          <p:spPr>
            <a:xfrm>
              <a:off x="7539831" y="3613945"/>
              <a:ext cx="246888" cy="0"/>
            </a:xfrm>
            <a:prstGeom prst="line">
              <a:avLst/>
            </a:prstGeom>
            <a:noFill/>
            <a:ln w="25400" cap="rnd" cmpd="sng" algn="ctr">
              <a:solidFill>
                <a:srgbClr val="FFFFFF"/>
              </a:solidFill>
              <a:prstDash val="solid"/>
              <a:headEnd type="none"/>
              <a:tailEnd type="none"/>
            </a:ln>
            <a:effectLst/>
          </p:spPr>
        </p:cxnSp>
        <p:cxnSp>
          <p:nvCxnSpPr>
            <p:cNvPr id="369" name="Straight Connector 368"/>
            <p:cNvCxnSpPr/>
            <p:nvPr/>
          </p:nvCxnSpPr>
          <p:spPr>
            <a:xfrm>
              <a:off x="7539831" y="3666332"/>
              <a:ext cx="246888" cy="0"/>
            </a:xfrm>
            <a:prstGeom prst="line">
              <a:avLst/>
            </a:prstGeom>
            <a:noFill/>
            <a:ln w="25400" cap="rnd" cmpd="sng" algn="ctr">
              <a:solidFill>
                <a:srgbClr val="FFFFFF"/>
              </a:solidFill>
              <a:prstDash val="solid"/>
              <a:headEnd type="none"/>
              <a:tailEnd type="none"/>
            </a:ln>
            <a:effectLst/>
          </p:spPr>
        </p:cxnSp>
        <p:cxnSp>
          <p:nvCxnSpPr>
            <p:cNvPr id="370" name="Straight Connector 369"/>
            <p:cNvCxnSpPr/>
            <p:nvPr/>
          </p:nvCxnSpPr>
          <p:spPr>
            <a:xfrm>
              <a:off x="7539831" y="3711576"/>
              <a:ext cx="246888" cy="0"/>
            </a:xfrm>
            <a:prstGeom prst="line">
              <a:avLst/>
            </a:prstGeom>
            <a:noFill/>
            <a:ln w="25400" cap="rnd" cmpd="sng" algn="ctr">
              <a:solidFill>
                <a:srgbClr val="FFFFFF"/>
              </a:solidFill>
              <a:prstDash val="solid"/>
              <a:headEnd type="none"/>
              <a:tailEnd type="none"/>
            </a:ln>
            <a:effectLst/>
          </p:spPr>
        </p:cxnSp>
      </p:grpSp>
      <p:grpSp>
        <p:nvGrpSpPr>
          <p:cNvPr id="371" name="Original App1"/>
          <p:cNvGrpSpPr/>
          <p:nvPr/>
        </p:nvGrpSpPr>
        <p:grpSpPr>
          <a:xfrm>
            <a:off x="6863867" y="3295796"/>
            <a:ext cx="544020" cy="544019"/>
            <a:chOff x="7032624" y="2430462"/>
            <a:chExt cx="533401" cy="533400"/>
          </a:xfrm>
        </p:grpSpPr>
        <p:sp>
          <p:nvSpPr>
            <p:cNvPr id="372" name="Rectangle: Rounded Corners 371"/>
            <p:cNvSpPr/>
            <p:nvPr/>
          </p:nvSpPr>
          <p:spPr bwMode="auto">
            <a:xfrm>
              <a:off x="7032624" y="2430462"/>
              <a:ext cx="533401" cy="533400"/>
            </a:xfrm>
            <a:prstGeom prst="roundRect">
              <a:avLst/>
            </a:prstGeom>
            <a:solidFill>
              <a:srgbClr val="BDBDBD"/>
            </a:solidFill>
            <a:ln w="10795" cap="flat" cmpd="sng" algn="ctr">
              <a:solidFill>
                <a:srgbClr val="002050"/>
              </a:solid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p>
          </p:txBody>
        </p:sp>
        <p:sp>
          <p:nvSpPr>
            <p:cNvPr id="373" name="Rectangle 372"/>
            <p:cNvSpPr/>
            <p:nvPr/>
          </p:nvSpPr>
          <p:spPr bwMode="auto">
            <a:xfrm>
              <a:off x="7108824" y="2506662"/>
              <a:ext cx="152400" cy="152400"/>
            </a:xfrm>
            <a:prstGeom prst="rect">
              <a:avLst/>
            </a:prstGeom>
            <a:solidFill>
              <a:srgbClr val="0078D7"/>
            </a:solidFill>
            <a:ln w="10795"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p>
          </p:txBody>
        </p:sp>
        <p:sp>
          <p:nvSpPr>
            <p:cNvPr id="374" name="Rectangle 373"/>
            <p:cNvSpPr/>
            <p:nvPr/>
          </p:nvSpPr>
          <p:spPr bwMode="auto">
            <a:xfrm>
              <a:off x="7333454" y="2506662"/>
              <a:ext cx="152400" cy="152400"/>
            </a:xfrm>
            <a:prstGeom prst="rect">
              <a:avLst/>
            </a:prstGeom>
            <a:solidFill>
              <a:srgbClr val="EEBE2C"/>
            </a:solidFill>
            <a:ln w="10795"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p>
          </p:txBody>
        </p:sp>
        <p:sp>
          <p:nvSpPr>
            <p:cNvPr id="375" name="Rectangle 374"/>
            <p:cNvSpPr/>
            <p:nvPr/>
          </p:nvSpPr>
          <p:spPr bwMode="auto">
            <a:xfrm>
              <a:off x="7223124" y="2724149"/>
              <a:ext cx="152400" cy="152400"/>
            </a:xfrm>
            <a:prstGeom prst="rect">
              <a:avLst/>
            </a:prstGeom>
            <a:solidFill>
              <a:srgbClr val="A5CE5A"/>
            </a:solidFill>
            <a:ln w="10795"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p>
          </p:txBody>
        </p:sp>
      </p:grpSp>
      <p:grpSp>
        <p:nvGrpSpPr>
          <p:cNvPr id="376" name="Group 375"/>
          <p:cNvGrpSpPr/>
          <p:nvPr/>
        </p:nvGrpSpPr>
        <p:grpSpPr>
          <a:xfrm>
            <a:off x="6506857" y="4728704"/>
            <a:ext cx="1214327" cy="388585"/>
            <a:chOff x="6682582" y="3835401"/>
            <a:chExt cx="1190625" cy="381000"/>
          </a:xfrm>
        </p:grpSpPr>
        <p:grpSp>
          <p:nvGrpSpPr>
            <p:cNvPr id="377" name="Group 376"/>
            <p:cNvGrpSpPr/>
            <p:nvPr/>
          </p:nvGrpSpPr>
          <p:grpSpPr>
            <a:xfrm>
              <a:off x="6682582" y="3835401"/>
              <a:ext cx="1190625" cy="381000"/>
              <a:chOff x="6682582" y="3406776"/>
              <a:chExt cx="1190625" cy="381000"/>
            </a:xfrm>
          </p:grpSpPr>
          <p:sp>
            <p:nvSpPr>
              <p:cNvPr id="383" name="Freeform: Shape 382"/>
              <p:cNvSpPr/>
              <p:nvPr/>
            </p:nvSpPr>
            <p:spPr bwMode="auto">
              <a:xfrm>
                <a:off x="6682582" y="3406776"/>
                <a:ext cx="1190625" cy="381000"/>
              </a:xfrm>
              <a:custGeom>
                <a:avLst/>
                <a:gdLst>
                  <a:gd name="connsiteX0" fmla="*/ 114300 w 1190625"/>
                  <a:gd name="connsiteY0" fmla="*/ 242886 h 381000"/>
                  <a:gd name="connsiteX1" fmla="*/ 70644 w 1190625"/>
                  <a:gd name="connsiteY1" fmla="*/ 286542 h 381000"/>
                  <a:gd name="connsiteX2" fmla="*/ 114300 w 1190625"/>
                  <a:gd name="connsiteY2" fmla="*/ 330198 h 381000"/>
                  <a:gd name="connsiteX3" fmla="*/ 157956 w 1190625"/>
                  <a:gd name="connsiteY3" fmla="*/ 286542 h 381000"/>
                  <a:gd name="connsiteX4" fmla="*/ 114300 w 1190625"/>
                  <a:gd name="connsiteY4" fmla="*/ 242886 h 381000"/>
                  <a:gd name="connsiteX5" fmla="*/ 39689 w 1190625"/>
                  <a:gd name="connsiteY5" fmla="*/ 0 h 381000"/>
                  <a:gd name="connsiteX6" fmla="*/ 1150936 w 1190625"/>
                  <a:gd name="connsiteY6" fmla="*/ 0 h 381000"/>
                  <a:gd name="connsiteX7" fmla="*/ 1190625 w 1190625"/>
                  <a:gd name="connsiteY7" fmla="*/ 39689 h 381000"/>
                  <a:gd name="connsiteX8" fmla="*/ 1190625 w 1190625"/>
                  <a:gd name="connsiteY8" fmla="*/ 341311 h 381000"/>
                  <a:gd name="connsiteX9" fmla="*/ 1150936 w 1190625"/>
                  <a:gd name="connsiteY9" fmla="*/ 381000 h 381000"/>
                  <a:gd name="connsiteX10" fmla="*/ 39689 w 1190625"/>
                  <a:gd name="connsiteY10" fmla="*/ 381000 h 381000"/>
                  <a:gd name="connsiteX11" fmla="*/ 0 w 1190625"/>
                  <a:gd name="connsiteY11" fmla="*/ 341311 h 381000"/>
                  <a:gd name="connsiteX12" fmla="*/ 0 w 1190625"/>
                  <a:gd name="connsiteY12" fmla="*/ 39689 h 381000"/>
                  <a:gd name="connsiteX13" fmla="*/ 39689 w 1190625"/>
                  <a:gd name="connsiteY13" fmla="*/ 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90625" h="381000">
                    <a:moveTo>
                      <a:pt x="114300" y="242886"/>
                    </a:moveTo>
                    <a:cubicBezTo>
                      <a:pt x="90189" y="242886"/>
                      <a:pt x="70644" y="262431"/>
                      <a:pt x="70644" y="286542"/>
                    </a:cubicBezTo>
                    <a:cubicBezTo>
                      <a:pt x="70644" y="310653"/>
                      <a:pt x="90189" y="330198"/>
                      <a:pt x="114300" y="330198"/>
                    </a:cubicBezTo>
                    <a:cubicBezTo>
                      <a:pt x="138411" y="330198"/>
                      <a:pt x="157956" y="310653"/>
                      <a:pt x="157956" y="286542"/>
                    </a:cubicBezTo>
                    <a:cubicBezTo>
                      <a:pt x="157956" y="262431"/>
                      <a:pt x="138411" y="242886"/>
                      <a:pt x="114300" y="242886"/>
                    </a:cubicBezTo>
                    <a:close/>
                    <a:moveTo>
                      <a:pt x="39689" y="0"/>
                    </a:moveTo>
                    <a:lnTo>
                      <a:pt x="1150936" y="0"/>
                    </a:lnTo>
                    <a:cubicBezTo>
                      <a:pt x="1172856" y="0"/>
                      <a:pt x="1190625" y="17769"/>
                      <a:pt x="1190625" y="39689"/>
                    </a:cubicBezTo>
                    <a:lnTo>
                      <a:pt x="1190625" y="341311"/>
                    </a:lnTo>
                    <a:cubicBezTo>
                      <a:pt x="1190625" y="363231"/>
                      <a:pt x="1172856" y="381000"/>
                      <a:pt x="1150936" y="381000"/>
                    </a:cubicBezTo>
                    <a:lnTo>
                      <a:pt x="39689" y="381000"/>
                    </a:lnTo>
                    <a:cubicBezTo>
                      <a:pt x="17769" y="381000"/>
                      <a:pt x="0" y="363231"/>
                      <a:pt x="0" y="341311"/>
                    </a:cubicBezTo>
                    <a:lnTo>
                      <a:pt x="0" y="39689"/>
                    </a:lnTo>
                    <a:cubicBezTo>
                      <a:pt x="0" y="17769"/>
                      <a:pt x="17769" y="0"/>
                      <a:pt x="39689" y="0"/>
                    </a:cubicBezTo>
                    <a:close/>
                  </a:path>
                </a:pathLst>
              </a:custGeom>
              <a:solidFill>
                <a:srgbClr val="5B9CCA"/>
              </a:solidFill>
              <a:ln w="10795"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p>
            </p:txBody>
          </p:sp>
          <p:cxnSp>
            <p:nvCxnSpPr>
              <p:cNvPr id="384" name="Straight Connector 383"/>
              <p:cNvCxnSpPr/>
              <p:nvPr/>
            </p:nvCxnSpPr>
            <p:spPr>
              <a:xfrm>
                <a:off x="7539831" y="3613945"/>
                <a:ext cx="246888" cy="0"/>
              </a:xfrm>
              <a:prstGeom prst="line">
                <a:avLst/>
              </a:prstGeom>
              <a:noFill/>
              <a:ln w="25400" cap="rnd" cmpd="sng" algn="ctr">
                <a:solidFill>
                  <a:srgbClr val="FFFFFF"/>
                </a:solidFill>
                <a:prstDash val="solid"/>
                <a:headEnd type="none"/>
                <a:tailEnd type="none"/>
              </a:ln>
              <a:effectLst/>
            </p:spPr>
          </p:cxnSp>
          <p:cxnSp>
            <p:nvCxnSpPr>
              <p:cNvPr id="385" name="Straight Connector 384"/>
              <p:cNvCxnSpPr/>
              <p:nvPr/>
            </p:nvCxnSpPr>
            <p:spPr>
              <a:xfrm>
                <a:off x="7539831" y="3666332"/>
                <a:ext cx="246888" cy="0"/>
              </a:xfrm>
              <a:prstGeom prst="line">
                <a:avLst/>
              </a:prstGeom>
              <a:noFill/>
              <a:ln w="25400" cap="rnd" cmpd="sng" algn="ctr">
                <a:solidFill>
                  <a:srgbClr val="FFFFFF"/>
                </a:solidFill>
                <a:prstDash val="solid"/>
                <a:headEnd type="none"/>
                <a:tailEnd type="none"/>
              </a:ln>
              <a:effectLst/>
            </p:spPr>
          </p:cxnSp>
          <p:cxnSp>
            <p:nvCxnSpPr>
              <p:cNvPr id="386" name="Straight Connector 385"/>
              <p:cNvCxnSpPr/>
              <p:nvPr/>
            </p:nvCxnSpPr>
            <p:spPr>
              <a:xfrm>
                <a:off x="7539831" y="3711576"/>
                <a:ext cx="246888" cy="0"/>
              </a:xfrm>
              <a:prstGeom prst="line">
                <a:avLst/>
              </a:prstGeom>
              <a:noFill/>
              <a:ln w="25400" cap="rnd" cmpd="sng" algn="ctr">
                <a:solidFill>
                  <a:srgbClr val="FFFFFF"/>
                </a:solidFill>
                <a:prstDash val="solid"/>
                <a:headEnd type="none"/>
                <a:tailEnd type="none"/>
              </a:ln>
              <a:effectLst/>
            </p:spPr>
          </p:cxnSp>
        </p:grpSp>
        <p:grpSp>
          <p:nvGrpSpPr>
            <p:cNvPr id="378" name="Small App 1"/>
            <p:cNvGrpSpPr/>
            <p:nvPr/>
          </p:nvGrpSpPr>
          <p:grpSpPr>
            <a:xfrm>
              <a:off x="7115174" y="3856830"/>
              <a:ext cx="328614" cy="328613"/>
              <a:chOff x="7666037" y="2430462"/>
              <a:chExt cx="533401" cy="533400"/>
            </a:xfrm>
          </p:grpSpPr>
          <p:sp>
            <p:nvSpPr>
              <p:cNvPr id="379" name="Rectangle: Rounded Corners 378"/>
              <p:cNvSpPr/>
              <p:nvPr/>
            </p:nvSpPr>
            <p:spPr bwMode="auto">
              <a:xfrm>
                <a:off x="7666037" y="2430462"/>
                <a:ext cx="533401" cy="533400"/>
              </a:xfrm>
              <a:prstGeom prst="roundRect">
                <a:avLst/>
              </a:prstGeom>
              <a:solidFill>
                <a:srgbClr val="BDBDBD"/>
              </a:solidFill>
              <a:ln w="10795" cap="flat" cmpd="sng" algn="ctr">
                <a:solidFill>
                  <a:srgbClr val="002050"/>
                </a:solid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p>
            </p:txBody>
          </p:sp>
          <p:sp>
            <p:nvSpPr>
              <p:cNvPr id="380" name="Rectangle 379"/>
              <p:cNvSpPr/>
              <p:nvPr/>
            </p:nvSpPr>
            <p:spPr bwMode="auto">
              <a:xfrm>
                <a:off x="7742237" y="2506662"/>
                <a:ext cx="152400" cy="152400"/>
              </a:xfrm>
              <a:prstGeom prst="rect">
                <a:avLst/>
              </a:prstGeom>
              <a:solidFill>
                <a:srgbClr val="0078D7"/>
              </a:solidFill>
              <a:ln w="10795"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p>
            </p:txBody>
          </p:sp>
          <p:sp>
            <p:nvSpPr>
              <p:cNvPr id="381" name="Rectangle 380"/>
              <p:cNvSpPr/>
              <p:nvPr/>
            </p:nvSpPr>
            <p:spPr bwMode="auto">
              <a:xfrm>
                <a:off x="7966867" y="2506662"/>
                <a:ext cx="152400" cy="152400"/>
              </a:xfrm>
              <a:prstGeom prst="rect">
                <a:avLst/>
              </a:prstGeom>
              <a:solidFill>
                <a:srgbClr val="EEBE2C"/>
              </a:solidFill>
              <a:ln w="10795"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p>
            </p:txBody>
          </p:sp>
          <p:sp>
            <p:nvSpPr>
              <p:cNvPr id="382" name="Rectangle 381"/>
              <p:cNvSpPr/>
              <p:nvPr/>
            </p:nvSpPr>
            <p:spPr bwMode="auto">
              <a:xfrm>
                <a:off x="7856537" y="2724149"/>
                <a:ext cx="152400" cy="152400"/>
              </a:xfrm>
              <a:prstGeom prst="rect">
                <a:avLst/>
              </a:prstGeom>
              <a:solidFill>
                <a:srgbClr val="A5CE5A"/>
              </a:solidFill>
              <a:ln w="10795"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p>
            </p:txBody>
          </p:sp>
        </p:grpSp>
      </p:grpSp>
      <p:grpSp>
        <p:nvGrpSpPr>
          <p:cNvPr id="387" name="Group 386"/>
          <p:cNvGrpSpPr/>
          <p:nvPr/>
        </p:nvGrpSpPr>
        <p:grpSpPr>
          <a:xfrm>
            <a:off x="6506857" y="5164240"/>
            <a:ext cx="1214327" cy="388585"/>
            <a:chOff x="6682582" y="3835401"/>
            <a:chExt cx="1190625" cy="381000"/>
          </a:xfrm>
        </p:grpSpPr>
        <p:grpSp>
          <p:nvGrpSpPr>
            <p:cNvPr id="388" name="Group 387"/>
            <p:cNvGrpSpPr/>
            <p:nvPr/>
          </p:nvGrpSpPr>
          <p:grpSpPr>
            <a:xfrm>
              <a:off x="6682582" y="3835401"/>
              <a:ext cx="1190625" cy="381000"/>
              <a:chOff x="6682582" y="3406776"/>
              <a:chExt cx="1190625" cy="381000"/>
            </a:xfrm>
          </p:grpSpPr>
          <p:sp>
            <p:nvSpPr>
              <p:cNvPr id="394" name="Freeform: Shape 393"/>
              <p:cNvSpPr/>
              <p:nvPr/>
            </p:nvSpPr>
            <p:spPr bwMode="auto">
              <a:xfrm>
                <a:off x="6682582" y="3406776"/>
                <a:ext cx="1190625" cy="381000"/>
              </a:xfrm>
              <a:custGeom>
                <a:avLst/>
                <a:gdLst>
                  <a:gd name="connsiteX0" fmla="*/ 114300 w 1190625"/>
                  <a:gd name="connsiteY0" fmla="*/ 242886 h 381000"/>
                  <a:gd name="connsiteX1" fmla="*/ 70644 w 1190625"/>
                  <a:gd name="connsiteY1" fmla="*/ 286542 h 381000"/>
                  <a:gd name="connsiteX2" fmla="*/ 114300 w 1190625"/>
                  <a:gd name="connsiteY2" fmla="*/ 330198 h 381000"/>
                  <a:gd name="connsiteX3" fmla="*/ 157956 w 1190625"/>
                  <a:gd name="connsiteY3" fmla="*/ 286542 h 381000"/>
                  <a:gd name="connsiteX4" fmla="*/ 114300 w 1190625"/>
                  <a:gd name="connsiteY4" fmla="*/ 242886 h 381000"/>
                  <a:gd name="connsiteX5" fmla="*/ 39689 w 1190625"/>
                  <a:gd name="connsiteY5" fmla="*/ 0 h 381000"/>
                  <a:gd name="connsiteX6" fmla="*/ 1150936 w 1190625"/>
                  <a:gd name="connsiteY6" fmla="*/ 0 h 381000"/>
                  <a:gd name="connsiteX7" fmla="*/ 1190625 w 1190625"/>
                  <a:gd name="connsiteY7" fmla="*/ 39689 h 381000"/>
                  <a:gd name="connsiteX8" fmla="*/ 1190625 w 1190625"/>
                  <a:gd name="connsiteY8" fmla="*/ 341311 h 381000"/>
                  <a:gd name="connsiteX9" fmla="*/ 1150936 w 1190625"/>
                  <a:gd name="connsiteY9" fmla="*/ 381000 h 381000"/>
                  <a:gd name="connsiteX10" fmla="*/ 39689 w 1190625"/>
                  <a:gd name="connsiteY10" fmla="*/ 381000 h 381000"/>
                  <a:gd name="connsiteX11" fmla="*/ 0 w 1190625"/>
                  <a:gd name="connsiteY11" fmla="*/ 341311 h 381000"/>
                  <a:gd name="connsiteX12" fmla="*/ 0 w 1190625"/>
                  <a:gd name="connsiteY12" fmla="*/ 39689 h 381000"/>
                  <a:gd name="connsiteX13" fmla="*/ 39689 w 1190625"/>
                  <a:gd name="connsiteY13" fmla="*/ 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90625" h="381000">
                    <a:moveTo>
                      <a:pt x="114300" y="242886"/>
                    </a:moveTo>
                    <a:cubicBezTo>
                      <a:pt x="90189" y="242886"/>
                      <a:pt x="70644" y="262431"/>
                      <a:pt x="70644" y="286542"/>
                    </a:cubicBezTo>
                    <a:cubicBezTo>
                      <a:pt x="70644" y="310653"/>
                      <a:pt x="90189" y="330198"/>
                      <a:pt x="114300" y="330198"/>
                    </a:cubicBezTo>
                    <a:cubicBezTo>
                      <a:pt x="138411" y="330198"/>
                      <a:pt x="157956" y="310653"/>
                      <a:pt x="157956" y="286542"/>
                    </a:cubicBezTo>
                    <a:cubicBezTo>
                      <a:pt x="157956" y="262431"/>
                      <a:pt x="138411" y="242886"/>
                      <a:pt x="114300" y="242886"/>
                    </a:cubicBezTo>
                    <a:close/>
                    <a:moveTo>
                      <a:pt x="39689" y="0"/>
                    </a:moveTo>
                    <a:lnTo>
                      <a:pt x="1150936" y="0"/>
                    </a:lnTo>
                    <a:cubicBezTo>
                      <a:pt x="1172856" y="0"/>
                      <a:pt x="1190625" y="17769"/>
                      <a:pt x="1190625" y="39689"/>
                    </a:cubicBezTo>
                    <a:lnTo>
                      <a:pt x="1190625" y="341311"/>
                    </a:lnTo>
                    <a:cubicBezTo>
                      <a:pt x="1190625" y="363231"/>
                      <a:pt x="1172856" y="381000"/>
                      <a:pt x="1150936" y="381000"/>
                    </a:cubicBezTo>
                    <a:lnTo>
                      <a:pt x="39689" y="381000"/>
                    </a:lnTo>
                    <a:cubicBezTo>
                      <a:pt x="17769" y="381000"/>
                      <a:pt x="0" y="363231"/>
                      <a:pt x="0" y="341311"/>
                    </a:cubicBezTo>
                    <a:lnTo>
                      <a:pt x="0" y="39689"/>
                    </a:lnTo>
                    <a:cubicBezTo>
                      <a:pt x="0" y="17769"/>
                      <a:pt x="17769" y="0"/>
                      <a:pt x="39689" y="0"/>
                    </a:cubicBezTo>
                    <a:close/>
                  </a:path>
                </a:pathLst>
              </a:custGeom>
              <a:solidFill>
                <a:srgbClr val="5B9CCA"/>
              </a:solidFill>
              <a:ln w="10795"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p>
            </p:txBody>
          </p:sp>
          <p:cxnSp>
            <p:nvCxnSpPr>
              <p:cNvPr id="395" name="Straight Connector 394"/>
              <p:cNvCxnSpPr/>
              <p:nvPr/>
            </p:nvCxnSpPr>
            <p:spPr>
              <a:xfrm>
                <a:off x="7539831" y="3613945"/>
                <a:ext cx="246888" cy="0"/>
              </a:xfrm>
              <a:prstGeom prst="line">
                <a:avLst/>
              </a:prstGeom>
              <a:noFill/>
              <a:ln w="25400" cap="rnd" cmpd="sng" algn="ctr">
                <a:solidFill>
                  <a:srgbClr val="FFFFFF"/>
                </a:solidFill>
                <a:prstDash val="solid"/>
                <a:headEnd type="none"/>
                <a:tailEnd type="none"/>
              </a:ln>
              <a:effectLst/>
            </p:spPr>
          </p:cxnSp>
          <p:cxnSp>
            <p:nvCxnSpPr>
              <p:cNvPr id="396" name="Straight Connector 395"/>
              <p:cNvCxnSpPr/>
              <p:nvPr/>
            </p:nvCxnSpPr>
            <p:spPr>
              <a:xfrm>
                <a:off x="7539831" y="3666332"/>
                <a:ext cx="246888" cy="0"/>
              </a:xfrm>
              <a:prstGeom prst="line">
                <a:avLst/>
              </a:prstGeom>
              <a:noFill/>
              <a:ln w="25400" cap="rnd" cmpd="sng" algn="ctr">
                <a:solidFill>
                  <a:srgbClr val="FFFFFF"/>
                </a:solidFill>
                <a:prstDash val="solid"/>
                <a:headEnd type="none"/>
                <a:tailEnd type="none"/>
              </a:ln>
              <a:effectLst/>
            </p:spPr>
          </p:cxnSp>
          <p:cxnSp>
            <p:nvCxnSpPr>
              <p:cNvPr id="397" name="Straight Connector 396"/>
              <p:cNvCxnSpPr/>
              <p:nvPr/>
            </p:nvCxnSpPr>
            <p:spPr>
              <a:xfrm>
                <a:off x="7539831" y="3711576"/>
                <a:ext cx="246888" cy="0"/>
              </a:xfrm>
              <a:prstGeom prst="line">
                <a:avLst/>
              </a:prstGeom>
              <a:noFill/>
              <a:ln w="25400" cap="rnd" cmpd="sng" algn="ctr">
                <a:solidFill>
                  <a:srgbClr val="FFFFFF"/>
                </a:solidFill>
                <a:prstDash val="solid"/>
                <a:headEnd type="none"/>
                <a:tailEnd type="none"/>
              </a:ln>
              <a:effectLst/>
            </p:spPr>
          </p:cxnSp>
        </p:grpSp>
        <p:grpSp>
          <p:nvGrpSpPr>
            <p:cNvPr id="389" name="Small App 1"/>
            <p:cNvGrpSpPr/>
            <p:nvPr/>
          </p:nvGrpSpPr>
          <p:grpSpPr>
            <a:xfrm>
              <a:off x="7115174" y="3856830"/>
              <a:ext cx="328614" cy="328613"/>
              <a:chOff x="7666037" y="2430462"/>
              <a:chExt cx="533401" cy="533400"/>
            </a:xfrm>
          </p:grpSpPr>
          <p:sp>
            <p:nvSpPr>
              <p:cNvPr id="390" name="Rectangle: Rounded Corners 389"/>
              <p:cNvSpPr/>
              <p:nvPr/>
            </p:nvSpPr>
            <p:spPr bwMode="auto">
              <a:xfrm>
                <a:off x="7666037" y="2430462"/>
                <a:ext cx="533401" cy="533400"/>
              </a:xfrm>
              <a:prstGeom prst="roundRect">
                <a:avLst/>
              </a:prstGeom>
              <a:solidFill>
                <a:srgbClr val="BDBDBD"/>
              </a:solidFill>
              <a:ln w="10795" cap="flat" cmpd="sng" algn="ctr">
                <a:solidFill>
                  <a:srgbClr val="002050"/>
                </a:solid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p>
            </p:txBody>
          </p:sp>
          <p:sp>
            <p:nvSpPr>
              <p:cNvPr id="391" name="Rectangle 390"/>
              <p:cNvSpPr/>
              <p:nvPr/>
            </p:nvSpPr>
            <p:spPr bwMode="auto">
              <a:xfrm>
                <a:off x="7742237" y="2506662"/>
                <a:ext cx="152400" cy="152400"/>
              </a:xfrm>
              <a:prstGeom prst="rect">
                <a:avLst/>
              </a:prstGeom>
              <a:solidFill>
                <a:srgbClr val="0078D7"/>
              </a:solidFill>
              <a:ln w="10795"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p>
            </p:txBody>
          </p:sp>
          <p:sp>
            <p:nvSpPr>
              <p:cNvPr id="392" name="Rectangle 391"/>
              <p:cNvSpPr/>
              <p:nvPr/>
            </p:nvSpPr>
            <p:spPr bwMode="auto">
              <a:xfrm>
                <a:off x="7966867" y="2506662"/>
                <a:ext cx="152400" cy="152400"/>
              </a:xfrm>
              <a:prstGeom prst="rect">
                <a:avLst/>
              </a:prstGeom>
              <a:solidFill>
                <a:srgbClr val="EEBE2C"/>
              </a:solidFill>
              <a:ln w="10795"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p>
            </p:txBody>
          </p:sp>
          <p:sp>
            <p:nvSpPr>
              <p:cNvPr id="393" name="Rectangle 392"/>
              <p:cNvSpPr/>
              <p:nvPr/>
            </p:nvSpPr>
            <p:spPr bwMode="auto">
              <a:xfrm>
                <a:off x="7856537" y="2724149"/>
                <a:ext cx="152400" cy="152400"/>
              </a:xfrm>
              <a:prstGeom prst="rect">
                <a:avLst/>
              </a:prstGeom>
              <a:solidFill>
                <a:srgbClr val="A5CE5A"/>
              </a:solidFill>
              <a:ln w="10795"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p>
            </p:txBody>
          </p:sp>
        </p:grpSp>
      </p:grpSp>
      <p:sp>
        <p:nvSpPr>
          <p:cNvPr id="398" name="Text Placeholder 3"/>
          <p:cNvSpPr txBox="1">
            <a:spLocks/>
          </p:cNvSpPr>
          <p:nvPr/>
        </p:nvSpPr>
        <p:spPr>
          <a:xfrm>
            <a:off x="234885" y="1810366"/>
            <a:ext cx="5789350" cy="3681870"/>
          </a:xfrm>
          <a:prstGeom prst="rect">
            <a:avLst/>
          </a:prstGeom>
        </p:spPr>
        <p:txBody>
          <a:bodyPr/>
          <a:lstStyle>
            <a:lvl1pPr marL="210714" marR="0" indent="-210714" algn="l" defTabSz="716351" rtl="0" eaLnBrk="1" fontAlgn="auto" latinLnBrk="0" hangingPunct="1">
              <a:lnSpc>
                <a:spcPct val="100000"/>
              </a:lnSpc>
              <a:spcBef>
                <a:spcPct val="20000"/>
              </a:spcBef>
              <a:spcAft>
                <a:spcPts val="0"/>
              </a:spcAft>
              <a:buClrTx/>
              <a:buSzPct val="90000"/>
              <a:buFont typeface="Arial" pitchFamily="34" charset="0"/>
              <a:buChar char="•"/>
              <a:tabLst/>
              <a:defRPr sz="2471" kern="1200" spc="0" baseline="0">
                <a:gradFill>
                  <a:gsLst>
                    <a:gs pos="0">
                      <a:srgbClr val="000000"/>
                    </a:gs>
                    <a:gs pos="100000">
                      <a:srgbClr val="000000"/>
                    </a:gs>
                  </a:gsLst>
                  <a:lin ang="5400000" scaled="0"/>
                </a:gradFill>
                <a:latin typeface="+mj-lt"/>
                <a:ea typeface="+mn-ea"/>
                <a:cs typeface="+mn-cs"/>
              </a:defRPr>
            </a:lvl1pPr>
            <a:lvl2pPr marL="448670" marR="0" indent="-185320" algn="l" defTabSz="716351" rtl="0" eaLnBrk="1" fontAlgn="auto" latinLnBrk="0" hangingPunct="1">
              <a:lnSpc>
                <a:spcPct val="100000"/>
              </a:lnSpc>
              <a:spcBef>
                <a:spcPct val="20000"/>
              </a:spcBef>
              <a:spcAft>
                <a:spcPts val="0"/>
              </a:spcAft>
              <a:buClrTx/>
              <a:buSzPct val="90000"/>
              <a:buFont typeface="Arial" pitchFamily="34" charset="0"/>
              <a:buChar char="•"/>
              <a:tabLst/>
              <a:defRPr sz="1677" kern="1200" spc="0" baseline="0">
                <a:gradFill>
                  <a:gsLst>
                    <a:gs pos="0">
                      <a:srgbClr val="000000"/>
                    </a:gs>
                    <a:gs pos="100000">
                      <a:srgbClr val="000000"/>
                    </a:gs>
                  </a:gsLst>
                  <a:lin ang="5400000" scaled="0"/>
                </a:gradFill>
                <a:latin typeface="+mn-lt"/>
                <a:ea typeface="+mn-ea"/>
                <a:cs typeface="+mn-cs"/>
              </a:defRPr>
            </a:lvl2pPr>
            <a:lvl3pPr marL="614482" marR="0" indent="-175567" algn="l" defTabSz="716351" rtl="0" eaLnBrk="1" fontAlgn="auto" latinLnBrk="0" hangingPunct="1">
              <a:lnSpc>
                <a:spcPct val="100000"/>
              </a:lnSpc>
              <a:spcBef>
                <a:spcPct val="20000"/>
              </a:spcBef>
              <a:spcAft>
                <a:spcPts val="0"/>
              </a:spcAft>
              <a:buClrTx/>
              <a:buSzPct val="90000"/>
              <a:buFont typeface="Arial" pitchFamily="34" charset="0"/>
              <a:buChar char="•"/>
              <a:tabLst/>
              <a:defRPr sz="1500" kern="1200" spc="0" baseline="0">
                <a:gradFill>
                  <a:gsLst>
                    <a:gs pos="0">
                      <a:srgbClr val="000000"/>
                    </a:gs>
                    <a:gs pos="100000">
                      <a:srgbClr val="000000"/>
                    </a:gs>
                  </a:gsLst>
                  <a:lin ang="5400000" scaled="0"/>
                </a:gradFill>
                <a:latin typeface="+mn-lt"/>
                <a:ea typeface="+mn-ea"/>
                <a:cs typeface="+mn-cs"/>
              </a:defRPr>
            </a:lvl3pPr>
            <a:lvl4pPr marL="790049" marR="0" indent="-175567" algn="l" defTabSz="716351" rtl="0" eaLnBrk="1" fontAlgn="auto" latinLnBrk="0" hangingPunct="1">
              <a:lnSpc>
                <a:spcPct val="100000"/>
              </a:lnSpc>
              <a:spcBef>
                <a:spcPct val="20000"/>
              </a:spcBef>
              <a:spcAft>
                <a:spcPts val="0"/>
              </a:spcAft>
              <a:buClrTx/>
              <a:buSzPct val="90000"/>
              <a:buFont typeface="Arial" pitchFamily="34" charset="0"/>
              <a:buChar char="•"/>
              <a:tabLst/>
              <a:defRPr sz="1324" kern="1200" spc="0" baseline="0">
                <a:gradFill>
                  <a:gsLst>
                    <a:gs pos="0">
                      <a:srgbClr val="000000"/>
                    </a:gs>
                    <a:gs pos="100000">
                      <a:srgbClr val="000000"/>
                    </a:gs>
                  </a:gsLst>
                  <a:lin ang="5400000" scaled="0"/>
                </a:gradFill>
                <a:latin typeface="+mn-lt"/>
                <a:ea typeface="+mn-ea"/>
                <a:cs typeface="+mn-cs"/>
              </a:defRPr>
            </a:lvl4pPr>
            <a:lvl5pPr marL="965614" marR="0" indent="-175567" algn="l" defTabSz="716351" rtl="0" eaLnBrk="1" fontAlgn="auto" latinLnBrk="0" hangingPunct="1">
              <a:lnSpc>
                <a:spcPct val="100000"/>
              </a:lnSpc>
              <a:spcBef>
                <a:spcPct val="20000"/>
              </a:spcBef>
              <a:spcAft>
                <a:spcPts val="0"/>
              </a:spcAft>
              <a:buClrTx/>
              <a:buSzPct val="90000"/>
              <a:buFont typeface="Arial" pitchFamily="34" charset="0"/>
              <a:buChar char="•"/>
              <a:tabLst/>
              <a:defRPr sz="1235" kern="1200" spc="0" baseline="0">
                <a:gradFill>
                  <a:gsLst>
                    <a:gs pos="0">
                      <a:srgbClr val="000000"/>
                    </a:gs>
                    <a:gs pos="100000">
                      <a:srgbClr val="000000"/>
                    </a:gs>
                  </a:gsLst>
                  <a:lin ang="5400000" scaled="0"/>
                </a:gradFill>
                <a:latin typeface="+mn-lt"/>
                <a:ea typeface="+mn-ea"/>
                <a:cs typeface="+mn-cs"/>
              </a:defRPr>
            </a:lvl5pPr>
            <a:lvl6pPr marL="1969966" indent="-179087" algn="l" defTabSz="716351"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328144" indent="-179087" algn="l" defTabSz="716351"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686319" indent="-179087" algn="l" defTabSz="716351"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3044496" indent="-179087" algn="l" defTabSz="716351"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spcBef>
                <a:spcPts val="0"/>
              </a:spcBef>
              <a:spcAft>
                <a:spcPts val="612"/>
              </a:spcAft>
              <a:buFont typeface="Arial" charset="0"/>
              <a:buChar char="•"/>
            </a:pPr>
            <a:r>
              <a:rPr lang="en-US" sz="2040" dirty="0">
                <a:solidFill>
                  <a:schemeClr val="tx1"/>
                </a:solidFill>
                <a:latin typeface="+mn-lt"/>
              </a:rPr>
              <a:t>Does one thing well (functionality driven)</a:t>
            </a:r>
          </a:p>
          <a:p>
            <a:pPr>
              <a:spcBef>
                <a:spcPts val="0"/>
              </a:spcBef>
              <a:spcAft>
                <a:spcPts val="612"/>
              </a:spcAft>
              <a:buFont typeface="Arial" charset="0"/>
              <a:buChar char="•"/>
            </a:pPr>
            <a:r>
              <a:rPr lang="en-US" sz="2040" dirty="0">
                <a:solidFill>
                  <a:schemeClr val="tx1"/>
                </a:solidFill>
                <a:latin typeface="+mn-lt"/>
              </a:rPr>
              <a:t>Is developed by a small cross-functional team</a:t>
            </a:r>
          </a:p>
          <a:p>
            <a:pPr>
              <a:spcBef>
                <a:spcPts val="0"/>
              </a:spcBef>
              <a:spcAft>
                <a:spcPts val="612"/>
              </a:spcAft>
              <a:buFont typeface="Arial" charset="0"/>
              <a:buChar char="•"/>
            </a:pPr>
            <a:r>
              <a:rPr lang="en-US" sz="2040" dirty="0">
                <a:solidFill>
                  <a:schemeClr val="tx1"/>
                </a:solidFill>
                <a:latin typeface="+mn-lt"/>
              </a:rPr>
              <a:t>Can be built with task-appropriate languages/frameworks </a:t>
            </a:r>
          </a:p>
          <a:p>
            <a:pPr>
              <a:spcBef>
                <a:spcPts val="0"/>
              </a:spcBef>
              <a:spcAft>
                <a:spcPts val="612"/>
              </a:spcAft>
              <a:buFont typeface="Arial" charset="0"/>
              <a:buChar char="•"/>
            </a:pPr>
            <a:r>
              <a:rPr lang="en-US" sz="2040" dirty="0">
                <a:solidFill>
                  <a:schemeClr val="tx1"/>
                </a:solidFill>
                <a:latin typeface="+mn-lt"/>
              </a:rPr>
              <a:t>Communicates over well-defined interfaces/protocols (lightweight)</a:t>
            </a:r>
          </a:p>
          <a:p>
            <a:pPr>
              <a:spcBef>
                <a:spcPts val="0"/>
              </a:spcBef>
              <a:spcAft>
                <a:spcPts val="612"/>
              </a:spcAft>
              <a:buFont typeface="Arial" charset="0"/>
              <a:buChar char="•"/>
            </a:pPr>
            <a:r>
              <a:rPr lang="en-US" sz="2040" dirty="0">
                <a:solidFill>
                  <a:schemeClr val="tx1"/>
                </a:solidFill>
                <a:latin typeface="+mn-lt"/>
              </a:rPr>
              <a:t>Has a unique logical name (URI) that can be resolved</a:t>
            </a:r>
          </a:p>
          <a:p>
            <a:pPr>
              <a:spcBef>
                <a:spcPts val="0"/>
              </a:spcBef>
              <a:spcAft>
                <a:spcPts val="612"/>
              </a:spcAft>
              <a:buFont typeface="Arial" charset="0"/>
              <a:buChar char="•"/>
            </a:pPr>
            <a:r>
              <a:rPr lang="en-US" sz="2040" dirty="0">
                <a:solidFill>
                  <a:schemeClr val="tx1"/>
                </a:solidFill>
                <a:latin typeface="+mn-lt"/>
              </a:rPr>
              <a:t>Is independent code and configuration (&amp; optionally state)</a:t>
            </a:r>
          </a:p>
          <a:p>
            <a:pPr lvl="1">
              <a:spcBef>
                <a:spcPts val="0"/>
              </a:spcBef>
              <a:spcAft>
                <a:spcPts val="612"/>
              </a:spcAft>
              <a:buFont typeface="Arial" charset="0"/>
              <a:buChar char="•"/>
            </a:pPr>
            <a:r>
              <a:rPr lang="en-US" sz="1836" dirty="0">
                <a:solidFill>
                  <a:schemeClr val="tx1"/>
                </a:solidFill>
              </a:rPr>
              <a:t>Deploys independently</a:t>
            </a:r>
          </a:p>
          <a:p>
            <a:pPr lvl="1">
              <a:spcBef>
                <a:spcPts val="0"/>
              </a:spcBef>
              <a:spcAft>
                <a:spcPts val="612"/>
              </a:spcAft>
              <a:buFont typeface="Arial" charset="0"/>
              <a:buChar char="•"/>
            </a:pPr>
            <a:r>
              <a:rPr lang="en-US" sz="1836" dirty="0">
                <a:solidFill>
                  <a:schemeClr val="tx1"/>
                </a:solidFill>
              </a:rPr>
              <a:t>Scales independently</a:t>
            </a:r>
          </a:p>
          <a:p>
            <a:pPr lvl="1">
              <a:spcBef>
                <a:spcPts val="0"/>
              </a:spcBef>
              <a:spcAft>
                <a:spcPts val="612"/>
              </a:spcAft>
              <a:buFont typeface="Arial" charset="0"/>
              <a:buChar char="•"/>
            </a:pPr>
            <a:r>
              <a:rPr lang="en-US" sz="1836" dirty="0">
                <a:solidFill>
                  <a:schemeClr val="tx1"/>
                </a:solidFill>
              </a:rPr>
              <a:t>Gets upgraded independently</a:t>
            </a:r>
            <a:endParaRPr lang="en-US" sz="1230" dirty="0">
              <a:solidFill>
                <a:schemeClr val="tx1"/>
              </a:solidFill>
            </a:endParaRPr>
          </a:p>
        </p:txBody>
      </p:sp>
      <p:sp>
        <p:nvSpPr>
          <p:cNvPr id="2" name="Rectangle 1"/>
          <p:cNvSpPr/>
          <p:nvPr/>
        </p:nvSpPr>
        <p:spPr>
          <a:xfrm>
            <a:off x="180201" y="971137"/>
            <a:ext cx="12139396" cy="734534"/>
          </a:xfrm>
          <a:prstGeom prst="rect">
            <a:avLst/>
          </a:prstGeom>
        </p:spPr>
        <p:txBody>
          <a:bodyPr wrap="square">
            <a:spAutoFit/>
          </a:bodyPr>
          <a:lstStyle/>
          <a:p>
            <a:r>
              <a:rPr lang="en-US" sz="2040" dirty="0"/>
              <a:t>Microservice applications are composed of small, independently versioned, and scalable customer-focused services that communicate with each other over standard protocols with well-defined interfaces.</a:t>
            </a:r>
          </a:p>
        </p:txBody>
      </p:sp>
    </p:spTree>
    <p:extLst>
      <p:ext uri="{BB962C8B-B14F-4D97-AF65-F5344CB8AC3E}">
        <p14:creationId xmlns:p14="http://schemas.microsoft.com/office/powerpoint/2010/main" val="29765067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34"/>
                                        </p:tgtEl>
                                        <p:attrNameLst>
                                          <p:attrName>style.visibility</p:attrName>
                                        </p:attrNameLst>
                                      </p:cBhvr>
                                      <p:to>
                                        <p:strVal val="visible"/>
                                      </p:to>
                                    </p:set>
                                    <p:animEffect transition="in" filter="fade">
                                      <p:cBhvr>
                                        <p:cTn id="7" dur="500"/>
                                        <p:tgtEl>
                                          <p:spTgt spid="33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63"/>
                                        </p:tgtEl>
                                        <p:attrNameLst>
                                          <p:attrName>style.visibility</p:attrName>
                                        </p:attrNameLst>
                                      </p:cBhvr>
                                      <p:to>
                                        <p:strVal val="visible"/>
                                      </p:to>
                                    </p:set>
                                    <p:animEffect transition="in" filter="fade">
                                      <p:cBhvr>
                                        <p:cTn id="10" dur="500"/>
                                        <p:tgtEl>
                                          <p:spTgt spid="36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33"/>
                                        </p:tgtEl>
                                        <p:attrNameLst>
                                          <p:attrName>style.visibility</p:attrName>
                                        </p:attrNameLst>
                                      </p:cBhvr>
                                      <p:to>
                                        <p:strVal val="visible"/>
                                      </p:to>
                                    </p:set>
                                    <p:animEffect transition="in" filter="fade">
                                      <p:cBhvr>
                                        <p:cTn id="13" dur="500"/>
                                        <p:tgtEl>
                                          <p:spTgt spid="333"/>
                                        </p:tgtEl>
                                      </p:cBhvr>
                                    </p:animEffect>
                                  </p:childTnLst>
                                </p:cTn>
                              </p:par>
                              <p:par>
                                <p:cTn id="14" presetID="10" presetClass="entr" presetSubtype="0" fill="hold" nodeType="withEffect">
                                  <p:stCondLst>
                                    <p:cond delay="0"/>
                                  </p:stCondLst>
                                  <p:childTnLst>
                                    <p:set>
                                      <p:cBhvr>
                                        <p:cTn id="15" dur="1" fill="hold">
                                          <p:stCondLst>
                                            <p:cond delay="0"/>
                                          </p:stCondLst>
                                        </p:cTn>
                                        <p:tgtEl>
                                          <p:spTgt spid="371"/>
                                        </p:tgtEl>
                                        <p:attrNameLst>
                                          <p:attrName>style.visibility</p:attrName>
                                        </p:attrNameLst>
                                      </p:cBhvr>
                                      <p:to>
                                        <p:strVal val="visible"/>
                                      </p:to>
                                    </p:set>
                                    <p:animEffect transition="in" filter="fade">
                                      <p:cBhvr>
                                        <p:cTn id="16" dur="500"/>
                                        <p:tgtEl>
                                          <p:spTgt spid="371"/>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35"/>
                                        </p:tgtEl>
                                        <p:attrNameLst>
                                          <p:attrName>style.visibility</p:attrName>
                                        </p:attrNameLst>
                                      </p:cBhvr>
                                      <p:to>
                                        <p:strVal val="visible"/>
                                      </p:to>
                                    </p:set>
                                    <p:animEffect transition="in" filter="fade">
                                      <p:cBhvr>
                                        <p:cTn id="21" dur="500"/>
                                        <p:tgtEl>
                                          <p:spTgt spid="335"/>
                                        </p:tgtEl>
                                      </p:cBhvr>
                                    </p:animEffect>
                                  </p:childTnLst>
                                </p:cTn>
                              </p:par>
                              <p:par>
                                <p:cTn id="22" presetID="10" presetClass="entr" presetSubtype="0" fill="hold" nodeType="withEffect">
                                  <p:stCondLst>
                                    <p:cond delay="0"/>
                                  </p:stCondLst>
                                  <p:childTnLst>
                                    <p:set>
                                      <p:cBhvr>
                                        <p:cTn id="23" dur="1" fill="hold">
                                          <p:stCondLst>
                                            <p:cond delay="0"/>
                                          </p:stCondLst>
                                        </p:cTn>
                                        <p:tgtEl>
                                          <p:spTgt spid="366"/>
                                        </p:tgtEl>
                                        <p:attrNameLst>
                                          <p:attrName>style.visibility</p:attrName>
                                        </p:attrNameLst>
                                      </p:cBhvr>
                                      <p:to>
                                        <p:strVal val="visible"/>
                                      </p:to>
                                    </p:set>
                                    <p:animEffect transition="in" filter="fade">
                                      <p:cBhvr>
                                        <p:cTn id="24" dur="500"/>
                                        <p:tgtEl>
                                          <p:spTgt spid="366"/>
                                        </p:tgtEl>
                                      </p:cBhvr>
                                    </p:animEffect>
                                  </p:childTnLst>
                                </p:cTn>
                              </p:par>
                              <p:par>
                                <p:cTn id="25" presetID="42" presetClass="path" presetSubtype="0" accel="50000" decel="50000" fill="hold" nodeType="withEffect">
                                  <p:stCondLst>
                                    <p:cond delay="0"/>
                                  </p:stCondLst>
                                  <p:childTnLst>
                                    <p:animMotion origin="layout" path="M 1.875E-6 4.81481E-6 L -0.00117 0.12824 " pathEditMode="relative" rAng="0" ptsTypes="AA">
                                      <p:cBhvr>
                                        <p:cTn id="26" dur="2000" fill="hold"/>
                                        <p:tgtEl>
                                          <p:spTgt spid="371"/>
                                        </p:tgtEl>
                                        <p:attrNameLst>
                                          <p:attrName>ppt_x</p:attrName>
                                          <p:attrName>ppt_y</p:attrName>
                                        </p:attrNameLst>
                                      </p:cBhvr>
                                      <p:rCtr x="-65" y="6412"/>
                                    </p:animMotion>
                                  </p:childTnLst>
                                </p:cTn>
                              </p:par>
                              <p:par>
                                <p:cTn id="27" presetID="6" presetClass="emph" presetSubtype="0" accel="10000" decel="90000" fill="hold" nodeType="withEffect">
                                  <p:stCondLst>
                                    <p:cond delay="0"/>
                                  </p:stCondLst>
                                  <p:childTnLst>
                                    <p:animScale>
                                      <p:cBhvr>
                                        <p:cTn id="28" dur="2000" fill="hold"/>
                                        <p:tgtEl>
                                          <p:spTgt spid="371"/>
                                        </p:tgtEl>
                                      </p:cBhvr>
                                      <p:by x="64000" y="64000"/>
                                    </p:animScale>
                                  </p:childTnLst>
                                </p:cTn>
                              </p:par>
                              <p:par>
                                <p:cTn id="29" presetID="10" presetClass="entr" presetSubtype="0" fill="hold" nodeType="withEffect">
                                  <p:stCondLst>
                                    <p:cond delay="500"/>
                                  </p:stCondLst>
                                  <p:childTnLst>
                                    <p:set>
                                      <p:cBhvr>
                                        <p:cTn id="30" dur="1" fill="hold">
                                          <p:stCondLst>
                                            <p:cond delay="0"/>
                                          </p:stCondLst>
                                        </p:cTn>
                                        <p:tgtEl>
                                          <p:spTgt spid="376"/>
                                        </p:tgtEl>
                                        <p:attrNameLst>
                                          <p:attrName>style.visibility</p:attrName>
                                        </p:attrNameLst>
                                      </p:cBhvr>
                                      <p:to>
                                        <p:strVal val="visible"/>
                                      </p:to>
                                    </p:set>
                                    <p:animEffect transition="in" filter="fade">
                                      <p:cBhvr>
                                        <p:cTn id="31" dur="500"/>
                                        <p:tgtEl>
                                          <p:spTgt spid="376"/>
                                        </p:tgtEl>
                                      </p:cBhvr>
                                    </p:animEffect>
                                  </p:childTnLst>
                                </p:cTn>
                              </p:par>
                              <p:par>
                                <p:cTn id="32" presetID="10" presetClass="entr" presetSubtype="0" fill="hold" nodeType="withEffect">
                                  <p:stCondLst>
                                    <p:cond delay="1000"/>
                                  </p:stCondLst>
                                  <p:childTnLst>
                                    <p:set>
                                      <p:cBhvr>
                                        <p:cTn id="33" dur="1" fill="hold">
                                          <p:stCondLst>
                                            <p:cond delay="0"/>
                                          </p:stCondLst>
                                        </p:cTn>
                                        <p:tgtEl>
                                          <p:spTgt spid="387"/>
                                        </p:tgtEl>
                                        <p:attrNameLst>
                                          <p:attrName>style.visibility</p:attrName>
                                        </p:attrNameLst>
                                      </p:cBhvr>
                                      <p:to>
                                        <p:strVal val="visible"/>
                                      </p:to>
                                    </p:set>
                                    <p:animEffect transition="in" filter="fade">
                                      <p:cBhvr>
                                        <p:cTn id="34" dur="500"/>
                                        <p:tgtEl>
                                          <p:spTgt spid="387"/>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341"/>
                                        </p:tgtEl>
                                        <p:attrNameLst>
                                          <p:attrName>style.visibility</p:attrName>
                                        </p:attrNameLst>
                                      </p:cBhvr>
                                      <p:to>
                                        <p:strVal val="visible"/>
                                      </p:to>
                                    </p:set>
                                    <p:animEffect transition="in" filter="fade">
                                      <p:cBhvr>
                                        <p:cTn id="39" dur="500"/>
                                        <p:tgtEl>
                                          <p:spTgt spid="341"/>
                                        </p:tgtEl>
                                      </p:cBhvr>
                                    </p:animEffect>
                                  </p:childTnLst>
                                </p:cTn>
                              </p:par>
                              <p:par>
                                <p:cTn id="40" presetID="10" presetClass="entr" presetSubtype="0" fill="hold" nodeType="withEffect">
                                  <p:stCondLst>
                                    <p:cond delay="0"/>
                                  </p:stCondLst>
                                  <p:childTnLst>
                                    <p:set>
                                      <p:cBhvr>
                                        <p:cTn id="41" dur="1" fill="hold">
                                          <p:stCondLst>
                                            <p:cond delay="0"/>
                                          </p:stCondLst>
                                        </p:cTn>
                                        <p:tgtEl>
                                          <p:spTgt spid="365"/>
                                        </p:tgtEl>
                                        <p:attrNameLst>
                                          <p:attrName>style.visibility</p:attrName>
                                        </p:attrNameLst>
                                      </p:cBhvr>
                                      <p:to>
                                        <p:strVal val="visible"/>
                                      </p:to>
                                    </p:set>
                                    <p:animEffect transition="in" filter="fade">
                                      <p:cBhvr>
                                        <p:cTn id="42" dur="500"/>
                                        <p:tgtEl>
                                          <p:spTgt spid="365"/>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364"/>
                                        </p:tgtEl>
                                        <p:attrNameLst>
                                          <p:attrName>style.visibility</p:attrName>
                                        </p:attrNameLst>
                                      </p:cBhvr>
                                      <p:to>
                                        <p:strVal val="visible"/>
                                      </p:to>
                                    </p:set>
                                    <p:animEffect transition="in" filter="fade">
                                      <p:cBhvr>
                                        <p:cTn id="45" dur="500"/>
                                        <p:tgtEl>
                                          <p:spTgt spid="364"/>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339"/>
                                        </p:tgtEl>
                                        <p:attrNameLst>
                                          <p:attrName>style.visibility</p:attrName>
                                        </p:attrNameLst>
                                      </p:cBhvr>
                                      <p:to>
                                        <p:strVal val="visible"/>
                                      </p:to>
                                    </p:set>
                                    <p:animEffect transition="in" filter="fade">
                                      <p:cBhvr>
                                        <p:cTn id="48" dur="500"/>
                                        <p:tgtEl>
                                          <p:spTgt spid="339"/>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340"/>
                                        </p:tgtEl>
                                        <p:attrNameLst>
                                          <p:attrName>style.visibility</p:attrName>
                                        </p:attrNameLst>
                                      </p:cBhvr>
                                      <p:to>
                                        <p:strVal val="visible"/>
                                      </p:to>
                                    </p:set>
                                    <p:animEffect transition="in" filter="fade">
                                      <p:cBhvr>
                                        <p:cTn id="51" dur="500"/>
                                        <p:tgtEl>
                                          <p:spTgt spid="340"/>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342"/>
                                        </p:tgtEl>
                                        <p:attrNameLst>
                                          <p:attrName>style.visibility</p:attrName>
                                        </p:attrNameLst>
                                      </p:cBhvr>
                                      <p:to>
                                        <p:strVal val="visible"/>
                                      </p:to>
                                    </p:set>
                                    <p:animEffect transition="in" filter="fade">
                                      <p:cBhvr>
                                        <p:cTn id="54" dur="500"/>
                                        <p:tgtEl>
                                          <p:spTgt spid="342"/>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338"/>
                                        </p:tgtEl>
                                        <p:attrNameLst>
                                          <p:attrName>style.visibility</p:attrName>
                                        </p:attrNameLst>
                                      </p:cBhvr>
                                      <p:to>
                                        <p:strVal val="visible"/>
                                      </p:to>
                                    </p:set>
                                    <p:animEffect transition="in" filter="fade">
                                      <p:cBhvr>
                                        <p:cTn id="57" dur="500"/>
                                        <p:tgtEl>
                                          <p:spTgt spid="338"/>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337"/>
                                        </p:tgtEl>
                                        <p:attrNameLst>
                                          <p:attrName>style.visibility</p:attrName>
                                        </p:attrNameLst>
                                      </p:cBhvr>
                                      <p:to>
                                        <p:strVal val="visible"/>
                                      </p:to>
                                    </p:set>
                                    <p:animEffect transition="in" filter="fade">
                                      <p:cBhvr>
                                        <p:cTn id="60" dur="500"/>
                                        <p:tgtEl>
                                          <p:spTgt spid="337"/>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347"/>
                                        </p:tgtEl>
                                        <p:attrNameLst>
                                          <p:attrName>style.visibility</p:attrName>
                                        </p:attrNameLst>
                                      </p:cBhvr>
                                      <p:to>
                                        <p:strVal val="visible"/>
                                      </p:to>
                                    </p:set>
                                    <p:animEffect transition="in" filter="fade">
                                      <p:cBhvr>
                                        <p:cTn id="63" dur="500"/>
                                        <p:tgtEl>
                                          <p:spTgt spid="347"/>
                                        </p:tgtEl>
                                      </p:cBhvr>
                                    </p:animEffect>
                                  </p:childTnLst>
                                </p:cTn>
                              </p:par>
                              <p:par>
                                <p:cTn id="64" presetID="10" presetClass="entr" presetSubtype="0" fill="hold" grpId="3" nodeType="withEffect">
                                  <p:stCondLst>
                                    <p:cond delay="0"/>
                                  </p:stCondLst>
                                  <p:childTnLst>
                                    <p:set>
                                      <p:cBhvr>
                                        <p:cTn id="65" dur="1" fill="hold">
                                          <p:stCondLst>
                                            <p:cond delay="0"/>
                                          </p:stCondLst>
                                        </p:cTn>
                                        <p:tgtEl>
                                          <p:spTgt spid="343"/>
                                        </p:tgtEl>
                                        <p:attrNameLst>
                                          <p:attrName>style.visibility</p:attrName>
                                        </p:attrNameLst>
                                      </p:cBhvr>
                                      <p:to>
                                        <p:strVal val="visible"/>
                                      </p:to>
                                    </p:set>
                                    <p:animEffect transition="in" filter="fade">
                                      <p:cBhvr>
                                        <p:cTn id="66" dur="500"/>
                                        <p:tgtEl>
                                          <p:spTgt spid="343"/>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348"/>
                                        </p:tgtEl>
                                        <p:attrNameLst>
                                          <p:attrName>style.visibility</p:attrName>
                                        </p:attrNameLst>
                                      </p:cBhvr>
                                      <p:to>
                                        <p:strVal val="visible"/>
                                      </p:to>
                                    </p:set>
                                    <p:animEffect transition="in" filter="fade">
                                      <p:cBhvr>
                                        <p:cTn id="69" dur="500"/>
                                        <p:tgtEl>
                                          <p:spTgt spid="348"/>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346"/>
                                        </p:tgtEl>
                                        <p:attrNameLst>
                                          <p:attrName>style.visibility</p:attrName>
                                        </p:attrNameLst>
                                      </p:cBhvr>
                                      <p:to>
                                        <p:strVal val="visible"/>
                                      </p:to>
                                    </p:set>
                                    <p:animEffect transition="in" filter="fade">
                                      <p:cBhvr>
                                        <p:cTn id="72" dur="500"/>
                                        <p:tgtEl>
                                          <p:spTgt spid="346"/>
                                        </p:tgtEl>
                                      </p:cBhvr>
                                    </p:animEffect>
                                  </p:childTnLst>
                                </p:cTn>
                              </p:par>
                              <p:par>
                                <p:cTn id="73" presetID="10" presetClass="entr" presetSubtype="0" fill="hold" grpId="3" nodeType="withEffect">
                                  <p:stCondLst>
                                    <p:cond delay="0"/>
                                  </p:stCondLst>
                                  <p:childTnLst>
                                    <p:set>
                                      <p:cBhvr>
                                        <p:cTn id="74" dur="1" fill="hold">
                                          <p:stCondLst>
                                            <p:cond delay="0"/>
                                          </p:stCondLst>
                                        </p:cTn>
                                        <p:tgtEl>
                                          <p:spTgt spid="332"/>
                                        </p:tgtEl>
                                        <p:attrNameLst>
                                          <p:attrName>style.visibility</p:attrName>
                                        </p:attrNameLst>
                                      </p:cBhvr>
                                      <p:to>
                                        <p:strVal val="visible"/>
                                      </p:to>
                                    </p:set>
                                    <p:animEffect transition="in" filter="fade">
                                      <p:cBhvr>
                                        <p:cTn id="75" dur="500"/>
                                        <p:tgtEl>
                                          <p:spTgt spid="332"/>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344"/>
                                        </p:tgtEl>
                                        <p:attrNameLst>
                                          <p:attrName>style.visibility</p:attrName>
                                        </p:attrNameLst>
                                      </p:cBhvr>
                                      <p:to>
                                        <p:strVal val="visible"/>
                                      </p:to>
                                    </p:set>
                                    <p:animEffect transition="in" filter="fade">
                                      <p:cBhvr>
                                        <p:cTn id="78" dur="500"/>
                                        <p:tgtEl>
                                          <p:spTgt spid="344"/>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349"/>
                                        </p:tgtEl>
                                        <p:attrNameLst>
                                          <p:attrName>style.visibility</p:attrName>
                                        </p:attrNameLst>
                                      </p:cBhvr>
                                      <p:to>
                                        <p:strVal val="visible"/>
                                      </p:to>
                                    </p:set>
                                    <p:animEffect transition="in" filter="fade">
                                      <p:cBhvr>
                                        <p:cTn id="81" dur="500"/>
                                        <p:tgtEl>
                                          <p:spTgt spid="349"/>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352"/>
                                        </p:tgtEl>
                                        <p:attrNameLst>
                                          <p:attrName>style.visibility</p:attrName>
                                        </p:attrNameLst>
                                      </p:cBhvr>
                                      <p:to>
                                        <p:strVal val="visible"/>
                                      </p:to>
                                    </p:set>
                                    <p:animEffect transition="in" filter="fade">
                                      <p:cBhvr>
                                        <p:cTn id="84" dur="500"/>
                                        <p:tgtEl>
                                          <p:spTgt spid="352"/>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353"/>
                                        </p:tgtEl>
                                        <p:attrNameLst>
                                          <p:attrName>style.visibility</p:attrName>
                                        </p:attrNameLst>
                                      </p:cBhvr>
                                      <p:to>
                                        <p:strVal val="visible"/>
                                      </p:to>
                                    </p:set>
                                    <p:animEffect transition="in" filter="fade">
                                      <p:cBhvr>
                                        <p:cTn id="87" dur="500"/>
                                        <p:tgtEl>
                                          <p:spTgt spid="353"/>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354"/>
                                        </p:tgtEl>
                                        <p:attrNameLst>
                                          <p:attrName>style.visibility</p:attrName>
                                        </p:attrNameLst>
                                      </p:cBhvr>
                                      <p:to>
                                        <p:strVal val="visible"/>
                                      </p:to>
                                    </p:set>
                                    <p:animEffect transition="in" filter="fade">
                                      <p:cBhvr>
                                        <p:cTn id="90" dur="500"/>
                                        <p:tgtEl>
                                          <p:spTgt spid="354"/>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355"/>
                                        </p:tgtEl>
                                        <p:attrNameLst>
                                          <p:attrName>style.visibility</p:attrName>
                                        </p:attrNameLst>
                                      </p:cBhvr>
                                      <p:to>
                                        <p:strVal val="visible"/>
                                      </p:to>
                                    </p:set>
                                    <p:animEffect transition="in" filter="fade">
                                      <p:cBhvr>
                                        <p:cTn id="93" dur="500"/>
                                        <p:tgtEl>
                                          <p:spTgt spid="355"/>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356"/>
                                        </p:tgtEl>
                                        <p:attrNameLst>
                                          <p:attrName>style.visibility</p:attrName>
                                        </p:attrNameLst>
                                      </p:cBhvr>
                                      <p:to>
                                        <p:strVal val="visible"/>
                                      </p:to>
                                    </p:set>
                                    <p:animEffect transition="in" filter="fade">
                                      <p:cBhvr>
                                        <p:cTn id="96" dur="500"/>
                                        <p:tgtEl>
                                          <p:spTgt spid="356"/>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357"/>
                                        </p:tgtEl>
                                        <p:attrNameLst>
                                          <p:attrName>style.visibility</p:attrName>
                                        </p:attrNameLst>
                                      </p:cBhvr>
                                      <p:to>
                                        <p:strVal val="visible"/>
                                      </p:to>
                                    </p:set>
                                    <p:animEffect transition="in" filter="fade">
                                      <p:cBhvr>
                                        <p:cTn id="99" dur="500"/>
                                        <p:tgtEl>
                                          <p:spTgt spid="357"/>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358"/>
                                        </p:tgtEl>
                                        <p:attrNameLst>
                                          <p:attrName>style.visibility</p:attrName>
                                        </p:attrNameLst>
                                      </p:cBhvr>
                                      <p:to>
                                        <p:strVal val="visible"/>
                                      </p:to>
                                    </p:set>
                                    <p:animEffect transition="in" filter="fade">
                                      <p:cBhvr>
                                        <p:cTn id="102" dur="500"/>
                                        <p:tgtEl>
                                          <p:spTgt spid="358"/>
                                        </p:tgtEl>
                                      </p:cBhvr>
                                    </p:animEffect>
                                  </p:childTnLst>
                                </p:cTn>
                              </p:par>
                              <p:par>
                                <p:cTn id="103" presetID="10" presetClass="entr" presetSubtype="0" fill="hold" grpId="0" nodeType="withEffect">
                                  <p:stCondLst>
                                    <p:cond delay="0"/>
                                  </p:stCondLst>
                                  <p:childTnLst>
                                    <p:set>
                                      <p:cBhvr>
                                        <p:cTn id="104" dur="1" fill="hold">
                                          <p:stCondLst>
                                            <p:cond delay="0"/>
                                          </p:stCondLst>
                                        </p:cTn>
                                        <p:tgtEl>
                                          <p:spTgt spid="359"/>
                                        </p:tgtEl>
                                        <p:attrNameLst>
                                          <p:attrName>style.visibility</p:attrName>
                                        </p:attrNameLst>
                                      </p:cBhvr>
                                      <p:to>
                                        <p:strVal val="visible"/>
                                      </p:to>
                                    </p:set>
                                    <p:animEffect transition="in" filter="fade">
                                      <p:cBhvr>
                                        <p:cTn id="105" dur="500"/>
                                        <p:tgtEl>
                                          <p:spTgt spid="359"/>
                                        </p:tgtEl>
                                      </p:cBhvr>
                                    </p:animEffect>
                                  </p:childTnLst>
                                </p:cTn>
                              </p:par>
                              <p:par>
                                <p:cTn id="106" presetID="10" presetClass="entr" presetSubtype="0" fill="hold" grpId="0" nodeType="withEffect">
                                  <p:stCondLst>
                                    <p:cond delay="0"/>
                                  </p:stCondLst>
                                  <p:childTnLst>
                                    <p:set>
                                      <p:cBhvr>
                                        <p:cTn id="107" dur="1" fill="hold">
                                          <p:stCondLst>
                                            <p:cond delay="0"/>
                                          </p:stCondLst>
                                        </p:cTn>
                                        <p:tgtEl>
                                          <p:spTgt spid="360"/>
                                        </p:tgtEl>
                                        <p:attrNameLst>
                                          <p:attrName>style.visibility</p:attrName>
                                        </p:attrNameLst>
                                      </p:cBhvr>
                                      <p:to>
                                        <p:strVal val="visible"/>
                                      </p:to>
                                    </p:set>
                                    <p:animEffect transition="in" filter="fade">
                                      <p:cBhvr>
                                        <p:cTn id="108" dur="500"/>
                                        <p:tgtEl>
                                          <p:spTgt spid="360"/>
                                        </p:tgtEl>
                                      </p:cBhvr>
                                    </p:animEffect>
                                  </p:childTnLst>
                                </p:cTn>
                              </p:par>
                              <p:par>
                                <p:cTn id="109" presetID="10" presetClass="entr" presetSubtype="0" fill="hold" grpId="0" nodeType="withEffect">
                                  <p:stCondLst>
                                    <p:cond delay="0"/>
                                  </p:stCondLst>
                                  <p:childTnLst>
                                    <p:set>
                                      <p:cBhvr>
                                        <p:cTn id="110" dur="1" fill="hold">
                                          <p:stCondLst>
                                            <p:cond delay="0"/>
                                          </p:stCondLst>
                                        </p:cTn>
                                        <p:tgtEl>
                                          <p:spTgt spid="361"/>
                                        </p:tgtEl>
                                        <p:attrNameLst>
                                          <p:attrName>style.visibility</p:attrName>
                                        </p:attrNameLst>
                                      </p:cBhvr>
                                      <p:to>
                                        <p:strVal val="visible"/>
                                      </p:to>
                                    </p:set>
                                    <p:animEffect transition="in" filter="fade">
                                      <p:cBhvr>
                                        <p:cTn id="111" dur="500"/>
                                        <p:tgtEl>
                                          <p:spTgt spid="361"/>
                                        </p:tgtEl>
                                      </p:cBhvr>
                                    </p:animEffect>
                                  </p:childTnLst>
                                </p:cTn>
                              </p:par>
                              <p:par>
                                <p:cTn id="112" presetID="10" presetClass="entr" presetSubtype="0" fill="hold" grpId="0" nodeType="withEffect">
                                  <p:stCondLst>
                                    <p:cond delay="0"/>
                                  </p:stCondLst>
                                  <p:childTnLst>
                                    <p:set>
                                      <p:cBhvr>
                                        <p:cTn id="113" dur="1" fill="hold">
                                          <p:stCondLst>
                                            <p:cond delay="0"/>
                                          </p:stCondLst>
                                        </p:cTn>
                                        <p:tgtEl>
                                          <p:spTgt spid="362"/>
                                        </p:tgtEl>
                                        <p:attrNameLst>
                                          <p:attrName>style.visibility</p:attrName>
                                        </p:attrNameLst>
                                      </p:cBhvr>
                                      <p:to>
                                        <p:strVal val="visible"/>
                                      </p:to>
                                    </p:set>
                                    <p:animEffect transition="in" filter="fade">
                                      <p:cBhvr>
                                        <p:cTn id="114" dur="500"/>
                                        <p:tgtEl>
                                          <p:spTgt spid="362"/>
                                        </p:tgtEl>
                                      </p:cBhvr>
                                    </p:animEffect>
                                  </p:childTnLst>
                                </p:cTn>
                              </p:par>
                              <p:par>
                                <p:cTn id="115" presetID="10" presetClass="entr" presetSubtype="0" fill="hold" grpId="0" nodeType="withEffect">
                                  <p:stCondLst>
                                    <p:cond delay="0"/>
                                  </p:stCondLst>
                                  <p:childTnLst>
                                    <p:set>
                                      <p:cBhvr>
                                        <p:cTn id="116" dur="1" fill="hold">
                                          <p:stCondLst>
                                            <p:cond delay="0"/>
                                          </p:stCondLst>
                                        </p:cTn>
                                        <p:tgtEl>
                                          <p:spTgt spid="351"/>
                                        </p:tgtEl>
                                        <p:attrNameLst>
                                          <p:attrName>style.visibility</p:attrName>
                                        </p:attrNameLst>
                                      </p:cBhvr>
                                      <p:to>
                                        <p:strVal val="visible"/>
                                      </p:to>
                                    </p:set>
                                    <p:animEffect transition="in" filter="fade">
                                      <p:cBhvr>
                                        <p:cTn id="117" dur="500"/>
                                        <p:tgtEl>
                                          <p:spTgt spid="351"/>
                                        </p:tgtEl>
                                      </p:cBhvr>
                                    </p:animEffect>
                                  </p:childTnLst>
                                </p:cTn>
                              </p:par>
                              <p:par>
                                <p:cTn id="118" presetID="10" presetClass="entr" presetSubtype="0" fill="hold" grpId="0" nodeType="withEffect">
                                  <p:stCondLst>
                                    <p:cond delay="0"/>
                                  </p:stCondLst>
                                  <p:childTnLst>
                                    <p:set>
                                      <p:cBhvr>
                                        <p:cTn id="119" dur="1" fill="hold">
                                          <p:stCondLst>
                                            <p:cond delay="0"/>
                                          </p:stCondLst>
                                        </p:cTn>
                                        <p:tgtEl>
                                          <p:spTgt spid="350"/>
                                        </p:tgtEl>
                                        <p:attrNameLst>
                                          <p:attrName>style.visibility</p:attrName>
                                        </p:attrNameLst>
                                      </p:cBhvr>
                                      <p:to>
                                        <p:strVal val="visible"/>
                                      </p:to>
                                    </p:set>
                                    <p:animEffect transition="in" filter="fade">
                                      <p:cBhvr>
                                        <p:cTn id="120" dur="500"/>
                                        <p:tgtEl>
                                          <p:spTgt spid="350"/>
                                        </p:tgtEl>
                                      </p:cBhvr>
                                    </p:animEffect>
                                  </p:childTnLst>
                                </p:cTn>
                              </p:par>
                              <p:par>
                                <p:cTn id="121" presetID="10" presetClass="entr" presetSubtype="0" fill="hold" grpId="0" nodeType="withEffect">
                                  <p:stCondLst>
                                    <p:cond delay="0"/>
                                  </p:stCondLst>
                                  <p:childTnLst>
                                    <p:set>
                                      <p:cBhvr>
                                        <p:cTn id="122" dur="1" fill="hold">
                                          <p:stCondLst>
                                            <p:cond delay="0"/>
                                          </p:stCondLst>
                                        </p:cTn>
                                        <p:tgtEl>
                                          <p:spTgt spid="345"/>
                                        </p:tgtEl>
                                        <p:attrNameLst>
                                          <p:attrName>style.visibility</p:attrName>
                                        </p:attrNameLst>
                                      </p:cBhvr>
                                      <p:to>
                                        <p:strVal val="visible"/>
                                      </p:to>
                                    </p:set>
                                    <p:animEffect transition="in" filter="fade">
                                      <p:cBhvr>
                                        <p:cTn id="123" dur="500"/>
                                        <p:tgtEl>
                                          <p:spTgt spid="345"/>
                                        </p:tgtEl>
                                      </p:cBhvr>
                                    </p:animEffect>
                                  </p:childTnLst>
                                </p:cTn>
                              </p:par>
                            </p:childTnLst>
                          </p:cTn>
                        </p:par>
                      </p:childTnLst>
                    </p:cTn>
                  </p:par>
                  <p:par>
                    <p:cTn id="124" fill="hold">
                      <p:stCondLst>
                        <p:cond delay="indefinite"/>
                      </p:stCondLst>
                      <p:childTnLst>
                        <p:par>
                          <p:cTn id="125" fill="hold">
                            <p:stCondLst>
                              <p:cond delay="0"/>
                            </p:stCondLst>
                            <p:childTnLst>
                              <p:par>
                                <p:cTn id="126" presetID="10" presetClass="entr" presetSubtype="0" fill="hold" nodeType="clickEffect">
                                  <p:stCondLst>
                                    <p:cond delay="0"/>
                                  </p:stCondLst>
                                  <p:childTnLst>
                                    <p:set>
                                      <p:cBhvr>
                                        <p:cTn id="127" dur="1" fill="hold">
                                          <p:stCondLst>
                                            <p:cond delay="0"/>
                                          </p:stCondLst>
                                        </p:cTn>
                                        <p:tgtEl>
                                          <p:spTgt spid="299"/>
                                        </p:tgtEl>
                                        <p:attrNameLst>
                                          <p:attrName>style.visibility</p:attrName>
                                        </p:attrNameLst>
                                      </p:cBhvr>
                                      <p:to>
                                        <p:strVal val="visible"/>
                                      </p:to>
                                    </p:set>
                                    <p:animEffect transition="in" filter="fade">
                                      <p:cBhvr>
                                        <p:cTn id="128" dur="500"/>
                                        <p:tgtEl>
                                          <p:spTgt spid="299"/>
                                        </p:tgtEl>
                                      </p:cBhvr>
                                    </p:animEffect>
                                  </p:childTnLst>
                                </p:cTn>
                              </p:par>
                              <p:par>
                                <p:cTn id="129" presetID="10" presetClass="entr" presetSubtype="0" fill="hold" grpId="0" nodeType="withEffect">
                                  <p:stCondLst>
                                    <p:cond delay="0"/>
                                  </p:stCondLst>
                                  <p:childTnLst>
                                    <p:set>
                                      <p:cBhvr>
                                        <p:cTn id="130" dur="1" fill="hold">
                                          <p:stCondLst>
                                            <p:cond delay="0"/>
                                          </p:stCondLst>
                                        </p:cTn>
                                        <p:tgtEl>
                                          <p:spTgt spid="336"/>
                                        </p:tgtEl>
                                        <p:attrNameLst>
                                          <p:attrName>style.visibility</p:attrName>
                                        </p:attrNameLst>
                                      </p:cBhvr>
                                      <p:to>
                                        <p:strVal val="visible"/>
                                      </p:to>
                                    </p:set>
                                    <p:animEffect transition="in" filter="fade">
                                      <p:cBhvr>
                                        <p:cTn id="131" dur="500"/>
                                        <p:tgtEl>
                                          <p:spTgt spid="336"/>
                                        </p:tgtEl>
                                      </p:cBhvr>
                                    </p:animEffect>
                                  </p:childTnLst>
                                </p:cTn>
                              </p:par>
                            </p:childTnLst>
                          </p:cTn>
                        </p:par>
                        <p:par>
                          <p:cTn id="132" fill="hold">
                            <p:stCondLst>
                              <p:cond delay="500"/>
                            </p:stCondLst>
                            <p:childTnLst>
                              <p:par>
                                <p:cTn id="133" presetID="42" presetClass="path" presetSubtype="0" accel="50000" decel="50000" fill="hold" grpId="1" nodeType="afterEffect">
                                  <p:stCondLst>
                                    <p:cond delay="0"/>
                                  </p:stCondLst>
                                  <p:childTnLst>
                                    <p:animMotion origin="layout" path="M -2.08333E-6 -3.33333E-6 L 0.02018 0.13056 " pathEditMode="relative" rAng="0" ptsTypes="AA">
                                      <p:cBhvr>
                                        <p:cTn id="134" dur="1500" fill="hold"/>
                                        <p:tgtEl>
                                          <p:spTgt spid="339"/>
                                        </p:tgtEl>
                                        <p:attrNameLst>
                                          <p:attrName>ppt_x</p:attrName>
                                          <p:attrName>ppt_y</p:attrName>
                                        </p:attrNameLst>
                                      </p:cBhvr>
                                      <p:rCtr x="1003" y="6528"/>
                                    </p:animMotion>
                                  </p:childTnLst>
                                </p:cTn>
                              </p:par>
                              <p:par>
                                <p:cTn id="135" presetID="6" presetClass="emph" presetSubtype="0" fill="hold" grpId="2" nodeType="withEffect">
                                  <p:stCondLst>
                                    <p:cond delay="0"/>
                                  </p:stCondLst>
                                  <p:childTnLst>
                                    <p:animScale>
                                      <p:cBhvr>
                                        <p:cTn id="136" dur="1500" fill="hold"/>
                                        <p:tgtEl>
                                          <p:spTgt spid="339"/>
                                        </p:tgtEl>
                                      </p:cBhvr>
                                      <p:by x="100000" y="82350"/>
                                    </p:animScale>
                                  </p:childTnLst>
                                </p:cTn>
                              </p:par>
                              <p:par>
                                <p:cTn id="137" presetID="6" presetClass="emph" presetSubtype="0" decel="100000" fill="hold" grpId="3" nodeType="withEffect">
                                  <p:stCondLst>
                                    <p:cond delay="0"/>
                                  </p:stCondLst>
                                  <p:childTnLst>
                                    <p:animScale>
                                      <p:cBhvr>
                                        <p:cTn id="138" dur="1500" fill="hold"/>
                                        <p:tgtEl>
                                          <p:spTgt spid="339"/>
                                        </p:tgtEl>
                                      </p:cBhvr>
                                      <p:by x="80000" y="100000"/>
                                    </p:animScale>
                                  </p:childTnLst>
                                </p:cTn>
                              </p:par>
                              <p:par>
                                <p:cTn id="139" presetID="42" presetClass="path" presetSubtype="0" accel="50000" decel="50000" fill="hold" grpId="1" nodeType="withEffect">
                                  <p:stCondLst>
                                    <p:cond delay="0"/>
                                  </p:stCondLst>
                                  <p:childTnLst>
                                    <p:animMotion origin="layout" path="M 2.08333E-7 3.7037E-6 L -0.04089 0.16412 " pathEditMode="relative" rAng="0" ptsTypes="AA">
                                      <p:cBhvr>
                                        <p:cTn id="140" dur="1500" fill="hold"/>
                                        <p:tgtEl>
                                          <p:spTgt spid="345"/>
                                        </p:tgtEl>
                                        <p:attrNameLst>
                                          <p:attrName>ppt_x</p:attrName>
                                          <p:attrName>ppt_y</p:attrName>
                                        </p:attrNameLst>
                                      </p:cBhvr>
                                      <p:rCtr x="-2044" y="8194"/>
                                    </p:animMotion>
                                  </p:childTnLst>
                                </p:cTn>
                              </p:par>
                              <p:par>
                                <p:cTn id="141" presetID="6" presetClass="emph" presetSubtype="0" decel="100000" fill="hold" grpId="2" nodeType="withEffect">
                                  <p:stCondLst>
                                    <p:cond delay="0"/>
                                  </p:stCondLst>
                                  <p:childTnLst>
                                    <p:animScale>
                                      <p:cBhvr>
                                        <p:cTn id="142" dur="1500" fill="hold"/>
                                        <p:tgtEl>
                                          <p:spTgt spid="345"/>
                                        </p:tgtEl>
                                      </p:cBhvr>
                                      <p:by x="100000" y="82350"/>
                                    </p:animScale>
                                  </p:childTnLst>
                                </p:cTn>
                              </p:par>
                              <p:par>
                                <p:cTn id="143" presetID="6" presetClass="emph" presetSubtype="0" decel="100000" fill="hold" grpId="3" nodeType="withEffect">
                                  <p:stCondLst>
                                    <p:cond delay="0"/>
                                  </p:stCondLst>
                                  <p:childTnLst>
                                    <p:animScale>
                                      <p:cBhvr>
                                        <p:cTn id="144" dur="1500" fill="hold"/>
                                        <p:tgtEl>
                                          <p:spTgt spid="345"/>
                                        </p:tgtEl>
                                      </p:cBhvr>
                                      <p:by x="80000" y="100000"/>
                                    </p:animScale>
                                  </p:childTnLst>
                                </p:cTn>
                              </p:par>
                              <p:par>
                                <p:cTn id="145" presetID="42" presetClass="path" presetSubtype="0" accel="50000" decel="50000" fill="hold" grpId="1" nodeType="withEffect">
                                  <p:stCondLst>
                                    <p:cond delay="0"/>
                                  </p:stCondLst>
                                  <p:childTnLst>
                                    <p:animMotion origin="layout" path="M 2.08333E-7 4.81481E-6 L 0.01094 0.31736 " pathEditMode="relative" rAng="0" ptsTypes="AA">
                                      <p:cBhvr>
                                        <p:cTn id="146" dur="1500" fill="hold"/>
                                        <p:tgtEl>
                                          <p:spTgt spid="344"/>
                                        </p:tgtEl>
                                        <p:attrNameLst>
                                          <p:attrName>ppt_x</p:attrName>
                                          <p:attrName>ppt_y</p:attrName>
                                        </p:attrNameLst>
                                      </p:cBhvr>
                                      <p:rCtr x="547" y="15856"/>
                                    </p:animMotion>
                                  </p:childTnLst>
                                </p:cTn>
                              </p:par>
                              <p:par>
                                <p:cTn id="147" presetID="6" presetClass="emph" presetSubtype="0" decel="100000" fill="hold" grpId="2" nodeType="withEffect">
                                  <p:stCondLst>
                                    <p:cond delay="0"/>
                                  </p:stCondLst>
                                  <p:childTnLst>
                                    <p:animScale>
                                      <p:cBhvr>
                                        <p:cTn id="148" dur="1500" fill="hold"/>
                                        <p:tgtEl>
                                          <p:spTgt spid="344"/>
                                        </p:tgtEl>
                                      </p:cBhvr>
                                      <p:by x="100000" y="82350"/>
                                    </p:animScale>
                                  </p:childTnLst>
                                </p:cTn>
                              </p:par>
                              <p:par>
                                <p:cTn id="149" presetID="6" presetClass="emph" presetSubtype="0" decel="100000" fill="hold" grpId="3" nodeType="withEffect">
                                  <p:stCondLst>
                                    <p:cond delay="0"/>
                                  </p:stCondLst>
                                  <p:childTnLst>
                                    <p:animScale>
                                      <p:cBhvr>
                                        <p:cTn id="150" dur="1500" fill="hold"/>
                                        <p:tgtEl>
                                          <p:spTgt spid="344"/>
                                        </p:tgtEl>
                                      </p:cBhvr>
                                      <p:by x="80000" y="100000"/>
                                    </p:animScale>
                                  </p:childTnLst>
                                </p:cTn>
                              </p:par>
                              <p:par>
                                <p:cTn id="151" presetID="42" presetClass="path" presetSubtype="0" accel="50000" decel="50000" fill="hold" grpId="2" nodeType="withEffect">
                                  <p:stCondLst>
                                    <p:cond delay="0"/>
                                  </p:stCondLst>
                                  <p:childTnLst>
                                    <p:animMotion origin="layout" path="M -2.08333E-6 -3.33333E-6 L -0.04362 0.19051 " pathEditMode="relative" rAng="0" ptsTypes="AA">
                                      <p:cBhvr>
                                        <p:cTn id="152" dur="1500" fill="hold"/>
                                        <p:tgtEl>
                                          <p:spTgt spid="343"/>
                                        </p:tgtEl>
                                        <p:attrNameLst>
                                          <p:attrName>ppt_x</p:attrName>
                                          <p:attrName>ppt_y</p:attrName>
                                        </p:attrNameLst>
                                      </p:cBhvr>
                                      <p:rCtr x="-2187" y="9514"/>
                                    </p:animMotion>
                                  </p:childTnLst>
                                </p:cTn>
                              </p:par>
                              <p:par>
                                <p:cTn id="153" presetID="6" presetClass="emph" presetSubtype="0" fill="hold" grpId="0" nodeType="withEffect">
                                  <p:stCondLst>
                                    <p:cond delay="0"/>
                                  </p:stCondLst>
                                  <p:childTnLst>
                                    <p:animScale>
                                      <p:cBhvr>
                                        <p:cTn id="154" dur="1500" fill="hold"/>
                                        <p:tgtEl>
                                          <p:spTgt spid="343"/>
                                        </p:tgtEl>
                                      </p:cBhvr>
                                      <p:by x="100000" y="82350"/>
                                    </p:animScale>
                                  </p:childTnLst>
                                </p:cTn>
                              </p:par>
                              <p:par>
                                <p:cTn id="155" presetID="6" presetClass="emph" presetSubtype="0" decel="100000" fill="hold" grpId="1" nodeType="withEffect">
                                  <p:stCondLst>
                                    <p:cond delay="0"/>
                                  </p:stCondLst>
                                  <p:childTnLst>
                                    <p:animScale>
                                      <p:cBhvr>
                                        <p:cTn id="156" dur="1500" fill="hold"/>
                                        <p:tgtEl>
                                          <p:spTgt spid="343"/>
                                        </p:tgtEl>
                                      </p:cBhvr>
                                      <p:by x="80000" y="100000"/>
                                    </p:animScale>
                                  </p:childTnLst>
                                </p:cTn>
                              </p:par>
                              <p:par>
                                <p:cTn id="157" presetID="42" presetClass="path" presetSubtype="0" accel="50000" decel="50000" fill="hold" grpId="1" nodeType="withEffect">
                                  <p:stCondLst>
                                    <p:cond delay="0"/>
                                  </p:stCondLst>
                                  <p:childTnLst>
                                    <p:animMotion origin="layout" path="M 2.08333E-7 7.40741E-7 L 0.06185 0.16481 " pathEditMode="relative" rAng="0" ptsTypes="AA">
                                      <p:cBhvr>
                                        <p:cTn id="158" dur="1500" fill="hold"/>
                                        <p:tgtEl>
                                          <p:spTgt spid="347"/>
                                        </p:tgtEl>
                                        <p:attrNameLst>
                                          <p:attrName>ppt_x</p:attrName>
                                          <p:attrName>ppt_y</p:attrName>
                                        </p:attrNameLst>
                                      </p:cBhvr>
                                      <p:rCtr x="3086" y="8241"/>
                                    </p:animMotion>
                                  </p:childTnLst>
                                </p:cTn>
                              </p:par>
                              <p:par>
                                <p:cTn id="159" presetID="6" presetClass="emph" presetSubtype="0" decel="100000" fill="hold" grpId="2" nodeType="withEffect">
                                  <p:stCondLst>
                                    <p:cond delay="0"/>
                                  </p:stCondLst>
                                  <p:childTnLst>
                                    <p:animScale>
                                      <p:cBhvr>
                                        <p:cTn id="160" dur="1500" fill="hold"/>
                                        <p:tgtEl>
                                          <p:spTgt spid="347"/>
                                        </p:tgtEl>
                                      </p:cBhvr>
                                      <p:by x="100000" y="82350"/>
                                    </p:animScale>
                                  </p:childTnLst>
                                </p:cTn>
                              </p:par>
                              <p:par>
                                <p:cTn id="161" presetID="6" presetClass="emph" presetSubtype="0" decel="100000" fill="hold" grpId="3" nodeType="withEffect">
                                  <p:stCondLst>
                                    <p:cond delay="0"/>
                                  </p:stCondLst>
                                  <p:childTnLst>
                                    <p:animScale>
                                      <p:cBhvr>
                                        <p:cTn id="162" dur="1500" fill="hold"/>
                                        <p:tgtEl>
                                          <p:spTgt spid="347"/>
                                        </p:tgtEl>
                                      </p:cBhvr>
                                      <p:by x="80000" y="100000"/>
                                    </p:animScale>
                                  </p:childTnLst>
                                </p:cTn>
                              </p:par>
                              <p:par>
                                <p:cTn id="163" presetID="42" presetClass="path" presetSubtype="0" accel="50000" decel="50000" fill="hold" grpId="1" nodeType="withEffect">
                                  <p:stCondLst>
                                    <p:cond delay="0"/>
                                  </p:stCondLst>
                                  <p:childTnLst>
                                    <p:animMotion origin="layout" path="M -2.08333E-7 -4.44444E-6 L -0.07005 0.22871 " pathEditMode="relative" rAng="0" ptsTypes="AA">
                                      <p:cBhvr>
                                        <p:cTn id="164" dur="1500" fill="hold"/>
                                        <p:tgtEl>
                                          <p:spTgt spid="349"/>
                                        </p:tgtEl>
                                        <p:attrNameLst>
                                          <p:attrName>ppt_x</p:attrName>
                                          <p:attrName>ppt_y</p:attrName>
                                        </p:attrNameLst>
                                      </p:cBhvr>
                                      <p:rCtr x="-3503" y="11435"/>
                                    </p:animMotion>
                                  </p:childTnLst>
                                </p:cTn>
                              </p:par>
                              <p:par>
                                <p:cTn id="165" presetID="6" presetClass="emph" presetSubtype="0" decel="100000" fill="hold" grpId="2" nodeType="withEffect">
                                  <p:stCondLst>
                                    <p:cond delay="0"/>
                                  </p:stCondLst>
                                  <p:childTnLst>
                                    <p:animScale>
                                      <p:cBhvr>
                                        <p:cTn id="166" dur="1500" fill="hold"/>
                                        <p:tgtEl>
                                          <p:spTgt spid="349"/>
                                        </p:tgtEl>
                                      </p:cBhvr>
                                      <p:by x="100000" y="82350"/>
                                    </p:animScale>
                                  </p:childTnLst>
                                </p:cTn>
                              </p:par>
                              <p:par>
                                <p:cTn id="167" presetID="6" presetClass="emph" presetSubtype="0" decel="100000" fill="hold" grpId="3" nodeType="withEffect">
                                  <p:stCondLst>
                                    <p:cond delay="0"/>
                                  </p:stCondLst>
                                  <p:childTnLst>
                                    <p:animScale>
                                      <p:cBhvr>
                                        <p:cTn id="168" dur="1500" fill="hold"/>
                                        <p:tgtEl>
                                          <p:spTgt spid="349"/>
                                        </p:tgtEl>
                                      </p:cBhvr>
                                      <p:by x="80000" y="100000"/>
                                    </p:animScale>
                                  </p:childTnLst>
                                </p:cTn>
                              </p:par>
                              <p:par>
                                <p:cTn id="169" presetID="42" presetClass="path" presetSubtype="0" accel="50000" decel="50000" fill="hold" grpId="1" nodeType="withEffect">
                                  <p:stCondLst>
                                    <p:cond delay="0"/>
                                  </p:stCondLst>
                                  <p:childTnLst>
                                    <p:animMotion origin="layout" path="M -2.08333E-7 -4.44444E-6 L -0.01016 0.29399 " pathEditMode="relative" rAng="0" ptsTypes="AA">
                                      <p:cBhvr>
                                        <p:cTn id="170" dur="1500" fill="hold"/>
                                        <p:tgtEl>
                                          <p:spTgt spid="350"/>
                                        </p:tgtEl>
                                        <p:attrNameLst>
                                          <p:attrName>ppt_x</p:attrName>
                                          <p:attrName>ppt_y</p:attrName>
                                        </p:attrNameLst>
                                      </p:cBhvr>
                                      <p:rCtr x="-508" y="14699"/>
                                    </p:animMotion>
                                  </p:childTnLst>
                                </p:cTn>
                              </p:par>
                              <p:par>
                                <p:cTn id="171" presetID="6" presetClass="emph" presetSubtype="0" decel="100000" fill="hold" grpId="2" nodeType="withEffect">
                                  <p:stCondLst>
                                    <p:cond delay="0"/>
                                  </p:stCondLst>
                                  <p:childTnLst>
                                    <p:animScale>
                                      <p:cBhvr>
                                        <p:cTn id="172" dur="1500" fill="hold"/>
                                        <p:tgtEl>
                                          <p:spTgt spid="350"/>
                                        </p:tgtEl>
                                      </p:cBhvr>
                                      <p:by x="100000" y="82350"/>
                                    </p:animScale>
                                  </p:childTnLst>
                                </p:cTn>
                              </p:par>
                              <p:par>
                                <p:cTn id="173" presetID="6" presetClass="emph" presetSubtype="0" decel="100000" fill="hold" grpId="3" nodeType="withEffect">
                                  <p:stCondLst>
                                    <p:cond delay="0"/>
                                  </p:stCondLst>
                                  <p:childTnLst>
                                    <p:animScale>
                                      <p:cBhvr>
                                        <p:cTn id="174" dur="1500" fill="hold"/>
                                        <p:tgtEl>
                                          <p:spTgt spid="350"/>
                                        </p:tgtEl>
                                      </p:cBhvr>
                                      <p:by x="80000" y="100000"/>
                                    </p:animScale>
                                  </p:childTnLst>
                                </p:cTn>
                              </p:par>
                              <p:par>
                                <p:cTn id="175" presetID="42" presetClass="path" presetSubtype="0" accel="50000" decel="50000" fill="hold" grpId="1" nodeType="withEffect">
                                  <p:stCondLst>
                                    <p:cond delay="0"/>
                                  </p:stCondLst>
                                  <p:childTnLst>
                                    <p:animMotion origin="layout" path="M -4.16667E-7 7.40741E-7 L -0.0099 0.10486 " pathEditMode="relative" rAng="0" ptsTypes="AA">
                                      <p:cBhvr>
                                        <p:cTn id="176" dur="1500" fill="hold"/>
                                        <p:tgtEl>
                                          <p:spTgt spid="348"/>
                                        </p:tgtEl>
                                        <p:attrNameLst>
                                          <p:attrName>ppt_x</p:attrName>
                                          <p:attrName>ppt_y</p:attrName>
                                        </p:attrNameLst>
                                      </p:cBhvr>
                                      <p:rCtr x="-495" y="5231"/>
                                    </p:animMotion>
                                  </p:childTnLst>
                                </p:cTn>
                              </p:par>
                              <p:par>
                                <p:cTn id="177" presetID="6" presetClass="emph" presetSubtype="0" decel="100000" fill="hold" grpId="2" nodeType="withEffect">
                                  <p:stCondLst>
                                    <p:cond delay="0"/>
                                  </p:stCondLst>
                                  <p:childTnLst>
                                    <p:animScale>
                                      <p:cBhvr>
                                        <p:cTn id="178" dur="1500" fill="hold"/>
                                        <p:tgtEl>
                                          <p:spTgt spid="348"/>
                                        </p:tgtEl>
                                      </p:cBhvr>
                                      <p:by x="100000" y="82350"/>
                                    </p:animScale>
                                  </p:childTnLst>
                                </p:cTn>
                              </p:par>
                              <p:par>
                                <p:cTn id="179" presetID="6" presetClass="emph" presetSubtype="0" decel="100000" fill="hold" grpId="3" nodeType="withEffect">
                                  <p:stCondLst>
                                    <p:cond delay="0"/>
                                  </p:stCondLst>
                                  <p:childTnLst>
                                    <p:animScale>
                                      <p:cBhvr>
                                        <p:cTn id="180" dur="1500" fill="hold"/>
                                        <p:tgtEl>
                                          <p:spTgt spid="348"/>
                                        </p:tgtEl>
                                      </p:cBhvr>
                                      <p:by x="80000" y="100000"/>
                                    </p:animScale>
                                  </p:childTnLst>
                                </p:cTn>
                              </p:par>
                              <p:par>
                                <p:cTn id="181" presetID="42" presetClass="path" presetSubtype="0" accel="50000" decel="50000" fill="hold" grpId="1" nodeType="withEffect">
                                  <p:stCondLst>
                                    <p:cond delay="0"/>
                                  </p:stCondLst>
                                  <p:childTnLst>
                                    <p:animMotion origin="layout" path="M 8.33333E-7 3.7037E-6 L 0.07539 0.24884 " pathEditMode="relative" rAng="0" ptsTypes="AA">
                                      <p:cBhvr>
                                        <p:cTn id="182" dur="1500" fill="hold"/>
                                        <p:tgtEl>
                                          <p:spTgt spid="346"/>
                                        </p:tgtEl>
                                        <p:attrNameLst>
                                          <p:attrName>ppt_x</p:attrName>
                                          <p:attrName>ppt_y</p:attrName>
                                        </p:attrNameLst>
                                      </p:cBhvr>
                                      <p:rCtr x="3763" y="12431"/>
                                    </p:animMotion>
                                  </p:childTnLst>
                                </p:cTn>
                              </p:par>
                              <p:par>
                                <p:cTn id="183" presetID="6" presetClass="emph" presetSubtype="0" decel="100000" fill="hold" grpId="2" nodeType="withEffect">
                                  <p:stCondLst>
                                    <p:cond delay="0"/>
                                  </p:stCondLst>
                                  <p:childTnLst>
                                    <p:animScale>
                                      <p:cBhvr>
                                        <p:cTn id="184" dur="1500" fill="hold"/>
                                        <p:tgtEl>
                                          <p:spTgt spid="346"/>
                                        </p:tgtEl>
                                      </p:cBhvr>
                                      <p:by x="100000" y="82350"/>
                                    </p:animScale>
                                  </p:childTnLst>
                                </p:cTn>
                              </p:par>
                              <p:par>
                                <p:cTn id="185" presetID="6" presetClass="emph" presetSubtype="0" decel="100000" fill="hold" grpId="3" nodeType="withEffect">
                                  <p:stCondLst>
                                    <p:cond delay="0"/>
                                  </p:stCondLst>
                                  <p:childTnLst>
                                    <p:animScale>
                                      <p:cBhvr>
                                        <p:cTn id="186" dur="1500" fill="hold"/>
                                        <p:tgtEl>
                                          <p:spTgt spid="346"/>
                                        </p:tgtEl>
                                      </p:cBhvr>
                                      <p:by x="80000" y="100000"/>
                                    </p:animScale>
                                  </p:childTnLst>
                                </p:cTn>
                              </p:par>
                              <p:par>
                                <p:cTn id="187" presetID="42" presetClass="path" presetSubtype="0" accel="50000" decel="50000" fill="hold" grpId="2" nodeType="withEffect">
                                  <p:stCondLst>
                                    <p:cond delay="0"/>
                                  </p:stCondLst>
                                  <p:childTnLst>
                                    <p:animMotion origin="layout" path="M -2.08333E-6 -3.33333E-6 L -0.04401 0.27014 " pathEditMode="relative" rAng="0" ptsTypes="AA">
                                      <p:cBhvr>
                                        <p:cTn id="188" dur="1500" fill="hold"/>
                                        <p:tgtEl>
                                          <p:spTgt spid="332"/>
                                        </p:tgtEl>
                                        <p:attrNameLst>
                                          <p:attrName>ppt_x</p:attrName>
                                          <p:attrName>ppt_y</p:attrName>
                                        </p:attrNameLst>
                                      </p:cBhvr>
                                      <p:rCtr x="-2201" y="13495"/>
                                    </p:animMotion>
                                  </p:childTnLst>
                                </p:cTn>
                              </p:par>
                              <p:par>
                                <p:cTn id="189" presetID="6" presetClass="emph" presetSubtype="0" fill="hold" grpId="0" nodeType="withEffect">
                                  <p:stCondLst>
                                    <p:cond delay="0"/>
                                  </p:stCondLst>
                                  <p:childTnLst>
                                    <p:animScale>
                                      <p:cBhvr>
                                        <p:cTn id="190" dur="1500" fill="hold"/>
                                        <p:tgtEl>
                                          <p:spTgt spid="332"/>
                                        </p:tgtEl>
                                      </p:cBhvr>
                                      <p:by x="100000" y="82350"/>
                                    </p:animScale>
                                  </p:childTnLst>
                                </p:cTn>
                              </p:par>
                              <p:par>
                                <p:cTn id="191" presetID="6" presetClass="emph" presetSubtype="0" decel="100000" fill="hold" grpId="1" nodeType="withEffect">
                                  <p:stCondLst>
                                    <p:cond delay="0"/>
                                  </p:stCondLst>
                                  <p:childTnLst>
                                    <p:animScale>
                                      <p:cBhvr>
                                        <p:cTn id="192" dur="1500" fill="hold"/>
                                        <p:tgtEl>
                                          <p:spTgt spid="332"/>
                                        </p:tgtEl>
                                      </p:cBhvr>
                                      <p:by x="80000" y="100000"/>
                                    </p:animScale>
                                  </p:childTnLst>
                                </p:cTn>
                              </p:par>
                              <p:par>
                                <p:cTn id="193" presetID="42" presetClass="path" presetSubtype="0" accel="50000" decel="50000" fill="hold" grpId="1" nodeType="withEffect">
                                  <p:stCondLst>
                                    <p:cond delay="0"/>
                                  </p:stCondLst>
                                  <p:childTnLst>
                                    <p:animMotion origin="layout" path="M -2.08333E-7 -4.44444E-6 L 0.0543 0.15394 " pathEditMode="relative" rAng="0" ptsTypes="AA">
                                      <p:cBhvr>
                                        <p:cTn id="194" dur="1500" fill="hold"/>
                                        <p:tgtEl>
                                          <p:spTgt spid="351"/>
                                        </p:tgtEl>
                                        <p:attrNameLst>
                                          <p:attrName>ppt_x</p:attrName>
                                          <p:attrName>ppt_y</p:attrName>
                                        </p:attrNameLst>
                                      </p:cBhvr>
                                      <p:rCtr x="2708" y="7685"/>
                                    </p:animMotion>
                                  </p:childTnLst>
                                </p:cTn>
                              </p:par>
                              <p:par>
                                <p:cTn id="195" presetID="6" presetClass="emph" presetSubtype="0" decel="100000" fill="hold" grpId="2" nodeType="withEffect">
                                  <p:stCondLst>
                                    <p:cond delay="0"/>
                                  </p:stCondLst>
                                  <p:childTnLst>
                                    <p:animScale>
                                      <p:cBhvr>
                                        <p:cTn id="196" dur="1500" fill="hold"/>
                                        <p:tgtEl>
                                          <p:spTgt spid="351"/>
                                        </p:tgtEl>
                                      </p:cBhvr>
                                      <p:by x="100000" y="82350"/>
                                    </p:animScale>
                                  </p:childTnLst>
                                </p:cTn>
                              </p:par>
                              <p:par>
                                <p:cTn id="197" presetID="6" presetClass="emph" presetSubtype="0" decel="100000" fill="hold" grpId="3" nodeType="withEffect">
                                  <p:stCondLst>
                                    <p:cond delay="0"/>
                                  </p:stCondLst>
                                  <p:childTnLst>
                                    <p:animScale>
                                      <p:cBhvr>
                                        <p:cTn id="198" dur="1500" fill="hold"/>
                                        <p:tgtEl>
                                          <p:spTgt spid="351"/>
                                        </p:tgtEl>
                                      </p:cBhvr>
                                      <p:by x="80000" y="100000"/>
                                    </p:animScale>
                                  </p:childTnLst>
                                </p:cTn>
                              </p:par>
                              <p:par>
                                <p:cTn id="199" presetID="42" presetClass="path" presetSubtype="0" accel="50000" decel="50000" fill="hold" grpId="1" nodeType="withEffect">
                                  <p:stCondLst>
                                    <p:cond delay="0"/>
                                  </p:stCondLst>
                                  <p:childTnLst>
                                    <p:animMotion origin="layout" path="M -6.25E-7 2.96296E-6 L -0.09896 0.25694 " pathEditMode="relative" rAng="0" ptsTypes="AA">
                                      <p:cBhvr>
                                        <p:cTn id="200" dur="1500" fill="hold"/>
                                        <p:tgtEl>
                                          <p:spTgt spid="352"/>
                                        </p:tgtEl>
                                        <p:attrNameLst>
                                          <p:attrName>ppt_x</p:attrName>
                                          <p:attrName>ppt_y</p:attrName>
                                        </p:attrNameLst>
                                      </p:cBhvr>
                                      <p:rCtr x="-4948" y="12847"/>
                                    </p:animMotion>
                                  </p:childTnLst>
                                </p:cTn>
                              </p:par>
                              <p:par>
                                <p:cTn id="201" presetID="6" presetClass="emph" presetSubtype="0" decel="100000" fill="hold" grpId="2" nodeType="withEffect">
                                  <p:stCondLst>
                                    <p:cond delay="0"/>
                                  </p:stCondLst>
                                  <p:childTnLst>
                                    <p:animScale>
                                      <p:cBhvr>
                                        <p:cTn id="202" dur="1500" fill="hold"/>
                                        <p:tgtEl>
                                          <p:spTgt spid="352"/>
                                        </p:tgtEl>
                                      </p:cBhvr>
                                      <p:by x="100000" y="82350"/>
                                    </p:animScale>
                                  </p:childTnLst>
                                </p:cTn>
                              </p:par>
                              <p:par>
                                <p:cTn id="203" presetID="6" presetClass="emph" presetSubtype="0" decel="100000" fill="hold" grpId="3" nodeType="withEffect">
                                  <p:stCondLst>
                                    <p:cond delay="0"/>
                                  </p:stCondLst>
                                  <p:childTnLst>
                                    <p:animScale>
                                      <p:cBhvr>
                                        <p:cTn id="204" dur="1500" fill="hold"/>
                                        <p:tgtEl>
                                          <p:spTgt spid="352"/>
                                        </p:tgtEl>
                                      </p:cBhvr>
                                      <p:by x="80000" y="100000"/>
                                    </p:animScale>
                                  </p:childTnLst>
                                </p:cTn>
                              </p:par>
                              <p:par>
                                <p:cTn id="205" presetID="42" presetClass="path" presetSubtype="0" accel="50000" decel="50000" fill="hold" grpId="1" nodeType="withEffect">
                                  <p:stCondLst>
                                    <p:cond delay="0"/>
                                  </p:stCondLst>
                                  <p:childTnLst>
                                    <p:animMotion origin="layout" path="M -6.25E-7 2.96296E-6 L -0.10026 0.18078 " pathEditMode="relative" rAng="0" ptsTypes="AA">
                                      <p:cBhvr>
                                        <p:cTn id="206" dur="1500" fill="hold"/>
                                        <p:tgtEl>
                                          <p:spTgt spid="353"/>
                                        </p:tgtEl>
                                        <p:attrNameLst>
                                          <p:attrName>ppt_x</p:attrName>
                                          <p:attrName>ppt_y</p:attrName>
                                        </p:attrNameLst>
                                      </p:cBhvr>
                                      <p:rCtr x="-5013" y="9028"/>
                                    </p:animMotion>
                                  </p:childTnLst>
                                </p:cTn>
                              </p:par>
                              <p:par>
                                <p:cTn id="207" presetID="6" presetClass="emph" presetSubtype="0" decel="100000" fill="hold" grpId="2" nodeType="withEffect">
                                  <p:stCondLst>
                                    <p:cond delay="0"/>
                                  </p:stCondLst>
                                  <p:childTnLst>
                                    <p:animScale>
                                      <p:cBhvr>
                                        <p:cTn id="208" dur="1500" fill="hold"/>
                                        <p:tgtEl>
                                          <p:spTgt spid="353"/>
                                        </p:tgtEl>
                                      </p:cBhvr>
                                      <p:by x="100000" y="82350"/>
                                    </p:animScale>
                                  </p:childTnLst>
                                </p:cTn>
                              </p:par>
                              <p:par>
                                <p:cTn id="209" presetID="6" presetClass="emph" presetSubtype="0" decel="100000" fill="hold" grpId="3" nodeType="withEffect">
                                  <p:stCondLst>
                                    <p:cond delay="0"/>
                                  </p:stCondLst>
                                  <p:childTnLst>
                                    <p:animScale>
                                      <p:cBhvr>
                                        <p:cTn id="210" dur="1500" fill="hold"/>
                                        <p:tgtEl>
                                          <p:spTgt spid="353"/>
                                        </p:tgtEl>
                                      </p:cBhvr>
                                      <p:by x="80000" y="100000"/>
                                    </p:animScale>
                                  </p:childTnLst>
                                </p:cTn>
                              </p:par>
                              <p:par>
                                <p:cTn id="211" presetID="42" presetClass="path" presetSubtype="0" accel="50000" decel="50000" fill="hold" grpId="1" nodeType="withEffect">
                                  <p:stCondLst>
                                    <p:cond delay="0"/>
                                  </p:stCondLst>
                                  <p:childTnLst>
                                    <p:animMotion origin="layout" path="M -6.25E-7 2.96296E-6 L 0.03698 0.24259 " pathEditMode="relative" rAng="0" ptsTypes="AA">
                                      <p:cBhvr>
                                        <p:cTn id="212" dur="1500" fill="hold"/>
                                        <p:tgtEl>
                                          <p:spTgt spid="354"/>
                                        </p:tgtEl>
                                        <p:attrNameLst>
                                          <p:attrName>ppt_x</p:attrName>
                                          <p:attrName>ppt_y</p:attrName>
                                        </p:attrNameLst>
                                      </p:cBhvr>
                                      <p:rCtr x="1849" y="12130"/>
                                    </p:animMotion>
                                  </p:childTnLst>
                                </p:cTn>
                              </p:par>
                              <p:par>
                                <p:cTn id="213" presetID="6" presetClass="emph" presetSubtype="0" decel="100000" fill="hold" grpId="2" nodeType="withEffect">
                                  <p:stCondLst>
                                    <p:cond delay="0"/>
                                  </p:stCondLst>
                                  <p:childTnLst>
                                    <p:animScale>
                                      <p:cBhvr>
                                        <p:cTn id="214" dur="1500" fill="hold"/>
                                        <p:tgtEl>
                                          <p:spTgt spid="354"/>
                                        </p:tgtEl>
                                      </p:cBhvr>
                                      <p:by x="100000" y="82350"/>
                                    </p:animScale>
                                  </p:childTnLst>
                                </p:cTn>
                              </p:par>
                              <p:par>
                                <p:cTn id="215" presetID="6" presetClass="emph" presetSubtype="0" decel="100000" fill="hold" grpId="3" nodeType="withEffect">
                                  <p:stCondLst>
                                    <p:cond delay="0"/>
                                  </p:stCondLst>
                                  <p:childTnLst>
                                    <p:animScale>
                                      <p:cBhvr>
                                        <p:cTn id="216" dur="1500" fill="hold"/>
                                        <p:tgtEl>
                                          <p:spTgt spid="354"/>
                                        </p:tgtEl>
                                      </p:cBhvr>
                                      <p:by x="80000" y="100000"/>
                                    </p:animScale>
                                  </p:childTnLst>
                                </p:cTn>
                              </p:par>
                              <p:par>
                                <p:cTn id="217" presetID="42" presetClass="path" presetSubtype="0" accel="50000" decel="50000" fill="hold" grpId="1" nodeType="withEffect">
                                  <p:stCondLst>
                                    <p:cond delay="0"/>
                                  </p:stCondLst>
                                  <p:childTnLst>
                                    <p:animMotion origin="layout" path="M -2.29167E-6 -3.33333E-6 L 0.03125 0.26736 " pathEditMode="relative" rAng="0" ptsTypes="AA">
                                      <p:cBhvr>
                                        <p:cTn id="218" dur="1500" fill="hold"/>
                                        <p:tgtEl>
                                          <p:spTgt spid="355"/>
                                        </p:tgtEl>
                                        <p:attrNameLst>
                                          <p:attrName>ppt_x</p:attrName>
                                          <p:attrName>ppt_y</p:attrName>
                                        </p:attrNameLst>
                                      </p:cBhvr>
                                      <p:rCtr x="1563" y="13356"/>
                                    </p:animMotion>
                                  </p:childTnLst>
                                </p:cTn>
                              </p:par>
                              <p:par>
                                <p:cTn id="219" presetID="6" presetClass="emph" presetSubtype="0" decel="100000" fill="hold" grpId="2" nodeType="withEffect">
                                  <p:stCondLst>
                                    <p:cond delay="0"/>
                                  </p:stCondLst>
                                  <p:childTnLst>
                                    <p:animScale>
                                      <p:cBhvr>
                                        <p:cTn id="220" dur="1500" fill="hold"/>
                                        <p:tgtEl>
                                          <p:spTgt spid="355"/>
                                        </p:tgtEl>
                                      </p:cBhvr>
                                      <p:by x="100000" y="82350"/>
                                    </p:animScale>
                                  </p:childTnLst>
                                </p:cTn>
                              </p:par>
                              <p:par>
                                <p:cTn id="221" presetID="6" presetClass="emph" presetSubtype="0" decel="100000" fill="hold" grpId="3" nodeType="withEffect">
                                  <p:stCondLst>
                                    <p:cond delay="0"/>
                                  </p:stCondLst>
                                  <p:childTnLst>
                                    <p:animScale>
                                      <p:cBhvr>
                                        <p:cTn id="222" dur="1500" fill="hold"/>
                                        <p:tgtEl>
                                          <p:spTgt spid="355"/>
                                        </p:tgtEl>
                                      </p:cBhvr>
                                      <p:by x="80000" y="100000"/>
                                    </p:animScale>
                                  </p:childTnLst>
                                </p:cTn>
                              </p:par>
                              <p:par>
                                <p:cTn id="223" presetID="42" presetClass="path" presetSubtype="0" accel="50000" decel="50000" fill="hold" grpId="1" nodeType="withEffect">
                                  <p:stCondLst>
                                    <p:cond delay="0"/>
                                  </p:stCondLst>
                                  <p:childTnLst>
                                    <p:animMotion origin="layout" path="M -2.29167E-6 -3.33333E-6 L 0.04167 0.2 " pathEditMode="relative" rAng="0" ptsTypes="AA">
                                      <p:cBhvr>
                                        <p:cTn id="224" dur="1500" fill="hold"/>
                                        <p:tgtEl>
                                          <p:spTgt spid="356"/>
                                        </p:tgtEl>
                                        <p:attrNameLst>
                                          <p:attrName>ppt_x</p:attrName>
                                          <p:attrName>ppt_y</p:attrName>
                                        </p:attrNameLst>
                                      </p:cBhvr>
                                      <p:rCtr x="2083" y="10000"/>
                                    </p:animMotion>
                                  </p:childTnLst>
                                </p:cTn>
                              </p:par>
                              <p:par>
                                <p:cTn id="225" presetID="6" presetClass="emph" presetSubtype="0" decel="100000" fill="hold" grpId="2" nodeType="withEffect">
                                  <p:stCondLst>
                                    <p:cond delay="0"/>
                                  </p:stCondLst>
                                  <p:childTnLst>
                                    <p:animScale>
                                      <p:cBhvr>
                                        <p:cTn id="226" dur="1500" fill="hold"/>
                                        <p:tgtEl>
                                          <p:spTgt spid="356"/>
                                        </p:tgtEl>
                                      </p:cBhvr>
                                      <p:by x="100000" y="82350"/>
                                    </p:animScale>
                                  </p:childTnLst>
                                </p:cTn>
                              </p:par>
                              <p:par>
                                <p:cTn id="227" presetID="6" presetClass="emph" presetSubtype="0" decel="100000" fill="hold" grpId="3" nodeType="withEffect">
                                  <p:stCondLst>
                                    <p:cond delay="0"/>
                                  </p:stCondLst>
                                  <p:childTnLst>
                                    <p:animScale>
                                      <p:cBhvr>
                                        <p:cTn id="228" dur="1500" fill="hold"/>
                                        <p:tgtEl>
                                          <p:spTgt spid="356"/>
                                        </p:tgtEl>
                                      </p:cBhvr>
                                      <p:by x="80000" y="100000"/>
                                    </p:animScale>
                                  </p:childTnLst>
                                </p:cTn>
                              </p:par>
                              <p:par>
                                <p:cTn id="229" presetID="42" presetClass="path" presetSubtype="0" accel="50000" decel="50000" fill="hold" grpId="1" nodeType="withEffect">
                                  <p:stCondLst>
                                    <p:cond delay="0"/>
                                  </p:stCondLst>
                                  <p:childTnLst>
                                    <p:animMotion origin="layout" path="M -2.29167E-6 -3.33333E-6 L -0.04362 0.32755 " pathEditMode="relative" rAng="0" ptsTypes="AA">
                                      <p:cBhvr>
                                        <p:cTn id="230" dur="1500" fill="hold"/>
                                        <p:tgtEl>
                                          <p:spTgt spid="357"/>
                                        </p:tgtEl>
                                        <p:attrNameLst>
                                          <p:attrName>ppt_x</p:attrName>
                                          <p:attrName>ppt_y</p:attrName>
                                        </p:attrNameLst>
                                      </p:cBhvr>
                                      <p:rCtr x="-2187" y="16366"/>
                                    </p:animMotion>
                                  </p:childTnLst>
                                </p:cTn>
                              </p:par>
                              <p:par>
                                <p:cTn id="231" presetID="6" presetClass="emph" presetSubtype="0" decel="100000" fill="hold" grpId="2" nodeType="withEffect">
                                  <p:stCondLst>
                                    <p:cond delay="0"/>
                                  </p:stCondLst>
                                  <p:childTnLst>
                                    <p:animScale>
                                      <p:cBhvr>
                                        <p:cTn id="232" dur="1500" fill="hold"/>
                                        <p:tgtEl>
                                          <p:spTgt spid="357"/>
                                        </p:tgtEl>
                                      </p:cBhvr>
                                      <p:by x="100000" y="82350"/>
                                    </p:animScale>
                                  </p:childTnLst>
                                </p:cTn>
                              </p:par>
                              <p:par>
                                <p:cTn id="233" presetID="6" presetClass="emph" presetSubtype="0" decel="100000" fill="hold" grpId="3" nodeType="withEffect">
                                  <p:stCondLst>
                                    <p:cond delay="0"/>
                                  </p:stCondLst>
                                  <p:childTnLst>
                                    <p:animScale>
                                      <p:cBhvr>
                                        <p:cTn id="234" dur="1500" fill="hold"/>
                                        <p:tgtEl>
                                          <p:spTgt spid="357"/>
                                        </p:tgtEl>
                                      </p:cBhvr>
                                      <p:by x="80000" y="100000"/>
                                    </p:animScale>
                                  </p:childTnLst>
                                </p:cTn>
                              </p:par>
                              <p:par>
                                <p:cTn id="235" presetID="42" presetClass="path" presetSubtype="0" accel="50000" decel="50000" fill="hold" grpId="1" nodeType="withEffect">
                                  <p:stCondLst>
                                    <p:cond delay="0"/>
                                  </p:stCondLst>
                                  <p:childTnLst>
                                    <p:animMotion origin="layout" path="M -2.29167E-6 -3.33333E-6 L -0.10625 0.19005 " pathEditMode="relative" rAng="0" ptsTypes="AA">
                                      <p:cBhvr>
                                        <p:cTn id="236" dur="1500" fill="hold"/>
                                        <p:tgtEl>
                                          <p:spTgt spid="358"/>
                                        </p:tgtEl>
                                        <p:attrNameLst>
                                          <p:attrName>ppt_x</p:attrName>
                                          <p:attrName>ppt_y</p:attrName>
                                        </p:attrNameLst>
                                      </p:cBhvr>
                                      <p:rCtr x="-5313" y="9491"/>
                                    </p:animMotion>
                                  </p:childTnLst>
                                </p:cTn>
                              </p:par>
                              <p:par>
                                <p:cTn id="237" presetID="6" presetClass="emph" presetSubtype="0" decel="100000" fill="hold" grpId="2" nodeType="withEffect">
                                  <p:stCondLst>
                                    <p:cond delay="0"/>
                                  </p:stCondLst>
                                  <p:childTnLst>
                                    <p:animScale>
                                      <p:cBhvr>
                                        <p:cTn id="238" dur="1500" fill="hold"/>
                                        <p:tgtEl>
                                          <p:spTgt spid="358"/>
                                        </p:tgtEl>
                                      </p:cBhvr>
                                      <p:by x="100000" y="82350"/>
                                    </p:animScale>
                                  </p:childTnLst>
                                </p:cTn>
                              </p:par>
                              <p:par>
                                <p:cTn id="239" presetID="6" presetClass="emph" presetSubtype="0" decel="100000" fill="hold" grpId="3" nodeType="withEffect">
                                  <p:stCondLst>
                                    <p:cond delay="0"/>
                                  </p:stCondLst>
                                  <p:childTnLst>
                                    <p:animScale>
                                      <p:cBhvr>
                                        <p:cTn id="240" dur="1500" fill="hold"/>
                                        <p:tgtEl>
                                          <p:spTgt spid="358"/>
                                        </p:tgtEl>
                                      </p:cBhvr>
                                      <p:by x="80000" y="100000"/>
                                    </p:animScale>
                                  </p:childTnLst>
                                </p:cTn>
                              </p:par>
                              <p:par>
                                <p:cTn id="241" presetID="42" presetClass="path" presetSubtype="0" accel="50000" decel="50000" fill="hold" grpId="1" nodeType="withEffect">
                                  <p:stCondLst>
                                    <p:cond delay="0"/>
                                  </p:stCondLst>
                                  <p:childTnLst>
                                    <p:animMotion origin="layout" path="M -2.29167E-6 -3.33333E-6 L -0.00989 0.13033 " pathEditMode="relative" rAng="0" ptsTypes="AA">
                                      <p:cBhvr>
                                        <p:cTn id="242" dur="1500" fill="hold"/>
                                        <p:tgtEl>
                                          <p:spTgt spid="359"/>
                                        </p:tgtEl>
                                        <p:attrNameLst>
                                          <p:attrName>ppt_x</p:attrName>
                                          <p:attrName>ppt_y</p:attrName>
                                        </p:attrNameLst>
                                      </p:cBhvr>
                                      <p:rCtr x="-495" y="6505"/>
                                    </p:animMotion>
                                  </p:childTnLst>
                                </p:cTn>
                              </p:par>
                              <p:par>
                                <p:cTn id="243" presetID="6" presetClass="emph" presetSubtype="0" decel="100000" fill="hold" grpId="2" nodeType="withEffect">
                                  <p:stCondLst>
                                    <p:cond delay="0"/>
                                  </p:stCondLst>
                                  <p:childTnLst>
                                    <p:animScale>
                                      <p:cBhvr>
                                        <p:cTn id="244" dur="1500" fill="hold"/>
                                        <p:tgtEl>
                                          <p:spTgt spid="359"/>
                                        </p:tgtEl>
                                      </p:cBhvr>
                                      <p:by x="100000" y="82350"/>
                                    </p:animScale>
                                  </p:childTnLst>
                                </p:cTn>
                              </p:par>
                              <p:par>
                                <p:cTn id="245" presetID="6" presetClass="emph" presetSubtype="0" decel="100000" fill="hold" grpId="3" nodeType="withEffect">
                                  <p:stCondLst>
                                    <p:cond delay="0"/>
                                  </p:stCondLst>
                                  <p:childTnLst>
                                    <p:animScale>
                                      <p:cBhvr>
                                        <p:cTn id="246" dur="1500" fill="hold"/>
                                        <p:tgtEl>
                                          <p:spTgt spid="359"/>
                                        </p:tgtEl>
                                      </p:cBhvr>
                                      <p:by x="80000" y="100000"/>
                                    </p:animScale>
                                  </p:childTnLst>
                                </p:cTn>
                              </p:par>
                              <p:par>
                                <p:cTn id="247" presetID="42" presetClass="path" presetSubtype="0" accel="50000" decel="50000" fill="hold" grpId="1" nodeType="withEffect">
                                  <p:stCondLst>
                                    <p:cond delay="0"/>
                                  </p:stCondLst>
                                  <p:childTnLst>
                                    <p:animMotion origin="layout" path="M -1.66667E-6 -4.44444E-6 L 0.01849 0.28565 " pathEditMode="relative" rAng="0" ptsTypes="AA">
                                      <p:cBhvr>
                                        <p:cTn id="248" dur="1500" fill="hold"/>
                                        <p:tgtEl>
                                          <p:spTgt spid="360"/>
                                        </p:tgtEl>
                                        <p:attrNameLst>
                                          <p:attrName>ppt_x</p:attrName>
                                          <p:attrName>ppt_y</p:attrName>
                                        </p:attrNameLst>
                                      </p:cBhvr>
                                      <p:rCtr x="924" y="14282"/>
                                    </p:animMotion>
                                  </p:childTnLst>
                                </p:cTn>
                              </p:par>
                              <p:par>
                                <p:cTn id="249" presetID="6" presetClass="emph" presetSubtype="0" decel="100000" fill="hold" grpId="2" nodeType="withEffect">
                                  <p:stCondLst>
                                    <p:cond delay="0"/>
                                  </p:stCondLst>
                                  <p:childTnLst>
                                    <p:animScale>
                                      <p:cBhvr>
                                        <p:cTn id="250" dur="1500" fill="hold"/>
                                        <p:tgtEl>
                                          <p:spTgt spid="360"/>
                                        </p:tgtEl>
                                      </p:cBhvr>
                                      <p:by x="100000" y="82350"/>
                                    </p:animScale>
                                  </p:childTnLst>
                                </p:cTn>
                              </p:par>
                              <p:par>
                                <p:cTn id="251" presetID="6" presetClass="emph" presetSubtype="0" decel="100000" fill="hold" grpId="3" nodeType="withEffect">
                                  <p:stCondLst>
                                    <p:cond delay="0"/>
                                  </p:stCondLst>
                                  <p:childTnLst>
                                    <p:animScale>
                                      <p:cBhvr>
                                        <p:cTn id="252" dur="1500" fill="hold"/>
                                        <p:tgtEl>
                                          <p:spTgt spid="360"/>
                                        </p:tgtEl>
                                      </p:cBhvr>
                                      <p:by x="80000" y="100000"/>
                                    </p:animScale>
                                  </p:childTnLst>
                                </p:cTn>
                              </p:par>
                              <p:par>
                                <p:cTn id="253" presetID="42" presetClass="path" presetSubtype="0" accel="50000" decel="50000" fill="hold" grpId="1" nodeType="withEffect">
                                  <p:stCondLst>
                                    <p:cond delay="0"/>
                                  </p:stCondLst>
                                  <p:childTnLst>
                                    <p:animMotion origin="layout" path="M -1.66667E-6 -4.44444E-6 L -0.05573 0.22292 " pathEditMode="relative" rAng="0" ptsTypes="AA">
                                      <p:cBhvr>
                                        <p:cTn id="254" dur="1500" fill="hold"/>
                                        <p:tgtEl>
                                          <p:spTgt spid="361"/>
                                        </p:tgtEl>
                                        <p:attrNameLst>
                                          <p:attrName>ppt_x</p:attrName>
                                          <p:attrName>ppt_y</p:attrName>
                                        </p:attrNameLst>
                                      </p:cBhvr>
                                      <p:rCtr x="-2786" y="11134"/>
                                    </p:animMotion>
                                  </p:childTnLst>
                                </p:cTn>
                              </p:par>
                              <p:par>
                                <p:cTn id="255" presetID="6" presetClass="emph" presetSubtype="0" decel="100000" fill="hold" grpId="2" nodeType="withEffect">
                                  <p:stCondLst>
                                    <p:cond delay="0"/>
                                  </p:stCondLst>
                                  <p:childTnLst>
                                    <p:animScale>
                                      <p:cBhvr>
                                        <p:cTn id="256" dur="1500" fill="hold"/>
                                        <p:tgtEl>
                                          <p:spTgt spid="361"/>
                                        </p:tgtEl>
                                      </p:cBhvr>
                                      <p:by x="100000" y="82350"/>
                                    </p:animScale>
                                  </p:childTnLst>
                                </p:cTn>
                              </p:par>
                              <p:par>
                                <p:cTn id="257" presetID="6" presetClass="emph" presetSubtype="0" decel="100000" fill="hold" grpId="3" nodeType="withEffect">
                                  <p:stCondLst>
                                    <p:cond delay="0"/>
                                  </p:stCondLst>
                                  <p:childTnLst>
                                    <p:animScale>
                                      <p:cBhvr>
                                        <p:cTn id="258" dur="1500" fill="hold"/>
                                        <p:tgtEl>
                                          <p:spTgt spid="361"/>
                                        </p:tgtEl>
                                      </p:cBhvr>
                                      <p:by x="80000" y="100000"/>
                                    </p:animScale>
                                  </p:childTnLst>
                                </p:cTn>
                              </p:par>
                              <p:par>
                                <p:cTn id="259" presetID="42" presetClass="path" presetSubtype="0" accel="50000" decel="50000" fill="hold" grpId="1" nodeType="withEffect">
                                  <p:stCondLst>
                                    <p:cond delay="0"/>
                                  </p:stCondLst>
                                  <p:childTnLst>
                                    <p:animMotion origin="layout" path="M -1.66667E-6 -4.44444E-6 L 0.03047 0.10139 " pathEditMode="relative" rAng="0" ptsTypes="AA">
                                      <p:cBhvr>
                                        <p:cTn id="260" dur="1500" fill="hold"/>
                                        <p:tgtEl>
                                          <p:spTgt spid="362"/>
                                        </p:tgtEl>
                                        <p:attrNameLst>
                                          <p:attrName>ppt_x</p:attrName>
                                          <p:attrName>ppt_y</p:attrName>
                                        </p:attrNameLst>
                                      </p:cBhvr>
                                      <p:rCtr x="1523" y="5069"/>
                                    </p:animMotion>
                                  </p:childTnLst>
                                </p:cTn>
                              </p:par>
                              <p:par>
                                <p:cTn id="261" presetID="6" presetClass="emph" presetSubtype="0" decel="100000" fill="hold" grpId="2" nodeType="withEffect">
                                  <p:stCondLst>
                                    <p:cond delay="0"/>
                                  </p:stCondLst>
                                  <p:childTnLst>
                                    <p:animScale>
                                      <p:cBhvr>
                                        <p:cTn id="262" dur="1500" fill="hold"/>
                                        <p:tgtEl>
                                          <p:spTgt spid="362"/>
                                        </p:tgtEl>
                                      </p:cBhvr>
                                      <p:by x="100000" y="82350"/>
                                    </p:animScale>
                                  </p:childTnLst>
                                </p:cTn>
                              </p:par>
                              <p:par>
                                <p:cTn id="263" presetID="6" presetClass="emph" presetSubtype="0" decel="100000" fill="hold" grpId="3" nodeType="withEffect">
                                  <p:stCondLst>
                                    <p:cond delay="0"/>
                                  </p:stCondLst>
                                  <p:childTnLst>
                                    <p:animScale>
                                      <p:cBhvr>
                                        <p:cTn id="264" dur="1500" fill="hold"/>
                                        <p:tgtEl>
                                          <p:spTgt spid="362"/>
                                        </p:tgtEl>
                                      </p:cBhvr>
                                      <p:by x="8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2" grpId="0" animBg="1"/>
      <p:bldP spid="332" grpId="1" animBg="1"/>
      <p:bldP spid="332" grpId="2" animBg="1"/>
      <p:bldP spid="332" grpId="3" animBg="1"/>
      <p:bldP spid="333" grpId="0"/>
      <p:bldP spid="334" grpId="0" animBg="1"/>
      <p:bldP spid="335" grpId="0" animBg="1"/>
      <p:bldP spid="336" grpId="0" animBg="1"/>
      <p:bldP spid="337" grpId="0" animBg="1"/>
      <p:bldP spid="338" grpId="0" animBg="1"/>
      <p:bldP spid="339" grpId="0" animBg="1"/>
      <p:bldP spid="339" grpId="1" animBg="1"/>
      <p:bldP spid="339" grpId="2" animBg="1"/>
      <p:bldP spid="339" grpId="3" animBg="1"/>
      <p:bldP spid="340" grpId="0"/>
      <p:bldP spid="341" grpId="0" animBg="1"/>
      <p:bldP spid="342" grpId="0"/>
      <p:bldP spid="343" grpId="0" animBg="1"/>
      <p:bldP spid="343" grpId="1" animBg="1"/>
      <p:bldP spid="343" grpId="2" animBg="1"/>
      <p:bldP spid="343" grpId="3" animBg="1"/>
      <p:bldP spid="344" grpId="0" animBg="1"/>
      <p:bldP spid="344" grpId="1" animBg="1"/>
      <p:bldP spid="344" grpId="2" animBg="1"/>
      <p:bldP spid="344" grpId="3" animBg="1"/>
      <p:bldP spid="345" grpId="0" animBg="1"/>
      <p:bldP spid="345" grpId="1" animBg="1"/>
      <p:bldP spid="345" grpId="2" animBg="1"/>
      <p:bldP spid="345" grpId="3" animBg="1"/>
      <p:bldP spid="346" grpId="0" animBg="1"/>
      <p:bldP spid="346" grpId="1" animBg="1"/>
      <p:bldP spid="346" grpId="2" animBg="1"/>
      <p:bldP spid="346" grpId="3" animBg="1"/>
      <p:bldP spid="347" grpId="0" animBg="1"/>
      <p:bldP spid="347" grpId="1" animBg="1"/>
      <p:bldP spid="347" grpId="2" animBg="1"/>
      <p:bldP spid="347" grpId="3" animBg="1"/>
      <p:bldP spid="348" grpId="0" animBg="1"/>
      <p:bldP spid="348" grpId="1" animBg="1"/>
      <p:bldP spid="348" grpId="2" animBg="1"/>
      <p:bldP spid="348" grpId="3" animBg="1"/>
      <p:bldP spid="349" grpId="0" animBg="1"/>
      <p:bldP spid="349" grpId="1" animBg="1"/>
      <p:bldP spid="349" grpId="2" animBg="1"/>
      <p:bldP spid="349" grpId="3" animBg="1"/>
      <p:bldP spid="350" grpId="0" animBg="1"/>
      <p:bldP spid="350" grpId="1" animBg="1"/>
      <p:bldP spid="350" grpId="2" animBg="1"/>
      <p:bldP spid="350" grpId="3" animBg="1"/>
      <p:bldP spid="351" grpId="0" animBg="1"/>
      <p:bldP spid="351" grpId="1" animBg="1"/>
      <p:bldP spid="351" grpId="2" animBg="1"/>
      <p:bldP spid="351" grpId="3" animBg="1"/>
      <p:bldP spid="352" grpId="0" animBg="1"/>
      <p:bldP spid="352" grpId="1" animBg="1"/>
      <p:bldP spid="352" grpId="2" animBg="1"/>
      <p:bldP spid="352" grpId="3" animBg="1"/>
      <p:bldP spid="353" grpId="0" animBg="1"/>
      <p:bldP spid="353" grpId="1" animBg="1"/>
      <p:bldP spid="353" grpId="2" animBg="1"/>
      <p:bldP spid="353" grpId="3" animBg="1"/>
      <p:bldP spid="354" grpId="0" animBg="1"/>
      <p:bldP spid="354" grpId="1" animBg="1"/>
      <p:bldP spid="354" grpId="2" animBg="1"/>
      <p:bldP spid="354" grpId="3" animBg="1"/>
      <p:bldP spid="355" grpId="0" animBg="1"/>
      <p:bldP spid="355" grpId="1" animBg="1"/>
      <p:bldP spid="355" grpId="2" animBg="1"/>
      <p:bldP spid="355" grpId="3" animBg="1"/>
      <p:bldP spid="356" grpId="0" animBg="1"/>
      <p:bldP spid="356" grpId="1" animBg="1"/>
      <p:bldP spid="356" grpId="2" animBg="1"/>
      <p:bldP spid="356" grpId="3" animBg="1"/>
      <p:bldP spid="357" grpId="0" animBg="1"/>
      <p:bldP spid="357" grpId="1" animBg="1"/>
      <p:bldP spid="357" grpId="2" animBg="1"/>
      <p:bldP spid="357" grpId="3" animBg="1"/>
      <p:bldP spid="358" grpId="0" animBg="1"/>
      <p:bldP spid="358" grpId="1" animBg="1"/>
      <p:bldP spid="358" grpId="2" animBg="1"/>
      <p:bldP spid="358" grpId="3" animBg="1"/>
      <p:bldP spid="359" grpId="0" animBg="1"/>
      <p:bldP spid="359" grpId="1" animBg="1"/>
      <p:bldP spid="359" grpId="2" animBg="1"/>
      <p:bldP spid="359" grpId="3" animBg="1"/>
      <p:bldP spid="360" grpId="0" animBg="1"/>
      <p:bldP spid="360" grpId="1" animBg="1"/>
      <p:bldP spid="360" grpId="2" animBg="1"/>
      <p:bldP spid="360" grpId="3" animBg="1"/>
      <p:bldP spid="361" grpId="0" animBg="1"/>
      <p:bldP spid="361" grpId="1" animBg="1"/>
      <p:bldP spid="361" grpId="2" animBg="1"/>
      <p:bldP spid="361" grpId="3" animBg="1"/>
      <p:bldP spid="362" grpId="0" animBg="1"/>
      <p:bldP spid="362" grpId="1" animBg="1"/>
      <p:bldP spid="362" grpId="2" animBg="1"/>
      <p:bldP spid="362" grpId="3" animBg="1"/>
      <p:bldP spid="363" grpId="0"/>
      <p:bldP spid="36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5481" y="1213174"/>
            <a:ext cx="11885514" cy="2382191"/>
          </a:xfrm>
        </p:spPr>
        <p:txBody>
          <a:bodyPr/>
          <a:lstStyle/>
          <a:p>
            <a:r>
              <a:rPr lang="en-US" sz="2800" dirty="0"/>
              <a:t>Scale – our applications are spanning many different servers and sometimes even multiple datacenters. </a:t>
            </a:r>
          </a:p>
          <a:p>
            <a:r>
              <a:rPr lang="en-US" sz="2800" dirty="0"/>
              <a:t>Agility – more frequent releases of incremental changes. </a:t>
            </a:r>
          </a:p>
          <a:p>
            <a:r>
              <a:rPr lang="en-US" sz="2800" dirty="0"/>
              <a:t>Availability – 24/7 operations with no downtime for upgrades, patches, etc.</a:t>
            </a:r>
          </a:p>
          <a:p>
            <a:r>
              <a:rPr lang="en-US" sz="2800" dirty="0"/>
              <a:t>Density – drive costs down by increasing the utilization of every asset. </a:t>
            </a:r>
          </a:p>
        </p:txBody>
      </p:sp>
      <p:sp>
        <p:nvSpPr>
          <p:cNvPr id="3" name="Title 2"/>
          <p:cNvSpPr>
            <a:spLocks noGrp="1"/>
          </p:cNvSpPr>
          <p:nvPr>
            <p:ph type="title"/>
          </p:nvPr>
        </p:nvSpPr>
        <p:spPr/>
        <p:txBody>
          <a:bodyPr/>
          <a:lstStyle/>
          <a:p>
            <a:r>
              <a:rPr lang="en-US" dirty="0"/>
              <a:t>Business needs today are simple:</a:t>
            </a:r>
          </a:p>
        </p:txBody>
      </p:sp>
      <p:pic>
        <p:nvPicPr>
          <p:cNvPr id="2" name="Picture 1"/>
          <p:cNvPicPr>
            <a:picLocks noChangeAspect="1"/>
          </p:cNvPicPr>
          <p:nvPr/>
        </p:nvPicPr>
        <p:blipFill>
          <a:blip r:embed="rId3"/>
          <a:stretch>
            <a:fillRect/>
          </a:stretch>
        </p:blipFill>
        <p:spPr>
          <a:xfrm>
            <a:off x="1036828" y="4276273"/>
            <a:ext cx="2826954" cy="2088643"/>
          </a:xfrm>
          <a:prstGeom prst="rect">
            <a:avLst/>
          </a:prstGeom>
        </p:spPr>
      </p:pic>
      <p:pic>
        <p:nvPicPr>
          <p:cNvPr id="8" name="Picture 7"/>
          <p:cNvPicPr>
            <a:picLocks noChangeAspect="1"/>
          </p:cNvPicPr>
          <p:nvPr/>
        </p:nvPicPr>
        <p:blipFill>
          <a:blip r:embed="rId4"/>
          <a:stretch>
            <a:fillRect/>
          </a:stretch>
        </p:blipFill>
        <p:spPr>
          <a:xfrm>
            <a:off x="4753508" y="3666605"/>
            <a:ext cx="1732720" cy="2954743"/>
          </a:xfrm>
          <a:prstGeom prst="rect">
            <a:avLst/>
          </a:prstGeom>
        </p:spPr>
      </p:pic>
      <p:pic>
        <p:nvPicPr>
          <p:cNvPr id="9" name="Picture 8"/>
          <p:cNvPicPr>
            <a:picLocks noChangeAspect="1"/>
          </p:cNvPicPr>
          <p:nvPr/>
        </p:nvPicPr>
        <p:blipFill>
          <a:blip r:embed="rId5"/>
          <a:stretch>
            <a:fillRect/>
          </a:stretch>
        </p:blipFill>
        <p:spPr>
          <a:xfrm>
            <a:off x="7483650" y="4019842"/>
            <a:ext cx="4479699" cy="2601507"/>
          </a:xfrm>
          <a:prstGeom prst="rect">
            <a:avLst/>
          </a:prstGeom>
        </p:spPr>
      </p:pic>
    </p:spTree>
    <p:extLst>
      <p:ext uri="{BB962C8B-B14F-4D97-AF65-F5344CB8AC3E}">
        <p14:creationId xmlns:p14="http://schemas.microsoft.com/office/powerpoint/2010/main" val="2569665275"/>
      </p:ext>
    </p:extLst>
  </p:cSld>
  <p:clrMapOvr>
    <a:masterClrMapping/>
  </p:clrMapOvr>
  <p:transition>
    <p:fade/>
  </p:transition>
</p:sld>
</file>

<file path=ppt/theme/theme1.xml><?xml version="1.0" encoding="utf-8"?>
<a:theme xmlns:a="http://schemas.openxmlformats.org/drawingml/2006/main" name="WHITE TEMPLATE">
  <a:themeElements>
    <a:clrScheme name="BT - Blue - white back, gold">
      <a:dk1>
        <a:srgbClr val="353535"/>
      </a:dk1>
      <a:lt1>
        <a:srgbClr val="FFFFFF"/>
      </a:lt1>
      <a:dk2>
        <a:srgbClr val="0078D7"/>
      </a:dk2>
      <a:lt2>
        <a:srgbClr val="EAEAEA"/>
      </a:lt2>
      <a:accent1>
        <a:srgbClr val="0078D7"/>
      </a:accent1>
      <a:accent2>
        <a:srgbClr val="002050"/>
      </a:accent2>
      <a:accent3>
        <a:srgbClr val="00BCF2"/>
      </a:accent3>
      <a:accent4>
        <a:srgbClr val="FF8C00"/>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3.potx" id="{3CE2C9E0-8BDE-4BDF-A6B5-3F883114AF53}" vid="{1D522DD5-C1DC-4C2B-B827-42953E3CF178}"/>
    </a:ext>
  </a:extLst>
</a:theme>
</file>

<file path=ppt/theme/theme2.xml><?xml version="1.0" encoding="utf-8"?>
<a:theme xmlns:a="http://schemas.openxmlformats.org/drawingml/2006/main" name="LIGHT GRAY TEMPLATE">
  <a:themeElements>
    <a:clrScheme name="BT - Blue - White back, gold">
      <a:dk1>
        <a:srgbClr val="353535"/>
      </a:dk1>
      <a:lt1>
        <a:srgbClr val="FFFFFF"/>
      </a:lt1>
      <a:dk2>
        <a:srgbClr val="0078D7"/>
      </a:dk2>
      <a:lt2>
        <a:srgbClr val="E6E6E6"/>
      </a:lt2>
      <a:accent1>
        <a:srgbClr val="0078D7"/>
      </a:accent1>
      <a:accent2>
        <a:srgbClr val="002050"/>
      </a:accent2>
      <a:accent3>
        <a:srgbClr val="00BCF2"/>
      </a:accent3>
      <a:accent4>
        <a:srgbClr val="FF8C00"/>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3.potx" id="{3CE2C9E0-8BDE-4BDF-A6B5-3F883114AF53}" vid="{EED2195D-7D4D-40A6-B00F-6234A162E793}"/>
    </a:ext>
  </a:extLst>
</a:theme>
</file>

<file path=ppt/theme/theme3.xml><?xml version="1.0" encoding="utf-8"?>
<a:theme xmlns:a="http://schemas.openxmlformats.org/drawingml/2006/main" name="DARK GRAY TEMPLATE">
  <a:themeElements>
    <a:clrScheme name="BT - Blue - dark background">
      <a:dk1>
        <a:srgbClr val="353535"/>
      </a:dk1>
      <a:lt1>
        <a:srgbClr val="FFFFFF"/>
      </a:lt1>
      <a:dk2>
        <a:srgbClr val="0078D7"/>
      </a:dk2>
      <a:lt2>
        <a:srgbClr val="CDF4FF"/>
      </a:lt2>
      <a:accent1>
        <a:srgbClr val="0078D7"/>
      </a:accent1>
      <a:accent2>
        <a:srgbClr val="D2D2D2"/>
      </a:accent2>
      <a:accent3>
        <a:srgbClr val="00BCF2"/>
      </a:accent3>
      <a:accent4>
        <a:srgbClr val="FF8C00"/>
      </a:accent4>
      <a:accent5>
        <a:srgbClr val="B4009E"/>
      </a:accent5>
      <a:accent6>
        <a:srgbClr val="737373"/>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3.potx" id="{3CE2C9E0-8BDE-4BDF-A6B5-3F883114AF53}" vid="{3CFC6743-B7EC-42D1-BCB7-9BBBD7994DEB}"/>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2B0BB5962AB3C45A9A1CE1EC4C4F647" ma:contentTypeVersion="3" ma:contentTypeDescription="Create a new document." ma:contentTypeScope="" ma:versionID="f0876370c90de824ab54c09b0bd2a056">
  <xsd:schema xmlns:xsd="http://www.w3.org/2001/XMLSchema" xmlns:xs="http://www.w3.org/2001/XMLSchema" xmlns:p="http://schemas.microsoft.com/office/2006/metadata/properties" xmlns:ns3="630a2e83-186a-4a0f-ab27-bee8a8096abc" targetNamespace="http://schemas.microsoft.com/office/2006/metadata/properties" ma:root="true" ma:fieldsID="a2a3b5ed8b4accd7c8a398d0cb075271" ns3:_="">
    <xsd:import namespace="630a2e83-186a-4a0f-ab27-bee8a8096abc"/>
    <xsd:element name="properties">
      <xsd:complexType>
        <xsd:sequence>
          <xsd:element name="documentManagement">
            <xsd:complexType>
              <xsd:all>
                <xsd:element ref="ns3:SharedWithUsers" minOccurs="0"/>
                <xsd:element ref="ns3:SharedWithDetails" minOccurs="0"/>
                <xsd:element ref="ns3: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30a2e83-186a-4a0f-ab27-bee8a8096abc"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330841A-A209-44E7-824E-9DDB4DE0DC3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30a2e83-186a-4a0f-ab27-bee8a8096ab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990F116-B58F-4255-B05B-DA3808E0E5C6}">
  <ds:schemaRefs>
    <ds:schemaRef ds:uri="http://schemas.microsoft.com/office/2006/metadata/properties"/>
    <ds:schemaRef ds:uri="http://purl.org/dc/elements/1.1/"/>
    <ds:schemaRef ds:uri="http://schemas.microsoft.com/office/2006/documentManagement/types"/>
    <ds:schemaRef ds:uri="http://schemas.openxmlformats.org/package/2006/metadata/core-properties"/>
    <ds:schemaRef ds:uri="http://purl.org/dc/terms/"/>
    <ds:schemaRef ds:uri="http://schemas.microsoft.com/office/infopath/2007/PartnerControls"/>
    <ds:schemaRef ds:uri="http://www.w3.org/XML/1998/namespace"/>
    <ds:schemaRef ds:uri="630a2e83-186a-4a0f-ab27-bee8a8096abc"/>
    <ds:schemaRef ds:uri="http://purl.org/dc/dcmitype/"/>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Intro to Azure SQL Data Warehouse</Template>
  <TotalTime>2794</TotalTime>
  <Words>3056</Words>
  <Application>Microsoft Office PowerPoint</Application>
  <PresentationFormat>Custom</PresentationFormat>
  <Paragraphs>649</Paragraphs>
  <Slides>55</Slides>
  <Notes>55</Notes>
  <HiddenSlides>0</HiddenSlides>
  <MMClips>0</MMClips>
  <ScaleCrop>false</ScaleCrop>
  <HeadingPairs>
    <vt:vector size="6" baseType="variant">
      <vt:variant>
        <vt:lpstr>Fonts Used</vt:lpstr>
      </vt:variant>
      <vt:variant>
        <vt:i4>10</vt:i4>
      </vt:variant>
      <vt:variant>
        <vt:lpstr>Theme</vt:lpstr>
      </vt:variant>
      <vt:variant>
        <vt:i4>3</vt:i4>
      </vt:variant>
      <vt:variant>
        <vt:lpstr>Slide Titles</vt:lpstr>
      </vt:variant>
      <vt:variant>
        <vt:i4>55</vt:i4>
      </vt:variant>
    </vt:vector>
  </HeadingPairs>
  <TitlesOfParts>
    <vt:vector size="68" baseType="lpstr">
      <vt:lpstr>MS PGothic</vt:lpstr>
      <vt:lpstr>Arial</vt:lpstr>
      <vt:lpstr>Calibri</vt:lpstr>
      <vt:lpstr>Consolas</vt:lpstr>
      <vt:lpstr>Segoe Pro Semibold</vt:lpstr>
      <vt:lpstr>Segoe UI</vt:lpstr>
      <vt:lpstr>Segoe UI Light</vt:lpstr>
      <vt:lpstr>Segoe UI Semibold</vt:lpstr>
      <vt:lpstr>Segoe UI Semilight</vt:lpstr>
      <vt:lpstr>Wingdings</vt:lpstr>
      <vt:lpstr>WHITE TEMPLATE</vt:lpstr>
      <vt:lpstr>LIGHT GRAY TEMPLATE</vt:lpstr>
      <vt:lpstr>DARK GRAY TEMPLATE</vt:lpstr>
      <vt:lpstr>Houston TechFest</vt:lpstr>
      <vt:lpstr>Microservices and the Cloud</vt:lpstr>
      <vt:lpstr>Session Objective</vt:lpstr>
      <vt:lpstr>About Me</vt:lpstr>
      <vt:lpstr>Watch User Group presentations for FREE online! We now have over 700 presentations online  </vt:lpstr>
      <vt:lpstr>What is a Microservice?</vt:lpstr>
      <vt:lpstr>Microservices</vt:lpstr>
      <vt:lpstr>What is a Microservice</vt:lpstr>
      <vt:lpstr>Business needs today are simple:</vt:lpstr>
      <vt:lpstr>Martin Fowler’s “Microservice Premium”</vt:lpstr>
      <vt:lpstr>Microservices best practices</vt:lpstr>
      <vt:lpstr>PowerPoint Presentation</vt:lpstr>
      <vt:lpstr>Getting from Monolith to Microservice</vt:lpstr>
      <vt:lpstr>Refactoring a Monolith into Microservices</vt:lpstr>
      <vt:lpstr>Martin Fowler’s: Strangler Application</vt:lpstr>
      <vt:lpstr>Refactoring a Monolith into Microservices</vt:lpstr>
      <vt:lpstr>Refactoring a Monolith into Microservices</vt:lpstr>
      <vt:lpstr>PowerPoint Presentation</vt:lpstr>
      <vt:lpstr>Microservice Options in Azure</vt:lpstr>
      <vt:lpstr>Microservice tools and approaches</vt:lpstr>
      <vt:lpstr>Microservice tools and approaches</vt:lpstr>
      <vt:lpstr>Container Services &amp; Container Instances</vt:lpstr>
      <vt:lpstr>The Container Revolution</vt:lpstr>
      <vt:lpstr>Azure Container Service</vt:lpstr>
      <vt:lpstr>Demo: Kubernetes cluster in ACS</vt:lpstr>
      <vt:lpstr>Azure Container Instances</vt:lpstr>
      <vt:lpstr>Demo: Hello World in ACI</vt:lpstr>
      <vt:lpstr>Service Fabric</vt:lpstr>
      <vt:lpstr>PowerPoint Presentation</vt:lpstr>
      <vt:lpstr>PowerPoint Presentation</vt:lpstr>
      <vt:lpstr>Services Powered by Service Fabric</vt:lpstr>
      <vt:lpstr>Demo</vt:lpstr>
      <vt:lpstr>Demo Hints</vt:lpstr>
      <vt:lpstr>Functions</vt:lpstr>
      <vt:lpstr>What is Serverless? </vt:lpstr>
      <vt:lpstr>Serverless is Great! </vt:lpstr>
      <vt:lpstr>Common Scenarios</vt:lpstr>
      <vt:lpstr>Triggers and Bindings</vt:lpstr>
      <vt:lpstr>Demo</vt:lpstr>
      <vt:lpstr>Microservice Design patterns (technology agnostic)</vt:lpstr>
      <vt:lpstr>Aggregator/Proxy Microservice pattern</vt:lpstr>
      <vt:lpstr>Chained Microservice pattern</vt:lpstr>
      <vt:lpstr>Branch Microservice pattern</vt:lpstr>
      <vt:lpstr>Shared data Microservice anti-pattern</vt:lpstr>
      <vt:lpstr>Asynchronous messaging Microservice pattern</vt:lpstr>
      <vt:lpstr>Circuit Breaker</vt:lpstr>
      <vt:lpstr>Compensating Transaction</vt:lpstr>
      <vt:lpstr>Scheduler Agent Supervisor</vt:lpstr>
      <vt:lpstr>Retry</vt:lpstr>
      <vt:lpstr>Leader Election</vt:lpstr>
      <vt:lpstr>Wrap up</vt:lpstr>
      <vt:lpstr>Deep thoughts…</vt:lpstr>
      <vt:lpstr>Call to Action</vt:lpstr>
      <vt:lpstr>Thank you! Your Feedback is Important</vt:lpstr>
      <vt:lpstr>PowerPoint Presentation</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brand template</dc:title>
  <dc:subject>&lt;Speech title here&gt;</dc:subject>
  <dc:creator>Shawn Weisfeld</dc:creator>
  <cp:keywords/>
  <dc:description>Template: _x000d_
Formatting: _x000d_
Audience Type:</dc:description>
  <cp:lastModifiedBy>Shawn Weisfeld</cp:lastModifiedBy>
  <cp:revision>69</cp:revision>
  <cp:lastPrinted>2016-12-10T05:45:30Z</cp:lastPrinted>
  <dcterms:created xsi:type="dcterms:W3CDTF">2017-03-03T18:10:24Z</dcterms:created>
  <dcterms:modified xsi:type="dcterms:W3CDTF">2017-10-11T21:15:06Z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0x010100A2B0BB5962AB3C45A9A1CE1EC4C4F647</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sweisfel@microsoft.com</vt:lpwstr>
  </property>
  <property fmtid="{D5CDD505-2E9C-101B-9397-08002B2CF9AE}" pid="15" name="MSIP_Label_f42aa342-8706-4288-bd11-ebb85995028c_SetDate">
    <vt:lpwstr>2017-10-10T15:53:10.8950174-05:00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ies>
</file>